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5.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4081" r:id="rId2"/>
    <p:sldId id="3386" r:id="rId3"/>
    <p:sldId id="3481" r:id="rId4"/>
    <p:sldId id="3482" r:id="rId5"/>
    <p:sldId id="4082" r:id="rId6"/>
    <p:sldId id="3483" r:id="rId7"/>
    <p:sldId id="3485" r:id="rId8"/>
    <p:sldId id="3486" r:id="rId9"/>
    <p:sldId id="4373" r:id="rId10"/>
    <p:sldId id="3929" r:id="rId11"/>
    <p:sldId id="3488" r:id="rId12"/>
    <p:sldId id="4368" r:id="rId13"/>
    <p:sldId id="3775" r:id="rId14"/>
    <p:sldId id="3491" r:id="rId15"/>
    <p:sldId id="3494" r:id="rId16"/>
    <p:sldId id="4158" r:id="rId17"/>
    <p:sldId id="4087" r:id="rId18"/>
    <p:sldId id="4262" r:id="rId19"/>
    <p:sldId id="4159" r:id="rId20"/>
    <p:sldId id="4160" r:id="rId21"/>
    <p:sldId id="4161" r:id="rId22"/>
    <p:sldId id="4162" r:id="rId23"/>
    <p:sldId id="4163" r:id="rId24"/>
    <p:sldId id="392" r:id="rId25"/>
    <p:sldId id="393" r:id="rId26"/>
    <p:sldId id="456" r:id="rId27"/>
    <p:sldId id="45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36"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37BC6-F4EA-49EE-8F4F-CA6E9FE53CE9}" type="datetimeFigureOut">
              <a:rPr lang="zh-CN" altLang="en-US" smtClean="0"/>
              <a:t>2024/1/22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FC8A6-1E0F-497C-8075-7C856A1AD67B}" type="slidenum">
              <a:rPr lang="zh-CN" altLang="en-US" smtClean="0"/>
              <a:t>‹#›</a:t>
            </a:fld>
            <a:endParaRPr lang="zh-CN" altLang="en-US"/>
          </a:p>
        </p:txBody>
      </p:sp>
    </p:spTree>
    <p:extLst>
      <p:ext uri="{BB962C8B-B14F-4D97-AF65-F5344CB8AC3E}">
        <p14:creationId xmlns:p14="http://schemas.microsoft.com/office/powerpoint/2010/main" val="1953858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具体内容上分为三个部分：</a:t>
            </a:r>
            <a:r>
              <a:rPr lang="en-US" altLang="zh-CN"/>
              <a:t>……</a:t>
            </a:r>
          </a:p>
        </p:txBody>
      </p:sp>
      <p:sp>
        <p:nvSpPr>
          <p:cNvPr id="4" name="灯片编号占位符 3"/>
          <p:cNvSpPr>
            <a:spLocks noGrp="1"/>
          </p:cNvSpPr>
          <p:nvPr>
            <p:ph type="sldNum" sz="quarter" idx="10"/>
          </p:nvPr>
        </p:nvSpPr>
        <p:spPr/>
        <p:txBody>
          <a:bodyPr/>
          <a:lstStyle/>
          <a:p>
            <a:fld id="{F745AB37-A916-4949-ACA0-387914C7EBC9}"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A740A1F-8D08-4C6A-B6B5-9236E589796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公司为助推信创实现落地，解决专业应用软件“装不上、打不开、跑不通”，已建立起完整的适配认证体系</a:t>
            </a:r>
          </a:p>
        </p:txBody>
      </p:sp>
      <p:sp>
        <p:nvSpPr>
          <p:cNvPr id="4" name="灯片编号占位符 3"/>
          <p:cNvSpPr>
            <a:spLocks noGrp="1"/>
          </p:cNvSpPr>
          <p:nvPr>
            <p:ph type="sldNum" sz="quarter" idx="5"/>
          </p:nvPr>
        </p:nvSpPr>
        <p:spPr/>
        <p:txBody>
          <a:bodyPr/>
          <a:lstStyle/>
          <a:p>
            <a:fld id="{50E97F45-9383-4D93-863F-E754000D4FAE}"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740A1F-8D08-4C6A-B6B5-9236E5897968}"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易方达</a:t>
            </a:r>
            <a:endParaRPr lang="en-US" altLang="zh-CN"/>
          </a:p>
          <a:p>
            <a:endParaRPr lang="zh-CN" altLang="en-US"/>
          </a:p>
        </p:txBody>
      </p:sp>
      <p:sp>
        <p:nvSpPr>
          <p:cNvPr id="4" name="灯片编号占位符 3"/>
          <p:cNvSpPr>
            <a:spLocks noGrp="1"/>
          </p:cNvSpPr>
          <p:nvPr>
            <p:ph type="sldNum" sz="quarter" idx="5"/>
          </p:nvPr>
        </p:nvSpPr>
        <p:spPr/>
        <p:txBody>
          <a:bodyPr/>
          <a:lstStyle/>
          <a:p>
            <a:fld id="{EE7AEABD-9587-4625-9DDC-E5E333491E2A}"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国信证券</a:t>
            </a:r>
          </a:p>
        </p:txBody>
      </p:sp>
      <p:sp>
        <p:nvSpPr>
          <p:cNvPr id="4" name="灯片编号占位符 3"/>
          <p:cNvSpPr>
            <a:spLocks noGrp="1"/>
          </p:cNvSpPr>
          <p:nvPr>
            <p:ph type="sldNum" sz="quarter" idx="5"/>
          </p:nvPr>
        </p:nvSpPr>
        <p:spPr/>
        <p:txBody>
          <a:bodyPr/>
          <a:lstStyle/>
          <a:p>
            <a:fld id="{689E6DCF-2F8D-462C-89F6-9EE52ADA4146}"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国信证券</a:t>
            </a:r>
          </a:p>
        </p:txBody>
      </p:sp>
      <p:sp>
        <p:nvSpPr>
          <p:cNvPr id="4" name="灯片编号占位符 3"/>
          <p:cNvSpPr>
            <a:spLocks noGrp="1"/>
          </p:cNvSpPr>
          <p:nvPr>
            <p:ph type="sldNum" sz="quarter" idx="5"/>
          </p:nvPr>
        </p:nvSpPr>
        <p:spPr/>
        <p:txBody>
          <a:bodyPr/>
          <a:lstStyle/>
          <a:p>
            <a:fld id="{689E6DCF-2F8D-462C-89F6-9EE52ADA4146}"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长城证券</a:t>
            </a:r>
          </a:p>
        </p:txBody>
      </p:sp>
      <p:sp>
        <p:nvSpPr>
          <p:cNvPr id="4" name="灯片编号占位符 3"/>
          <p:cNvSpPr>
            <a:spLocks noGrp="1"/>
          </p:cNvSpPr>
          <p:nvPr>
            <p:ph type="sldNum" sz="quarter" idx="5"/>
          </p:nvPr>
        </p:nvSpPr>
        <p:spPr/>
        <p:txBody>
          <a:bodyPr/>
          <a:lstStyle/>
          <a:p>
            <a:fld id="{689E6DCF-2F8D-462C-89F6-9EE52ADA4146}"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kern="0" dirty="0"/>
              <a:t>银河证券</a:t>
            </a:r>
            <a:endParaRPr lang="en-US" altLang="zh-CN" kern="0" dirty="0"/>
          </a:p>
        </p:txBody>
      </p:sp>
      <p:sp>
        <p:nvSpPr>
          <p:cNvPr id="4" name="灯片编号占位符 3"/>
          <p:cNvSpPr>
            <a:spLocks noGrp="1"/>
          </p:cNvSpPr>
          <p:nvPr>
            <p:ph type="sldNum" sz="quarter" idx="5"/>
          </p:nvPr>
        </p:nvSpPr>
        <p:spPr/>
        <p:txBody>
          <a:bodyPr/>
          <a:lstStyle/>
          <a:p>
            <a:fld id="{9A740A1F-8D08-4C6A-B6B5-9236E5897968}"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海通证券</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F607FD-F00C-491F-8D78-8A78AC333E36}" type="slidenum">
              <a:rPr kumimoji="0" lang="zh-CN" altLang="en-US" sz="1200" b="0" i="0" u="none" strike="noStrike" kern="1200" cap="none" spc="0" normalizeH="0" baseline="0" noProof="0" smtClean="0">
                <a:ln>
                  <a:noFill/>
                </a:ln>
                <a:solidFill>
                  <a:prstClr val="black"/>
                </a:solidFill>
                <a:effectLst/>
                <a:uLnTx/>
                <a:uFillTx/>
                <a:cs typeface="+mn-cs"/>
              </a:rPr>
              <a:t>20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东吴证券</a:t>
            </a:r>
          </a:p>
          <a:p>
            <a:endParaRPr lang="zh-CN" altLang="en-US"/>
          </a:p>
          <a:p>
            <a:r>
              <a:rPr lang="zh-CN" altLang="en-US"/>
              <a:t>信创办公平台建设周期拟定为两期。</a:t>
            </a:r>
            <a:r>
              <a:rPr lang="zh-CN" altLang="en-US">
                <a:sym typeface="+mn-ea"/>
              </a:rPr>
              <a:t>2020年底OA中的电子公文系统全部符合信创要求，并且实现OA的基本功能，2021年底完成OA系统所有功能改造与升级，实现OA系统单轨运行。</a:t>
            </a:r>
          </a:p>
          <a:p>
            <a:endParaRPr lang="zh-CN" altLang="en-US"/>
          </a:p>
          <a:p>
            <a:r>
              <a:rPr lang="zh-CN" altLang="en-US"/>
              <a:t>一期建设如下：</a:t>
            </a:r>
          </a:p>
          <a:p>
            <a:r>
              <a:rPr lang="zh-CN" altLang="en-US"/>
              <a:t>2020年底OA中的电子公文系统全部符合信创要求，并且实现OA的基本功能，具体范围：</a:t>
            </a:r>
          </a:p>
          <a:p>
            <a:r>
              <a:rPr lang="zh-CN" altLang="en-US"/>
              <a:t>应用层：公文管理、门户、待办事宜、信息平台、信息报送、通讯录、后台管理、在线预览。</a:t>
            </a:r>
          </a:p>
          <a:p>
            <a:r>
              <a:rPr lang="zh-CN" altLang="en-US"/>
              <a:t>服务层：组织中心、流程中心、消息中心、门户引擎、移动引擎、搜索。</a:t>
            </a:r>
          </a:p>
          <a:p>
            <a:r>
              <a:rPr lang="zh-CN" altLang="en-US"/>
              <a:t>支撑层：操作系统、数据库、中间件。</a:t>
            </a:r>
          </a:p>
          <a:p>
            <a:r>
              <a:rPr lang="zh-CN" altLang="en-US"/>
              <a:t>基础层：网络、服务器、存储、安全、负载均衡、访问终端全部符合信创要求。</a:t>
            </a:r>
          </a:p>
          <a:p>
            <a:endParaRPr lang="zh-CN" altLang="en-US"/>
          </a:p>
          <a:p>
            <a:r>
              <a:rPr lang="zh-CN" altLang="en-US"/>
              <a:t>二期建设如下：</a:t>
            </a:r>
          </a:p>
          <a:p>
            <a:r>
              <a:rPr lang="zh-CN" altLang="en-US"/>
              <a:t>（1）2021年底完成OA系统所有功能改造与升级，实现OA系统单轨运行。</a:t>
            </a:r>
          </a:p>
          <a:p>
            <a:r>
              <a:rPr lang="zh-CN" altLang="en-US"/>
              <a:t>（2）所有业务模块的历史数据全部迁移到新系统，保障数据平滑迁移，保证历史数据完整、可用。</a:t>
            </a:r>
          </a:p>
          <a:p>
            <a:r>
              <a:rPr lang="zh-CN" altLang="en-US"/>
              <a:t>（3）OA中的几大主要功能模块能够完整的支撑办公需求。二期应用层功能模块包括：企业门户、信息平台、信息报送、论坛管理、总裁直通车、工作沟通、任务管理、日程管理、会议管理、资产管理、文档管理、业务流程、外部收文、办公集成、管理视图、统一搜索、移动端。服务层：消息中心、集成中心、报表中心、知识中心。</a:t>
            </a:r>
          </a:p>
          <a:p>
            <a:r>
              <a:rPr lang="zh-CN" altLang="en-US"/>
              <a:t>（4）平台架构实现自主可控，快速响应业务需求。</a:t>
            </a:r>
          </a:p>
          <a:p>
            <a:r>
              <a:rPr lang="zh-CN" altLang="en-US"/>
              <a:t>（5）OA系统所有应用能够在移动端实现，并逐步实现业务管理的全面移动化。</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A740A1F-8D08-4C6A-B6B5-9236E589796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中间件在集团层面属于“数据</a:t>
            </a:r>
            <a:r>
              <a:rPr lang="en-US" altLang="zh-CN" dirty="0"/>
              <a:t>+</a:t>
            </a:r>
            <a:r>
              <a:rPr lang="zh-CN" altLang="en-US" dirty="0"/>
              <a:t>”</a:t>
            </a:r>
          </a:p>
        </p:txBody>
      </p:sp>
      <p:sp>
        <p:nvSpPr>
          <p:cNvPr id="4" name="灯片编号占位符 3"/>
          <p:cNvSpPr>
            <a:spLocks noGrp="1"/>
          </p:cNvSpPr>
          <p:nvPr>
            <p:ph type="sldNum" sz="quarter" idx="10"/>
          </p:nvPr>
        </p:nvSpPr>
        <p:spPr/>
        <p:txBody>
          <a:bodyPr/>
          <a:lstStyle/>
          <a:p>
            <a:fld id="{9A740A1F-8D08-4C6A-B6B5-9236E5897968}"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kern="0" dirty="0"/>
              <a:t>国君证券</a:t>
            </a:r>
            <a:endParaRPr lang="en-US" altLang="zh-CN" kern="0" dirty="0"/>
          </a:p>
        </p:txBody>
      </p:sp>
      <p:sp>
        <p:nvSpPr>
          <p:cNvPr id="4" name="灯片编号占位符 3"/>
          <p:cNvSpPr>
            <a:spLocks noGrp="1"/>
          </p:cNvSpPr>
          <p:nvPr>
            <p:ph type="sldNum" sz="quarter" idx="5"/>
          </p:nvPr>
        </p:nvSpPr>
        <p:spPr/>
        <p:txBody>
          <a:bodyPr/>
          <a:lstStyle/>
          <a:p>
            <a:fld id="{9A740A1F-8D08-4C6A-B6B5-9236E5897968}"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深圳证券交易所</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0" dirty="0">
                <a:latin typeface="+mn-ea"/>
                <a:cs typeface="+mn-ea"/>
              </a:rPr>
              <a:t>从</a:t>
            </a:r>
            <a:r>
              <a:rPr lang="en-US" altLang="zh-CN" sz="1200" b="1" dirty="0">
                <a:latin typeface="+mn-ea"/>
                <a:cs typeface="+mn-ea"/>
              </a:rPr>
              <a:t>2010</a:t>
            </a:r>
            <a:r>
              <a:rPr lang="zh-CN" altLang="zh-CN" sz="1200" b="1" dirty="0">
                <a:latin typeface="+mn-ea"/>
                <a:cs typeface="+mn-ea"/>
              </a:rPr>
              <a:t>年</a:t>
            </a:r>
            <a:r>
              <a:rPr lang="en-US" altLang="zh-CN" sz="1200" b="1" dirty="0">
                <a:latin typeface="+mn-ea"/>
                <a:cs typeface="+mn-ea"/>
              </a:rPr>
              <a:t>1</a:t>
            </a:r>
            <a:r>
              <a:rPr lang="zh-CN" altLang="zh-CN" sz="1200" b="1" dirty="0">
                <a:latin typeface="+mn-ea"/>
                <a:cs typeface="+mn-ea"/>
              </a:rPr>
              <a:t>月</a:t>
            </a:r>
            <a:r>
              <a:rPr lang="zh-CN" altLang="zh-CN" sz="1200" b="0" dirty="0">
                <a:latin typeface="+mn-ea"/>
                <a:cs typeface="+mn-ea"/>
              </a:rPr>
              <a:t>开始，商业银行陆续开展反假货币信息系统的建设进程，</a:t>
            </a:r>
            <a:r>
              <a:rPr lang="zh-CN" altLang="zh-CN" sz="1200" b="0" dirty="0">
                <a:solidFill>
                  <a:srgbClr val="FF0000"/>
                </a:solidFill>
                <a:latin typeface="+mn-ea"/>
                <a:cs typeface="+mn-ea"/>
              </a:rPr>
              <a:t>到</a:t>
            </a:r>
            <a:r>
              <a:rPr lang="en-US" altLang="zh-CN" sz="1200" b="0" dirty="0">
                <a:solidFill>
                  <a:srgbClr val="FF0000"/>
                </a:solidFill>
                <a:latin typeface="+mn-ea"/>
                <a:cs typeface="+mn-ea"/>
              </a:rPr>
              <a:t>2016</a:t>
            </a:r>
            <a:r>
              <a:rPr lang="zh-CN" altLang="zh-CN" sz="1200" b="0" dirty="0">
                <a:solidFill>
                  <a:srgbClr val="FF0000"/>
                </a:solidFill>
                <a:latin typeface="+mn-ea"/>
                <a:cs typeface="+mn-ea"/>
              </a:rPr>
              <a:t>年</a:t>
            </a:r>
            <a:r>
              <a:rPr lang="zh-CN" altLang="zh-CN" sz="1200" b="0" dirty="0">
                <a:latin typeface="+mn-ea"/>
                <a:cs typeface="+mn-ea"/>
              </a:rPr>
              <a:t>，反假货币信息系统扩展到</a:t>
            </a:r>
            <a:r>
              <a:rPr lang="zh-CN" altLang="zh-CN" sz="1200" b="1" dirty="0">
                <a:solidFill>
                  <a:srgbClr val="FF0000"/>
                </a:solidFill>
                <a:latin typeface="+mn-ea"/>
                <a:cs typeface="+mn-ea"/>
              </a:rPr>
              <a:t>全国商业银行、股份制银行、城市商业银行及信托公司</a:t>
            </a:r>
            <a:r>
              <a:rPr lang="zh-CN" altLang="zh-CN" sz="1200" b="1" dirty="0">
                <a:latin typeface="+mn-ea"/>
                <a:cs typeface="+mn-ea"/>
              </a:rPr>
              <a:t>共计</a:t>
            </a:r>
            <a:r>
              <a:rPr lang="en-US" altLang="zh-CN" sz="1200" b="1" dirty="0">
                <a:solidFill>
                  <a:srgbClr val="FF0000"/>
                </a:solidFill>
                <a:latin typeface="+mn-ea"/>
                <a:cs typeface="+mn-ea"/>
              </a:rPr>
              <a:t>300</a:t>
            </a:r>
            <a:r>
              <a:rPr lang="zh-CN" altLang="zh-CN" sz="1200" b="1" dirty="0">
                <a:latin typeface="+mn-ea"/>
                <a:cs typeface="+mn-ea"/>
              </a:rPr>
              <a:t>多家</a:t>
            </a:r>
            <a:r>
              <a:rPr lang="zh-CN" altLang="zh-CN" sz="1200" b="0" dirty="0">
                <a:latin typeface="+mn-ea"/>
                <a:cs typeface="+mn-ea"/>
              </a:rPr>
              <a:t>，并积极接入人民银行信息系统，以完成对反假货币运行状况向人民银行的及时报送。系统的建成和运行为稳定正常的经济和社会秩序，将假币活动对经济的负面影响降至最低做出了积极的贡献。</a:t>
            </a:r>
            <a:endParaRPr lang="en-US" altLang="zh-CN" sz="1200" b="0" dirty="0">
              <a:latin typeface="+mn-ea"/>
              <a:cs typeface="+mn-ea"/>
            </a:endParaRPr>
          </a:p>
          <a:p>
            <a:endParaRPr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t>24</a:t>
            </a:fld>
            <a:endParaRPr lang="zh-CN" altLang="en-US"/>
          </a:p>
        </p:txBody>
      </p:sp>
    </p:spTree>
    <p:extLst>
      <p:ext uri="{BB962C8B-B14F-4D97-AF65-F5344CB8AC3E}">
        <p14:creationId xmlns:p14="http://schemas.microsoft.com/office/powerpoint/2010/main" val="2181569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0" dirty="0">
                <a:solidFill>
                  <a:prstClr val="black"/>
                </a:solidFill>
                <a:cs typeface="+mn-ea"/>
                <a:sym typeface="+mn-lt"/>
              </a:rPr>
              <a:t>XXXX</a:t>
            </a:r>
            <a:r>
              <a:rPr lang="zh-CN" altLang="zh-CN" sz="1200" kern="0" dirty="0">
                <a:solidFill>
                  <a:prstClr val="black"/>
                </a:solidFill>
                <a:cs typeface="+mn-ea"/>
                <a:sym typeface="+mn-lt"/>
              </a:rPr>
              <a:t>管理系统</a:t>
            </a:r>
            <a:r>
              <a:rPr lang="zh-CN" altLang="en-US" sz="1200" kern="0" dirty="0">
                <a:solidFill>
                  <a:prstClr val="black"/>
                </a:solidFill>
                <a:cs typeface="+mn-ea"/>
                <a:sym typeface="+mn-lt"/>
              </a:rPr>
              <a:t>需要</a:t>
            </a:r>
            <a:r>
              <a:rPr lang="zh-CN" altLang="zh-CN" sz="1200" kern="0" dirty="0">
                <a:solidFill>
                  <a:prstClr val="black"/>
                </a:solidFill>
                <a:cs typeface="+mn-ea"/>
                <a:sym typeface="+mn-lt"/>
              </a:rPr>
              <a:t>对企业声誉可能有影响的公众信息的不间断收集、处理和汇总，使企业及时了解各类利益相关者所关注的问题，并且正确预测他们对商业银行的业务、政策或运营调整可能产生的反应，帮助高级管理层制订可行有效的声誉风险应对方案</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t>25</a:t>
            </a:fld>
            <a:endParaRPr lang="zh-CN" altLang="en-US"/>
          </a:p>
        </p:txBody>
      </p:sp>
    </p:spTree>
    <p:extLst>
      <p:ext uri="{BB962C8B-B14F-4D97-AF65-F5344CB8AC3E}">
        <p14:creationId xmlns:p14="http://schemas.microsoft.com/office/powerpoint/2010/main" val="335784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kern="0"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t>26</a:t>
            </a:fld>
            <a:endParaRPr lang="zh-CN" altLang="en-US"/>
          </a:p>
        </p:txBody>
      </p:sp>
    </p:spTree>
    <p:extLst>
      <p:ext uri="{BB962C8B-B14F-4D97-AF65-F5344CB8AC3E}">
        <p14:creationId xmlns:p14="http://schemas.microsoft.com/office/powerpoint/2010/main" val="3806217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kern="0"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t>27</a:t>
            </a:fld>
            <a:endParaRPr lang="zh-CN" altLang="en-US"/>
          </a:p>
        </p:txBody>
      </p:sp>
    </p:spTree>
    <p:extLst>
      <p:ext uri="{BB962C8B-B14F-4D97-AF65-F5344CB8AC3E}">
        <p14:creationId xmlns:p14="http://schemas.microsoft.com/office/powerpoint/2010/main" val="4278038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740A1F-8D08-4C6A-B6B5-9236E5897968}"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黑体" panose="02010609060101010101" charset="-122"/>
                <a:ea typeface="黑体" panose="02010609060101010101" charset="-122"/>
                <a:cs typeface="黑体" panose="02010609060101010101" charset="-122"/>
              </a:rPr>
              <a:t>1</a:t>
            </a:r>
            <a:r>
              <a:rPr lang="zh-CN" altLang="en-US" sz="1200" dirty="0">
                <a:latin typeface="黑体" panose="02010609060101010101" charset="-122"/>
                <a:ea typeface="黑体" panose="02010609060101010101" charset="-122"/>
                <a:cs typeface="黑体" panose="02010609060101010101" charset="-122"/>
              </a:rPr>
              <a:t>、此报告是第三方权威机构 计世资讯出具</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黑体" panose="02010609060101010101" charset="-122"/>
                <a:ea typeface="黑体" panose="02010609060101010101" charset="-122"/>
                <a:cs typeface="黑体" panose="02010609060101010101" charset="-122"/>
              </a:rPr>
              <a:t>2</a:t>
            </a:r>
            <a:r>
              <a:rPr lang="zh-CN" altLang="en-US" sz="1200" dirty="0">
                <a:latin typeface="黑体" panose="02010609060101010101" charset="-122"/>
                <a:ea typeface="黑体" panose="02010609060101010101" charset="-122"/>
                <a:cs typeface="黑体" panose="02010609060101010101" charset="-122"/>
              </a:rPr>
              <a:t>、两个饼图统计口径不一样，第一个市场品牌占有率，第二个是基础中间件，很多企业基础中间件占比很小，如</a:t>
            </a:r>
            <a:r>
              <a:rPr lang="en-US" altLang="zh-CN" sz="1200" dirty="0">
                <a:latin typeface="黑体" panose="02010609060101010101" charset="-122"/>
                <a:ea typeface="黑体" panose="02010609060101010101" charset="-122"/>
                <a:cs typeface="黑体" panose="02010609060101010101" charset="-122"/>
              </a:rPr>
              <a:t>xx</a:t>
            </a:r>
            <a:r>
              <a:rPr lang="zh-CN" altLang="en-US" sz="1200" dirty="0">
                <a:latin typeface="黑体" panose="02010609060101010101" charset="-122"/>
                <a:ea typeface="黑体" panose="02010609060101010101" charset="-122"/>
                <a:cs typeface="黑体" panose="02010609060101010101" charset="-122"/>
              </a:rPr>
              <a: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黑体" panose="02010609060101010101" charset="-122"/>
                <a:ea typeface="黑体" panose="02010609060101010101" charset="-122"/>
                <a:cs typeface="黑体" panose="02010609060101010101" charset="-122"/>
              </a:rPr>
              <a:t>3</a:t>
            </a:r>
            <a:r>
              <a:rPr lang="zh-CN" altLang="en-US" sz="1200" dirty="0">
                <a:latin typeface="黑体" panose="02010609060101010101" charset="-122"/>
                <a:ea typeface="黑体" panose="02010609060101010101" charset="-122"/>
                <a:cs typeface="黑体" panose="02010609060101010101" charset="-122"/>
              </a:rPr>
              <a:t>、饼图充分说明了东方通在基础中间件（含信创）领域的领先情况，但是市场竞争依然很激烈，无论国内外品牌都在积极努力，但没有实现品牌市场的绝对优势</a:t>
            </a:r>
            <a:endParaRPr lang="en-US" altLang="zh-CN" sz="1200" dirty="0">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计世资讯（</a:t>
            </a:r>
            <a:r>
              <a:rPr lang="en-US" altLang="zh-CN" sz="1200" b="0" i="0" kern="1200" dirty="0">
                <a:solidFill>
                  <a:schemeClr val="tx1"/>
                </a:solidFill>
                <a:effectLst/>
                <a:latin typeface="+mn-lt"/>
                <a:ea typeface="+mn-ea"/>
                <a:cs typeface="+mn-cs"/>
              </a:rPr>
              <a:t>CCW Research</a:t>
            </a:r>
            <a:r>
              <a:rPr lang="zh-CN" altLang="en-US" sz="1200" b="0" i="0" kern="1200" dirty="0">
                <a:solidFill>
                  <a:schemeClr val="tx1"/>
                </a:solidFill>
                <a:effectLst/>
                <a:latin typeface="+mn-lt"/>
                <a:ea typeface="+mn-ea"/>
                <a:cs typeface="+mn-cs"/>
              </a:rPr>
              <a:t>）是中国</a:t>
            </a:r>
            <a:r>
              <a:rPr lang="en-US" altLang="zh-CN" sz="1200" b="0" i="0" kern="1200" dirty="0">
                <a:solidFill>
                  <a:schemeClr val="tx1"/>
                </a:solidFill>
                <a:effectLst/>
                <a:latin typeface="+mn-lt"/>
                <a:ea typeface="+mn-ea"/>
                <a:cs typeface="+mn-cs"/>
              </a:rPr>
              <a:t>ICT</a:t>
            </a:r>
            <a:r>
              <a:rPr lang="zh-CN" altLang="en-US" sz="1200" b="0" i="0" kern="1200" dirty="0">
                <a:solidFill>
                  <a:schemeClr val="tx1"/>
                </a:solidFill>
                <a:effectLst/>
                <a:latin typeface="+mn-lt"/>
                <a:ea typeface="+mn-ea"/>
                <a:cs typeface="+mn-cs"/>
              </a:rPr>
              <a:t>产业权威的市场研究和咨询机构。除咨询项目外，计世资讯还出品国内最成体系的行业信息化研究报告及</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产品研究报告，其研究报告及其数据和观点被业界广泛认可，成为产业及企业各界人士制定未来发展策略和目标的重要依据。</a:t>
            </a:r>
            <a:endParaRPr lang="en-US" altLang="zh-CN" sz="1200" dirty="0">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黑体" panose="02010609060101010101" charset="-122"/>
              <a:ea typeface="黑体" panose="02010609060101010101" charset="-122"/>
              <a:cs typeface="黑体" panose="02010609060101010101" charset="-122"/>
            </a:endParaRPr>
          </a:p>
        </p:txBody>
      </p:sp>
      <p:sp>
        <p:nvSpPr>
          <p:cNvPr id="4" name="灯片编号占位符 3"/>
          <p:cNvSpPr>
            <a:spLocks noGrp="1"/>
          </p:cNvSpPr>
          <p:nvPr>
            <p:ph type="sldNum" sz="quarter" idx="10"/>
          </p:nvPr>
        </p:nvSpPr>
        <p:spPr/>
        <p:txBody>
          <a:bodyPr/>
          <a:lstStyle/>
          <a:p>
            <a:fld id="{9A740A1F-8D08-4C6A-B6B5-9236E5897968}"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黑体" panose="02010609060101010101" charset="-122"/>
                <a:ea typeface="黑体" panose="02010609060101010101" charset="-122"/>
                <a:cs typeface="黑体" panose="02010609060101010101" charset="-122"/>
              </a:rPr>
              <a:t>92</a:t>
            </a:r>
            <a:r>
              <a:rPr lang="zh-CN" altLang="en-US" sz="1200" dirty="0">
                <a:latin typeface="黑体" panose="02010609060101010101" charset="-122"/>
                <a:ea typeface="黑体" panose="02010609060101010101" charset="-122"/>
                <a:cs typeface="黑体" panose="02010609060101010101" charset="-122"/>
              </a:rPr>
              <a:t>、</a:t>
            </a:r>
            <a:r>
              <a:rPr lang="en-US" altLang="zh-CN" sz="1200" dirty="0">
                <a:latin typeface="黑体" panose="02010609060101010101" charset="-122"/>
                <a:ea typeface="黑体" panose="02010609060101010101" charset="-122"/>
                <a:cs typeface="黑体" panose="02010609060101010101" charset="-122"/>
              </a:rPr>
              <a:t>93</a:t>
            </a:r>
            <a:r>
              <a:rPr lang="zh-CN" altLang="en-US" sz="1200" dirty="0">
                <a:latin typeface="黑体" panose="02010609060101010101" charset="-122"/>
                <a:ea typeface="黑体" panose="02010609060101010101" charset="-122"/>
                <a:cs typeface="黑体" panose="02010609060101010101" charset="-122"/>
              </a:rPr>
              <a:t>年</a:t>
            </a:r>
            <a:r>
              <a:rPr lang="en-US" altLang="zh-CN" sz="1200" dirty="0">
                <a:latin typeface="黑体" panose="02010609060101010101" charset="-122"/>
                <a:ea typeface="黑体" panose="02010609060101010101" charset="-122"/>
                <a:cs typeface="黑体" panose="02010609060101010101" charset="-122"/>
              </a:rPr>
              <a:t> </a:t>
            </a:r>
            <a:r>
              <a:rPr lang="zh-CN" altLang="en-US" sz="1200" dirty="0">
                <a:latin typeface="黑体" panose="02010609060101010101" charset="-122"/>
                <a:ea typeface="黑体" panose="02010609060101010101" charset="-122"/>
                <a:cs typeface="黑体" panose="02010609060101010101" charset="-122"/>
              </a:rPr>
              <a:t>建行</a:t>
            </a:r>
            <a:r>
              <a:rPr lang="en-US" altLang="zh-CN" sz="1200" dirty="0">
                <a:latin typeface="黑体" panose="02010609060101010101" charset="-122"/>
                <a:ea typeface="黑体" panose="02010609060101010101" charset="-122"/>
                <a:cs typeface="黑体" panose="02010609060101010101" charset="-122"/>
              </a:rPr>
              <a:t>13</a:t>
            </a:r>
            <a:r>
              <a:rPr lang="zh-CN" altLang="en-US" sz="1200" dirty="0">
                <a:latin typeface="黑体" panose="02010609060101010101" charset="-122"/>
                <a:ea typeface="黑体" panose="02010609060101010101" charset="-122"/>
                <a:cs typeface="黑体" panose="02010609060101010101" charset="-122"/>
              </a:rPr>
              <a:t>省分行的通存通兑项目中抽象出两款中间件产品 </a:t>
            </a:r>
            <a:r>
              <a:rPr lang="en-US" altLang="zh-CN" sz="1200" dirty="0">
                <a:latin typeface="黑体" panose="02010609060101010101" charset="-122"/>
                <a:ea typeface="黑体" panose="02010609060101010101" charset="-122"/>
                <a:cs typeface="黑体" panose="02010609060101010101" charset="-122"/>
              </a:rPr>
              <a:t>TLQ</a:t>
            </a:r>
            <a:r>
              <a:rPr lang="zh-CN" altLang="en-US" sz="1200" dirty="0">
                <a:latin typeface="黑体" panose="02010609060101010101" charset="-122"/>
                <a:ea typeface="黑体" panose="02010609060101010101" charset="-122"/>
                <a:cs typeface="黑体" panose="02010609060101010101" charset="-122"/>
              </a:rPr>
              <a:t>跟</a:t>
            </a:r>
            <a:r>
              <a:rPr lang="en-US" altLang="zh-CN" sz="1200" dirty="0">
                <a:latin typeface="黑体" panose="02010609060101010101" charset="-122"/>
                <a:ea typeface="黑体" panose="02010609060101010101" charset="-122"/>
                <a:cs typeface="黑体" panose="02010609060101010101" charset="-122"/>
              </a:rPr>
              <a:t>IBM MQ</a:t>
            </a:r>
            <a:r>
              <a:rPr lang="zh-CN" altLang="en-US" sz="1200">
                <a:latin typeface="黑体" panose="02010609060101010101" charset="-122"/>
                <a:ea typeface="黑体" panose="02010609060101010101" charset="-122"/>
                <a:cs typeface="黑体" panose="02010609060101010101" charset="-122"/>
              </a:rPr>
              <a:t>是同时推出市场</a:t>
            </a:r>
            <a:endParaRPr lang="en-US" altLang="zh-CN" sz="1200" dirty="0">
              <a:latin typeface="黑体" panose="02010609060101010101" charset="-122"/>
              <a:ea typeface="黑体" panose="02010609060101010101" charset="-122"/>
              <a:cs typeface="黑体" panose="02010609060101010101" charset="-122"/>
            </a:endParaRPr>
          </a:p>
        </p:txBody>
      </p:sp>
      <p:sp>
        <p:nvSpPr>
          <p:cNvPr id="4" name="灯片编号占位符 3"/>
          <p:cNvSpPr>
            <a:spLocks noGrp="1"/>
          </p:cNvSpPr>
          <p:nvPr>
            <p:ph type="sldNum" sz="quarter" idx="10"/>
          </p:nvPr>
        </p:nvSpPr>
        <p:spPr/>
        <p:txBody>
          <a:bodyPr/>
          <a:lstStyle/>
          <a:p>
            <a:fld id="{9A740A1F-8D08-4C6A-B6B5-9236E5897968}"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东方通首席科学家朱律玮和前总经理、公司顾问牛合庆二人荣获由中共中央、国务院、中央军委颁发的“庆祝中华人民共和国成立</a:t>
            </a:r>
            <a:r>
              <a:rPr lang="en-US" altLang="zh-CN" sz="1200" b="0" i="0" kern="1200" dirty="0">
                <a:solidFill>
                  <a:schemeClr val="tx1"/>
                </a:solidFill>
                <a:effectLst/>
                <a:latin typeface="+mn-lt"/>
                <a:ea typeface="+mn-ea"/>
                <a:cs typeface="+mn-cs"/>
              </a:rPr>
              <a:t>70</a:t>
            </a:r>
            <a:r>
              <a:rPr lang="zh-CN" altLang="en-US" sz="1200" b="0" i="0" kern="1200" dirty="0">
                <a:solidFill>
                  <a:schemeClr val="tx1"/>
                </a:solidFill>
                <a:effectLst/>
                <a:latin typeface="+mn-lt"/>
                <a:ea typeface="+mn-ea"/>
                <a:cs typeface="+mn-cs"/>
              </a:rPr>
              <a:t>周年”纪念章。</a:t>
            </a:r>
            <a:endParaRPr lang="zh-CN" altLang="en-US" dirty="0"/>
          </a:p>
        </p:txBody>
      </p:sp>
      <p:sp>
        <p:nvSpPr>
          <p:cNvPr id="4" name="灯片编号占位符 3"/>
          <p:cNvSpPr>
            <a:spLocks noGrp="1"/>
          </p:cNvSpPr>
          <p:nvPr>
            <p:ph type="sldNum" sz="quarter" idx="10"/>
          </p:nvPr>
        </p:nvSpPr>
        <p:spPr/>
        <p:txBody>
          <a:bodyPr/>
          <a:lstStyle/>
          <a:p>
            <a:fld id="{50E97F45-9383-4D93-863F-E754000D4FA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a:miter lim="800000"/>
          </a:ln>
        </p:spPr>
      </p:sp>
      <p:sp>
        <p:nvSpPr>
          <p:cNvPr id="37891" name="备注占位符 2"/>
          <p:cNvSpPr>
            <a:spLocks noGrp="1"/>
          </p:cNvSpPr>
          <p:nvPr>
            <p:ph type="body"/>
          </p:nvPr>
        </p:nvSpPr>
        <p:spPr/>
        <p:txBody>
          <a:bodyPr wrap="square" lIns="91440" tIns="45720" rIns="91440" bIns="45720" anchor="t"/>
          <a:lstStyle/>
          <a:p>
            <a:pPr lvl="0" eaLnBrk="1" hangingPunct="1"/>
            <a:r>
              <a:rPr lang="zh-CN" altLang="en-US" dirty="0"/>
              <a:t>由于东方通市场领先、技术领先，所以很多国家标准制定单位主动邀请我们参与</a:t>
            </a:r>
          </a:p>
        </p:txBody>
      </p:sp>
      <p:sp>
        <p:nvSpPr>
          <p:cNvPr id="38915" name="灯片编号占位符 3"/>
          <p:cNvSpPr txBox="1">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22E23B8-9A8C-4C11-903C-2747F799F01B}" type="slidenum">
              <a:rPr kumimoji="0" lang="zh-CN" altLang="en-US" sz="1200" b="0" i="0" u="none" strike="noStrike" kern="1200" cap="none" spc="0" normalizeH="0" baseline="0" noProof="1" smtClean="0">
                <a:ln>
                  <a:noFill/>
                </a:ln>
                <a:solidFill>
                  <a:schemeClr val="tx1"/>
                </a:solidFill>
                <a:effectLst/>
                <a:uLnTx/>
                <a:uFillTx/>
                <a:latin typeface="+mn-lt"/>
                <a:ea typeface="+mn-ea"/>
                <a:cs typeface="+mn-cs"/>
              </a:rPr>
              <a:t>8</a:t>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根据市场发展及客户需求，我们形成了全线中间件产品线，分成以下三大类：</a:t>
            </a:r>
            <a:endParaRPr lang="en-US" altLang="zh-CN" dirty="0"/>
          </a:p>
          <a:p>
            <a:endParaRPr lang="en-US" altLang="zh-CN" dirty="0"/>
          </a:p>
          <a:p>
            <a:r>
              <a:rPr lang="en-US" altLang="zh-CN" sz="900" b="0" i="0" kern="1200" dirty="0" err="1">
                <a:solidFill>
                  <a:schemeClr val="tx1"/>
                </a:solidFill>
                <a:effectLst/>
                <a:latin typeface="+mn-lt"/>
                <a:ea typeface="+mn-ea"/>
                <a:cs typeface="+mn-cs"/>
              </a:rPr>
              <a:t>TongASDP</a:t>
            </a:r>
            <a:r>
              <a:rPr lang="zh-CN" altLang="en-US" sz="900" b="0" i="0" kern="1200" dirty="0">
                <a:solidFill>
                  <a:schemeClr val="tx1"/>
                </a:solidFill>
                <a:effectLst/>
                <a:latin typeface="+mn-lt"/>
                <a:ea typeface="+mn-ea"/>
                <a:cs typeface="+mn-cs"/>
              </a:rPr>
              <a:t>：通过探针插装形式注入应用内部，对运行时应用进行实时防护，检查安全基线、应用代码缺陷、第三方依赖漏洞等。</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东方通名称配置服务器软件TongNCS致力于解决微服务中的统一配置、服务注册与发现等问题。它提供了一组简单易用的特性集，帮助开发者快速实现动态服务发现、服务配置、服务元数据及流量管理，同时提供集中的配置管理中心，帮助开发者实现微服务或传统架构下的动态配置读写、配置更新通知、配置实时同步等功能。</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16C57-E945-6504-1EB7-947580659A9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7C4EAE6-C49F-B9DC-7293-757963511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65A63FD-F985-C991-A3F8-597F453F51A3}"/>
              </a:ext>
            </a:extLst>
          </p:cNvPr>
          <p:cNvSpPr>
            <a:spLocks noGrp="1"/>
          </p:cNvSpPr>
          <p:nvPr>
            <p:ph type="dt" sz="half" idx="10"/>
          </p:nvPr>
        </p:nvSpPr>
        <p:spPr/>
        <p:txBody>
          <a:bodyPr/>
          <a:lstStyle/>
          <a:p>
            <a:fld id="{DE7F55AB-EA74-4E73-AEAF-38C1E1E1AC66}"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F6CC8CB4-B461-266B-CD02-A0AB8A83D0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1C3BB9-E407-538B-65C8-610A9B58194A}"/>
              </a:ext>
            </a:extLst>
          </p:cNvPr>
          <p:cNvSpPr>
            <a:spLocks noGrp="1"/>
          </p:cNvSpPr>
          <p:nvPr>
            <p:ph type="sldNum" sz="quarter" idx="12"/>
          </p:nvPr>
        </p:nvSpPr>
        <p:spPr/>
        <p:txBody>
          <a:body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3696161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938E1-689D-715D-6686-8BC3A2CDA32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8059C7D-0D17-037B-1DF1-6E8334DC6B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1CA7C5-B3CA-F28D-78FC-8A7CE282814E}"/>
              </a:ext>
            </a:extLst>
          </p:cNvPr>
          <p:cNvSpPr>
            <a:spLocks noGrp="1"/>
          </p:cNvSpPr>
          <p:nvPr>
            <p:ph type="dt" sz="half" idx="10"/>
          </p:nvPr>
        </p:nvSpPr>
        <p:spPr/>
        <p:txBody>
          <a:bodyPr/>
          <a:lstStyle/>
          <a:p>
            <a:fld id="{DE7F55AB-EA74-4E73-AEAF-38C1E1E1AC66}"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57E3A324-A7F9-97BE-6ED5-3CBAE46D14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3591E1-A5F5-FEF1-7C9D-BDF31EF7A326}"/>
              </a:ext>
            </a:extLst>
          </p:cNvPr>
          <p:cNvSpPr>
            <a:spLocks noGrp="1"/>
          </p:cNvSpPr>
          <p:nvPr>
            <p:ph type="sldNum" sz="quarter" idx="12"/>
          </p:nvPr>
        </p:nvSpPr>
        <p:spPr/>
        <p:txBody>
          <a:body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3358716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7BF3F9-6865-2057-B6C4-B6CCB47965B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2403146-EEC0-4913-5644-BC631CEEA37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4EF113-4F87-6E97-4EE4-A33ADE36EC30}"/>
              </a:ext>
            </a:extLst>
          </p:cNvPr>
          <p:cNvSpPr>
            <a:spLocks noGrp="1"/>
          </p:cNvSpPr>
          <p:nvPr>
            <p:ph type="dt" sz="half" idx="10"/>
          </p:nvPr>
        </p:nvSpPr>
        <p:spPr/>
        <p:txBody>
          <a:bodyPr/>
          <a:lstStyle/>
          <a:p>
            <a:fld id="{DE7F55AB-EA74-4E73-AEAF-38C1E1E1AC66}"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9F4FF7B2-324A-CDAE-C13A-93576425B6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55876C-E4F9-2FF5-CBCF-658E42978170}"/>
              </a:ext>
            </a:extLst>
          </p:cNvPr>
          <p:cNvSpPr>
            <a:spLocks noGrp="1"/>
          </p:cNvSpPr>
          <p:nvPr>
            <p:ph type="sldNum" sz="quarter" idx="12"/>
          </p:nvPr>
        </p:nvSpPr>
        <p:spPr/>
        <p:txBody>
          <a:body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339033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4" name="任意多边形 3"/>
          <p:cNvSpPr/>
          <p:nvPr userDrawn="1"/>
        </p:nvSpPr>
        <p:spPr>
          <a:xfrm>
            <a:off x="-7620" y="-27940"/>
            <a:ext cx="12211050" cy="1040728"/>
          </a:xfrm>
          <a:custGeom>
            <a:avLst/>
            <a:gdLst>
              <a:gd name="connsiteX0" fmla="*/ 0 w 20576"/>
              <a:gd name="connsiteY0" fmla="*/ 0 h 2187"/>
              <a:gd name="connsiteX1" fmla="*/ 20273 w 20576"/>
              <a:gd name="connsiteY1" fmla="*/ 567 h 2187"/>
              <a:gd name="connsiteX2" fmla="*/ 20384 w 20576"/>
              <a:gd name="connsiteY2" fmla="*/ 1045 h 2187"/>
              <a:gd name="connsiteX3" fmla="*/ 20359 w 20576"/>
              <a:gd name="connsiteY3" fmla="*/ 2187 h 2187"/>
              <a:gd name="connsiteX4" fmla="*/ 187 w 20576"/>
              <a:gd name="connsiteY4" fmla="*/ 715 h 2187"/>
              <a:gd name="connsiteX5" fmla="*/ 0 w 20576"/>
              <a:gd name="connsiteY5" fmla="*/ 0 h 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1639">
                <a:moveTo>
                  <a:pt x="0" y="0"/>
                </a:moveTo>
                <a:lnTo>
                  <a:pt x="17165" y="0"/>
                </a:lnTo>
                <a:lnTo>
                  <a:pt x="19230" y="58"/>
                </a:lnTo>
                <a:lnTo>
                  <a:pt x="19230" y="1639"/>
                </a:lnTo>
                <a:lnTo>
                  <a:pt x="19132" y="1607"/>
                </a:lnTo>
                <a:cubicBezTo>
                  <a:pt x="14600" y="159"/>
                  <a:pt x="7865" y="343"/>
                  <a:pt x="299" y="226"/>
                </a:cubicBezTo>
                <a:lnTo>
                  <a:pt x="0" y="221"/>
                </a:lnTo>
                <a:lnTo>
                  <a:pt x="0" y="0"/>
                </a:lnTo>
                <a:close/>
              </a:path>
            </a:pathLst>
          </a:cu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12"/>
          <p:cNvSpPr/>
          <p:nvPr userDrawn="1"/>
        </p:nvSpPr>
        <p:spPr>
          <a:xfrm>
            <a:off x="-7620" y="5946100"/>
            <a:ext cx="12201525" cy="919520"/>
          </a:xfrm>
          <a:custGeom>
            <a:avLst/>
            <a:gdLst>
              <a:gd name="connsiteX0" fmla="*/ 8510 w 23581"/>
              <a:gd name="connsiteY0" fmla="*/ 188 h 2623"/>
              <a:gd name="connsiteX1" fmla="*/ 23581 w 23581"/>
              <a:gd name="connsiteY1" fmla="*/ 372 h 2623"/>
              <a:gd name="connsiteX2" fmla="*/ 23264 w 23581"/>
              <a:gd name="connsiteY2" fmla="*/ 2134 h 2623"/>
              <a:gd name="connsiteX3" fmla="*/ 0 w 23581"/>
              <a:gd name="connsiteY3" fmla="*/ 2624 h 2623"/>
              <a:gd name="connsiteX4" fmla="*/ 8510 w 23581"/>
              <a:gd name="connsiteY4" fmla="*/ 188 h 2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5" h="1448">
                <a:moveTo>
                  <a:pt x="14059" y="1448"/>
                </a:moveTo>
                <a:lnTo>
                  <a:pt x="14052" y="1448"/>
                </a:lnTo>
                <a:lnTo>
                  <a:pt x="14059" y="1448"/>
                </a:lnTo>
                <a:close/>
                <a:moveTo>
                  <a:pt x="19215" y="604"/>
                </a:moveTo>
                <a:lnTo>
                  <a:pt x="19215" y="1448"/>
                </a:lnTo>
                <a:lnTo>
                  <a:pt x="15330" y="1448"/>
                </a:lnTo>
                <a:lnTo>
                  <a:pt x="15411" y="1444"/>
                </a:lnTo>
                <a:cubicBezTo>
                  <a:pt x="16787" y="1377"/>
                  <a:pt x="17893" y="1101"/>
                  <a:pt x="19164" y="623"/>
                </a:cubicBezTo>
                <a:lnTo>
                  <a:pt x="19215" y="604"/>
                </a:lnTo>
                <a:close/>
                <a:moveTo>
                  <a:pt x="3363" y="0"/>
                </a:moveTo>
                <a:cubicBezTo>
                  <a:pt x="3873" y="-2"/>
                  <a:pt x="4390" y="44"/>
                  <a:pt x="4910" y="151"/>
                </a:cubicBezTo>
                <a:cubicBezTo>
                  <a:pt x="9269" y="941"/>
                  <a:pt x="12000" y="1370"/>
                  <a:pt x="14052" y="1448"/>
                </a:cubicBezTo>
                <a:lnTo>
                  <a:pt x="0" y="1448"/>
                </a:lnTo>
                <a:lnTo>
                  <a:pt x="0" y="608"/>
                </a:lnTo>
                <a:lnTo>
                  <a:pt x="8" y="605"/>
                </a:lnTo>
                <a:cubicBezTo>
                  <a:pt x="1053" y="259"/>
                  <a:pt x="2189" y="4"/>
                  <a:pt x="3363" y="0"/>
                </a:cubicBez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userDrawn="1"/>
        </p:nvSpPr>
        <p:spPr>
          <a:xfrm>
            <a:off x="625729" y="6055748"/>
            <a:ext cx="11566271" cy="809872"/>
          </a:xfrm>
          <a:custGeom>
            <a:avLst/>
            <a:gdLst>
              <a:gd name="connsiteX0" fmla="*/ 7491 w 20063"/>
              <a:gd name="connsiteY0" fmla="*/ 378 h 2284"/>
              <a:gd name="connsiteX1" fmla="*/ 20063 w 20063"/>
              <a:gd name="connsiteY1" fmla="*/ 0 h 2284"/>
              <a:gd name="connsiteX2" fmla="*/ 20031 w 20063"/>
              <a:gd name="connsiteY2" fmla="*/ 200 h 2284"/>
              <a:gd name="connsiteX3" fmla="*/ 20053 w 20063"/>
              <a:gd name="connsiteY3" fmla="*/ 2284 h 2284"/>
              <a:gd name="connsiteX4" fmla="*/ 0 w 20063"/>
              <a:gd name="connsiteY4" fmla="*/ 2284 h 2284"/>
              <a:gd name="connsiteX5" fmla="*/ 7491 w 20063"/>
              <a:gd name="connsiteY5" fmla="*/ 378 h 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5" h="1275">
                <a:moveTo>
                  <a:pt x="18215" y="0"/>
                </a:moveTo>
                <a:lnTo>
                  <a:pt x="18215" y="1275"/>
                </a:lnTo>
                <a:lnTo>
                  <a:pt x="0" y="1275"/>
                </a:lnTo>
                <a:lnTo>
                  <a:pt x="85" y="1246"/>
                </a:lnTo>
                <a:cubicBezTo>
                  <a:pt x="1860" y="624"/>
                  <a:pt x="3110" y="-172"/>
                  <a:pt x="6080" y="132"/>
                </a:cubicBezTo>
                <a:cubicBezTo>
                  <a:pt x="11780" y="779"/>
                  <a:pt x="13775" y="1700"/>
                  <a:pt x="18214" y="0"/>
                </a:cubicBezTo>
                <a:lnTo>
                  <a:pt x="18215" y="0"/>
                </a:lnTo>
                <a:close/>
              </a:path>
            </a:pathLst>
          </a:custGeom>
          <a:solidFill>
            <a:schemeClr val="bg1">
              <a:lumMod val="8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2" name="图片 11" descr="未标题-1"/>
          <p:cNvPicPr>
            <a:picLocks noChangeAspect="1"/>
          </p:cNvPicPr>
          <p:nvPr userDrawn="1"/>
        </p:nvPicPr>
        <p:blipFill>
          <a:blip r:embed="rId2"/>
          <a:stretch>
            <a:fillRect/>
          </a:stretch>
        </p:blipFill>
        <p:spPr>
          <a:xfrm>
            <a:off x="9698355" y="360044"/>
            <a:ext cx="1779270" cy="598170"/>
          </a:xfrm>
          <a:prstGeom prst="rect">
            <a:avLst/>
          </a:prstGeom>
        </p:spPr>
      </p:pic>
      <p:sp>
        <p:nvSpPr>
          <p:cNvPr id="6" name="矩形 5"/>
          <p:cNvSpPr/>
          <p:nvPr userDrawn="1"/>
        </p:nvSpPr>
        <p:spPr>
          <a:xfrm>
            <a:off x="513801" y="425360"/>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398231" y="36004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52891" y="412296"/>
            <a:ext cx="10515600" cy="481966"/>
          </a:xfrm>
          <a:prstGeom prst="rect">
            <a:avLst/>
          </a:prstGeom>
        </p:spPr>
        <p:txBody>
          <a:bodyPr/>
          <a:lstStyle>
            <a:lvl1pPr>
              <a:defRPr sz="2400" b="1">
                <a:solidFill>
                  <a:srgbClr val="1E232B"/>
                </a:solidFill>
              </a:defRPr>
            </a:lvl1pPr>
          </a:lstStyle>
          <a:p>
            <a:r>
              <a:rPr lang="zh-CN" altLang="en-US"/>
              <a:t>单击此处编辑母版标题样式</a:t>
            </a:r>
          </a:p>
        </p:txBody>
      </p:sp>
    </p:spTree>
    <p:extLst>
      <p:ext uri="{BB962C8B-B14F-4D97-AF65-F5344CB8AC3E}">
        <p14:creationId xmlns:p14="http://schemas.microsoft.com/office/powerpoint/2010/main" val="3809232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4" name="任意多边形 3"/>
          <p:cNvSpPr/>
          <p:nvPr userDrawn="1"/>
        </p:nvSpPr>
        <p:spPr>
          <a:xfrm>
            <a:off x="-7620" y="-27940"/>
            <a:ext cx="12211050" cy="1040728"/>
          </a:xfrm>
          <a:custGeom>
            <a:avLst/>
            <a:gdLst>
              <a:gd name="connsiteX0" fmla="*/ 0 w 20576"/>
              <a:gd name="connsiteY0" fmla="*/ 0 h 2187"/>
              <a:gd name="connsiteX1" fmla="*/ 20273 w 20576"/>
              <a:gd name="connsiteY1" fmla="*/ 567 h 2187"/>
              <a:gd name="connsiteX2" fmla="*/ 20384 w 20576"/>
              <a:gd name="connsiteY2" fmla="*/ 1045 h 2187"/>
              <a:gd name="connsiteX3" fmla="*/ 20359 w 20576"/>
              <a:gd name="connsiteY3" fmla="*/ 2187 h 2187"/>
              <a:gd name="connsiteX4" fmla="*/ 187 w 20576"/>
              <a:gd name="connsiteY4" fmla="*/ 715 h 2187"/>
              <a:gd name="connsiteX5" fmla="*/ 0 w 20576"/>
              <a:gd name="connsiteY5" fmla="*/ 0 h 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1639">
                <a:moveTo>
                  <a:pt x="0" y="0"/>
                </a:moveTo>
                <a:lnTo>
                  <a:pt x="17165" y="0"/>
                </a:lnTo>
                <a:lnTo>
                  <a:pt x="19230" y="58"/>
                </a:lnTo>
                <a:lnTo>
                  <a:pt x="19230" y="1639"/>
                </a:lnTo>
                <a:lnTo>
                  <a:pt x="19132" y="1607"/>
                </a:lnTo>
                <a:cubicBezTo>
                  <a:pt x="14600" y="159"/>
                  <a:pt x="7865" y="343"/>
                  <a:pt x="299" y="226"/>
                </a:cubicBezTo>
                <a:lnTo>
                  <a:pt x="0" y="221"/>
                </a:lnTo>
                <a:lnTo>
                  <a:pt x="0" y="0"/>
                </a:lnTo>
                <a:close/>
              </a:path>
            </a:pathLst>
          </a:cu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12"/>
          <p:cNvSpPr/>
          <p:nvPr userDrawn="1"/>
        </p:nvSpPr>
        <p:spPr>
          <a:xfrm>
            <a:off x="-7620" y="5946100"/>
            <a:ext cx="12201525" cy="919520"/>
          </a:xfrm>
          <a:custGeom>
            <a:avLst/>
            <a:gdLst>
              <a:gd name="connsiteX0" fmla="*/ 8510 w 23581"/>
              <a:gd name="connsiteY0" fmla="*/ 188 h 2623"/>
              <a:gd name="connsiteX1" fmla="*/ 23581 w 23581"/>
              <a:gd name="connsiteY1" fmla="*/ 372 h 2623"/>
              <a:gd name="connsiteX2" fmla="*/ 23264 w 23581"/>
              <a:gd name="connsiteY2" fmla="*/ 2134 h 2623"/>
              <a:gd name="connsiteX3" fmla="*/ 0 w 23581"/>
              <a:gd name="connsiteY3" fmla="*/ 2624 h 2623"/>
              <a:gd name="connsiteX4" fmla="*/ 8510 w 23581"/>
              <a:gd name="connsiteY4" fmla="*/ 188 h 2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5" h="1448">
                <a:moveTo>
                  <a:pt x="14059" y="1448"/>
                </a:moveTo>
                <a:lnTo>
                  <a:pt x="14052" y="1448"/>
                </a:lnTo>
                <a:lnTo>
                  <a:pt x="14059" y="1448"/>
                </a:lnTo>
                <a:close/>
                <a:moveTo>
                  <a:pt x="19215" y="604"/>
                </a:moveTo>
                <a:lnTo>
                  <a:pt x="19215" y="1448"/>
                </a:lnTo>
                <a:lnTo>
                  <a:pt x="15330" y="1448"/>
                </a:lnTo>
                <a:lnTo>
                  <a:pt x="15411" y="1444"/>
                </a:lnTo>
                <a:cubicBezTo>
                  <a:pt x="16787" y="1377"/>
                  <a:pt x="17893" y="1101"/>
                  <a:pt x="19164" y="623"/>
                </a:cubicBezTo>
                <a:lnTo>
                  <a:pt x="19215" y="604"/>
                </a:lnTo>
                <a:close/>
                <a:moveTo>
                  <a:pt x="3363" y="0"/>
                </a:moveTo>
                <a:cubicBezTo>
                  <a:pt x="3873" y="-2"/>
                  <a:pt x="4390" y="44"/>
                  <a:pt x="4910" y="151"/>
                </a:cubicBezTo>
                <a:cubicBezTo>
                  <a:pt x="9269" y="941"/>
                  <a:pt x="12000" y="1370"/>
                  <a:pt x="14052" y="1448"/>
                </a:cubicBezTo>
                <a:lnTo>
                  <a:pt x="0" y="1448"/>
                </a:lnTo>
                <a:lnTo>
                  <a:pt x="0" y="608"/>
                </a:lnTo>
                <a:lnTo>
                  <a:pt x="8" y="605"/>
                </a:lnTo>
                <a:cubicBezTo>
                  <a:pt x="1053" y="259"/>
                  <a:pt x="2189" y="4"/>
                  <a:pt x="3363" y="0"/>
                </a:cubicBez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userDrawn="1"/>
        </p:nvSpPr>
        <p:spPr>
          <a:xfrm>
            <a:off x="625729" y="6055748"/>
            <a:ext cx="11566271" cy="809872"/>
          </a:xfrm>
          <a:custGeom>
            <a:avLst/>
            <a:gdLst>
              <a:gd name="connsiteX0" fmla="*/ 7491 w 20063"/>
              <a:gd name="connsiteY0" fmla="*/ 378 h 2284"/>
              <a:gd name="connsiteX1" fmla="*/ 20063 w 20063"/>
              <a:gd name="connsiteY1" fmla="*/ 0 h 2284"/>
              <a:gd name="connsiteX2" fmla="*/ 20031 w 20063"/>
              <a:gd name="connsiteY2" fmla="*/ 200 h 2284"/>
              <a:gd name="connsiteX3" fmla="*/ 20053 w 20063"/>
              <a:gd name="connsiteY3" fmla="*/ 2284 h 2284"/>
              <a:gd name="connsiteX4" fmla="*/ 0 w 20063"/>
              <a:gd name="connsiteY4" fmla="*/ 2284 h 2284"/>
              <a:gd name="connsiteX5" fmla="*/ 7491 w 20063"/>
              <a:gd name="connsiteY5" fmla="*/ 378 h 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5" h="1275">
                <a:moveTo>
                  <a:pt x="18215" y="0"/>
                </a:moveTo>
                <a:lnTo>
                  <a:pt x="18215" y="1275"/>
                </a:lnTo>
                <a:lnTo>
                  <a:pt x="0" y="1275"/>
                </a:lnTo>
                <a:lnTo>
                  <a:pt x="85" y="1246"/>
                </a:lnTo>
                <a:cubicBezTo>
                  <a:pt x="1860" y="624"/>
                  <a:pt x="3110" y="-172"/>
                  <a:pt x="6080" y="132"/>
                </a:cubicBezTo>
                <a:cubicBezTo>
                  <a:pt x="11780" y="779"/>
                  <a:pt x="13775" y="1700"/>
                  <a:pt x="18214" y="0"/>
                </a:cubicBezTo>
                <a:lnTo>
                  <a:pt x="18215" y="0"/>
                </a:lnTo>
                <a:close/>
              </a:path>
            </a:pathLst>
          </a:custGeom>
          <a:solidFill>
            <a:schemeClr val="bg1">
              <a:lumMod val="8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2" name="图片 11" descr="未标题-1"/>
          <p:cNvPicPr>
            <a:picLocks noChangeAspect="1"/>
          </p:cNvPicPr>
          <p:nvPr userDrawn="1"/>
        </p:nvPicPr>
        <p:blipFill>
          <a:blip r:embed="rId2"/>
          <a:stretch>
            <a:fillRect/>
          </a:stretch>
        </p:blipFill>
        <p:spPr>
          <a:xfrm>
            <a:off x="9698355" y="485140"/>
            <a:ext cx="1779270" cy="598170"/>
          </a:xfrm>
          <a:prstGeom prst="rect">
            <a:avLst/>
          </a:prstGeom>
        </p:spPr>
      </p:pic>
    </p:spTree>
    <p:extLst>
      <p:ext uri="{BB962C8B-B14F-4D97-AF65-F5344CB8AC3E}">
        <p14:creationId xmlns:p14="http://schemas.microsoft.com/office/powerpoint/2010/main" val="1113638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任意多边形 3"/>
          <p:cNvSpPr/>
          <p:nvPr userDrawn="1"/>
        </p:nvSpPr>
        <p:spPr>
          <a:xfrm>
            <a:off x="-7620" y="-27940"/>
            <a:ext cx="12211050" cy="1040728"/>
          </a:xfrm>
          <a:custGeom>
            <a:avLst/>
            <a:gdLst>
              <a:gd name="connsiteX0" fmla="*/ 0 w 20576"/>
              <a:gd name="connsiteY0" fmla="*/ 0 h 2187"/>
              <a:gd name="connsiteX1" fmla="*/ 20273 w 20576"/>
              <a:gd name="connsiteY1" fmla="*/ 567 h 2187"/>
              <a:gd name="connsiteX2" fmla="*/ 20384 w 20576"/>
              <a:gd name="connsiteY2" fmla="*/ 1045 h 2187"/>
              <a:gd name="connsiteX3" fmla="*/ 20359 w 20576"/>
              <a:gd name="connsiteY3" fmla="*/ 2187 h 2187"/>
              <a:gd name="connsiteX4" fmla="*/ 187 w 20576"/>
              <a:gd name="connsiteY4" fmla="*/ 715 h 2187"/>
              <a:gd name="connsiteX5" fmla="*/ 0 w 20576"/>
              <a:gd name="connsiteY5" fmla="*/ 0 h 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1639">
                <a:moveTo>
                  <a:pt x="0" y="0"/>
                </a:moveTo>
                <a:lnTo>
                  <a:pt x="17165" y="0"/>
                </a:lnTo>
                <a:lnTo>
                  <a:pt x="19230" y="58"/>
                </a:lnTo>
                <a:lnTo>
                  <a:pt x="19230" y="1639"/>
                </a:lnTo>
                <a:lnTo>
                  <a:pt x="19132" y="1607"/>
                </a:lnTo>
                <a:cubicBezTo>
                  <a:pt x="14600" y="159"/>
                  <a:pt x="7865" y="343"/>
                  <a:pt x="299" y="226"/>
                </a:cubicBezTo>
                <a:lnTo>
                  <a:pt x="0" y="221"/>
                </a:lnTo>
                <a:lnTo>
                  <a:pt x="0" y="0"/>
                </a:lnTo>
                <a:close/>
              </a:path>
            </a:pathLst>
          </a:cu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12"/>
          <p:cNvSpPr/>
          <p:nvPr userDrawn="1"/>
        </p:nvSpPr>
        <p:spPr>
          <a:xfrm>
            <a:off x="-7620" y="5946100"/>
            <a:ext cx="12201525" cy="919520"/>
          </a:xfrm>
          <a:custGeom>
            <a:avLst/>
            <a:gdLst>
              <a:gd name="connsiteX0" fmla="*/ 8510 w 23581"/>
              <a:gd name="connsiteY0" fmla="*/ 188 h 2623"/>
              <a:gd name="connsiteX1" fmla="*/ 23581 w 23581"/>
              <a:gd name="connsiteY1" fmla="*/ 372 h 2623"/>
              <a:gd name="connsiteX2" fmla="*/ 23264 w 23581"/>
              <a:gd name="connsiteY2" fmla="*/ 2134 h 2623"/>
              <a:gd name="connsiteX3" fmla="*/ 0 w 23581"/>
              <a:gd name="connsiteY3" fmla="*/ 2624 h 2623"/>
              <a:gd name="connsiteX4" fmla="*/ 8510 w 23581"/>
              <a:gd name="connsiteY4" fmla="*/ 188 h 2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5" h="1448">
                <a:moveTo>
                  <a:pt x="14059" y="1448"/>
                </a:moveTo>
                <a:lnTo>
                  <a:pt x="14052" y="1448"/>
                </a:lnTo>
                <a:lnTo>
                  <a:pt x="14059" y="1448"/>
                </a:lnTo>
                <a:close/>
                <a:moveTo>
                  <a:pt x="19215" y="604"/>
                </a:moveTo>
                <a:lnTo>
                  <a:pt x="19215" y="1448"/>
                </a:lnTo>
                <a:lnTo>
                  <a:pt x="15330" y="1448"/>
                </a:lnTo>
                <a:lnTo>
                  <a:pt x="15411" y="1444"/>
                </a:lnTo>
                <a:cubicBezTo>
                  <a:pt x="16787" y="1377"/>
                  <a:pt x="17893" y="1101"/>
                  <a:pt x="19164" y="623"/>
                </a:cubicBezTo>
                <a:lnTo>
                  <a:pt x="19215" y="604"/>
                </a:lnTo>
                <a:close/>
                <a:moveTo>
                  <a:pt x="3363" y="0"/>
                </a:moveTo>
                <a:cubicBezTo>
                  <a:pt x="3873" y="-2"/>
                  <a:pt x="4390" y="44"/>
                  <a:pt x="4910" y="151"/>
                </a:cubicBezTo>
                <a:cubicBezTo>
                  <a:pt x="9269" y="941"/>
                  <a:pt x="12000" y="1370"/>
                  <a:pt x="14052" y="1448"/>
                </a:cubicBezTo>
                <a:lnTo>
                  <a:pt x="0" y="1448"/>
                </a:lnTo>
                <a:lnTo>
                  <a:pt x="0" y="608"/>
                </a:lnTo>
                <a:lnTo>
                  <a:pt x="8" y="605"/>
                </a:lnTo>
                <a:cubicBezTo>
                  <a:pt x="1053" y="259"/>
                  <a:pt x="2189" y="4"/>
                  <a:pt x="3363" y="0"/>
                </a:cubicBez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15"/>
          <p:cNvSpPr/>
          <p:nvPr userDrawn="1"/>
        </p:nvSpPr>
        <p:spPr>
          <a:xfrm>
            <a:off x="625729" y="6055748"/>
            <a:ext cx="11566271" cy="809872"/>
          </a:xfrm>
          <a:custGeom>
            <a:avLst/>
            <a:gdLst>
              <a:gd name="connsiteX0" fmla="*/ 7491 w 20063"/>
              <a:gd name="connsiteY0" fmla="*/ 378 h 2284"/>
              <a:gd name="connsiteX1" fmla="*/ 20063 w 20063"/>
              <a:gd name="connsiteY1" fmla="*/ 0 h 2284"/>
              <a:gd name="connsiteX2" fmla="*/ 20031 w 20063"/>
              <a:gd name="connsiteY2" fmla="*/ 200 h 2284"/>
              <a:gd name="connsiteX3" fmla="*/ 20053 w 20063"/>
              <a:gd name="connsiteY3" fmla="*/ 2284 h 2284"/>
              <a:gd name="connsiteX4" fmla="*/ 0 w 20063"/>
              <a:gd name="connsiteY4" fmla="*/ 2284 h 2284"/>
              <a:gd name="connsiteX5" fmla="*/ 7491 w 20063"/>
              <a:gd name="connsiteY5" fmla="*/ 378 h 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5" h="1275">
                <a:moveTo>
                  <a:pt x="18215" y="0"/>
                </a:moveTo>
                <a:lnTo>
                  <a:pt x="18215" y="1275"/>
                </a:lnTo>
                <a:lnTo>
                  <a:pt x="0" y="1275"/>
                </a:lnTo>
                <a:lnTo>
                  <a:pt x="85" y="1246"/>
                </a:lnTo>
                <a:cubicBezTo>
                  <a:pt x="1860" y="624"/>
                  <a:pt x="3110" y="-172"/>
                  <a:pt x="6080" y="132"/>
                </a:cubicBezTo>
                <a:cubicBezTo>
                  <a:pt x="11780" y="779"/>
                  <a:pt x="13775" y="1700"/>
                  <a:pt x="18214" y="0"/>
                </a:cubicBezTo>
                <a:lnTo>
                  <a:pt x="18215" y="0"/>
                </a:lnTo>
                <a:close/>
              </a:path>
            </a:pathLst>
          </a:custGeom>
          <a:solidFill>
            <a:schemeClr val="bg1">
              <a:lumMod val="8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未标题-1"/>
          <p:cNvPicPr>
            <a:picLocks noChangeAspect="1"/>
          </p:cNvPicPr>
          <p:nvPr userDrawn="1"/>
        </p:nvPicPr>
        <p:blipFill>
          <a:blip r:embed="rId2"/>
          <a:stretch>
            <a:fillRect/>
          </a:stretch>
        </p:blipFill>
        <p:spPr>
          <a:xfrm>
            <a:off x="9698355" y="485140"/>
            <a:ext cx="1779270" cy="598170"/>
          </a:xfrm>
          <a:prstGeom prst="rect">
            <a:avLst/>
          </a:prstGeom>
        </p:spPr>
      </p:pic>
    </p:spTree>
    <p:extLst>
      <p:ext uri="{BB962C8B-B14F-4D97-AF65-F5344CB8AC3E}">
        <p14:creationId xmlns:p14="http://schemas.microsoft.com/office/powerpoint/2010/main" val="250600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98B4B-E164-69DD-3813-FBCB4D45FA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EE2295-688D-FD9A-E0FA-CBE288B92B3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95909A-3586-4CFF-A805-9D89A96DC5A0}"/>
              </a:ext>
            </a:extLst>
          </p:cNvPr>
          <p:cNvSpPr>
            <a:spLocks noGrp="1"/>
          </p:cNvSpPr>
          <p:nvPr>
            <p:ph type="dt" sz="half" idx="10"/>
          </p:nvPr>
        </p:nvSpPr>
        <p:spPr/>
        <p:txBody>
          <a:bodyPr/>
          <a:lstStyle/>
          <a:p>
            <a:fld id="{DE7F55AB-EA74-4E73-AEAF-38C1E1E1AC66}"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CDD86B2A-296C-62BC-4757-E0B8D5F7A3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7E2AA0-8074-D6EF-6065-8BE91EFB71EC}"/>
              </a:ext>
            </a:extLst>
          </p:cNvPr>
          <p:cNvSpPr>
            <a:spLocks noGrp="1"/>
          </p:cNvSpPr>
          <p:nvPr>
            <p:ph type="sldNum" sz="quarter" idx="12"/>
          </p:nvPr>
        </p:nvSpPr>
        <p:spPr/>
        <p:txBody>
          <a:body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3410875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0432E-4ED0-D518-28F3-1F91791F08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2EB150B-770C-5348-061A-9983694110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E53CFFA-16E6-E571-1901-0872736F6F51}"/>
              </a:ext>
            </a:extLst>
          </p:cNvPr>
          <p:cNvSpPr>
            <a:spLocks noGrp="1"/>
          </p:cNvSpPr>
          <p:nvPr>
            <p:ph type="dt" sz="half" idx="10"/>
          </p:nvPr>
        </p:nvSpPr>
        <p:spPr/>
        <p:txBody>
          <a:bodyPr/>
          <a:lstStyle/>
          <a:p>
            <a:fld id="{DE7F55AB-EA74-4E73-AEAF-38C1E1E1AC66}"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A72A01D6-B768-C8AD-D24C-89A6C40761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799357-CFE6-799D-7C37-A020496F0A40}"/>
              </a:ext>
            </a:extLst>
          </p:cNvPr>
          <p:cNvSpPr>
            <a:spLocks noGrp="1"/>
          </p:cNvSpPr>
          <p:nvPr>
            <p:ph type="sldNum" sz="quarter" idx="12"/>
          </p:nvPr>
        </p:nvSpPr>
        <p:spPr/>
        <p:txBody>
          <a:body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137192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8FA78-D41B-C2B2-025A-57534166F2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95378B-9100-F775-FFED-06488CDB649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ADF36C1-3B2D-4883-7143-56565616A3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D4A12BD-1DEC-5246-09DC-B8FBCE04A30D}"/>
              </a:ext>
            </a:extLst>
          </p:cNvPr>
          <p:cNvSpPr>
            <a:spLocks noGrp="1"/>
          </p:cNvSpPr>
          <p:nvPr>
            <p:ph type="dt" sz="half" idx="10"/>
          </p:nvPr>
        </p:nvSpPr>
        <p:spPr/>
        <p:txBody>
          <a:bodyPr/>
          <a:lstStyle/>
          <a:p>
            <a:fld id="{DE7F55AB-EA74-4E73-AEAF-38C1E1E1AC66}" type="datetimeFigureOut">
              <a:rPr lang="zh-CN" altLang="en-US" smtClean="0"/>
              <a:t>2024/1/22</a:t>
            </a:fld>
            <a:endParaRPr lang="zh-CN" altLang="en-US"/>
          </a:p>
        </p:txBody>
      </p:sp>
      <p:sp>
        <p:nvSpPr>
          <p:cNvPr id="6" name="页脚占位符 5">
            <a:extLst>
              <a:ext uri="{FF2B5EF4-FFF2-40B4-BE49-F238E27FC236}">
                <a16:creationId xmlns:a16="http://schemas.microsoft.com/office/drawing/2014/main" id="{53CEA346-ACD0-4BD4-EDD2-DA6C8120A0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3F31EB-4297-8ECA-C41E-2681627C2986}"/>
              </a:ext>
            </a:extLst>
          </p:cNvPr>
          <p:cNvSpPr>
            <a:spLocks noGrp="1"/>
          </p:cNvSpPr>
          <p:nvPr>
            <p:ph type="sldNum" sz="quarter" idx="12"/>
          </p:nvPr>
        </p:nvSpPr>
        <p:spPr/>
        <p:txBody>
          <a:body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213718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8F345-3F26-C9B1-360E-A5F13DFAC04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B80DE7C-5D7C-3C5A-4AA7-666D2BF97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66E61B2-FC8D-4323-EEF9-038A8E999AD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05ED04E-DA93-8291-9C18-8A90120B02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9692791-FB01-2C05-FC59-F7B6607427C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22B186A-DAA3-716A-1A26-05E3CB05D2D7}"/>
              </a:ext>
            </a:extLst>
          </p:cNvPr>
          <p:cNvSpPr>
            <a:spLocks noGrp="1"/>
          </p:cNvSpPr>
          <p:nvPr>
            <p:ph type="dt" sz="half" idx="10"/>
          </p:nvPr>
        </p:nvSpPr>
        <p:spPr/>
        <p:txBody>
          <a:bodyPr/>
          <a:lstStyle/>
          <a:p>
            <a:fld id="{DE7F55AB-EA74-4E73-AEAF-38C1E1E1AC66}" type="datetimeFigureOut">
              <a:rPr lang="zh-CN" altLang="en-US" smtClean="0"/>
              <a:t>2024/1/22</a:t>
            </a:fld>
            <a:endParaRPr lang="zh-CN" altLang="en-US"/>
          </a:p>
        </p:txBody>
      </p:sp>
      <p:sp>
        <p:nvSpPr>
          <p:cNvPr id="8" name="页脚占位符 7">
            <a:extLst>
              <a:ext uri="{FF2B5EF4-FFF2-40B4-BE49-F238E27FC236}">
                <a16:creationId xmlns:a16="http://schemas.microsoft.com/office/drawing/2014/main" id="{58CD10CF-07CF-30EB-93E7-52BD874E04A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032F66E-6D7C-3131-3950-7EC3C9C0029E}"/>
              </a:ext>
            </a:extLst>
          </p:cNvPr>
          <p:cNvSpPr>
            <a:spLocks noGrp="1"/>
          </p:cNvSpPr>
          <p:nvPr>
            <p:ph type="sldNum" sz="quarter" idx="12"/>
          </p:nvPr>
        </p:nvSpPr>
        <p:spPr/>
        <p:txBody>
          <a:body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323971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FD13C-C18C-1B84-E2EE-BA3A89A2D21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FF47B6B-3C36-90CB-9D95-3F1550D4D6BF}"/>
              </a:ext>
            </a:extLst>
          </p:cNvPr>
          <p:cNvSpPr>
            <a:spLocks noGrp="1"/>
          </p:cNvSpPr>
          <p:nvPr>
            <p:ph type="dt" sz="half" idx="10"/>
          </p:nvPr>
        </p:nvSpPr>
        <p:spPr/>
        <p:txBody>
          <a:bodyPr/>
          <a:lstStyle/>
          <a:p>
            <a:fld id="{DE7F55AB-EA74-4E73-AEAF-38C1E1E1AC66}" type="datetimeFigureOut">
              <a:rPr lang="zh-CN" altLang="en-US" smtClean="0"/>
              <a:t>2024/1/22</a:t>
            </a:fld>
            <a:endParaRPr lang="zh-CN" altLang="en-US"/>
          </a:p>
        </p:txBody>
      </p:sp>
      <p:sp>
        <p:nvSpPr>
          <p:cNvPr id="4" name="页脚占位符 3">
            <a:extLst>
              <a:ext uri="{FF2B5EF4-FFF2-40B4-BE49-F238E27FC236}">
                <a16:creationId xmlns:a16="http://schemas.microsoft.com/office/drawing/2014/main" id="{2B931930-1AC7-7EA8-5691-A9E16D893E2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58872C3-BCC1-811F-01EA-1612AA710BC2}"/>
              </a:ext>
            </a:extLst>
          </p:cNvPr>
          <p:cNvSpPr>
            <a:spLocks noGrp="1"/>
          </p:cNvSpPr>
          <p:nvPr>
            <p:ph type="sldNum" sz="quarter" idx="12"/>
          </p:nvPr>
        </p:nvSpPr>
        <p:spPr/>
        <p:txBody>
          <a:body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170545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8CFB7EE-4127-9A05-8DB8-500DE45C8E1E}"/>
              </a:ext>
            </a:extLst>
          </p:cNvPr>
          <p:cNvSpPr>
            <a:spLocks noGrp="1"/>
          </p:cNvSpPr>
          <p:nvPr>
            <p:ph type="dt" sz="half" idx="10"/>
          </p:nvPr>
        </p:nvSpPr>
        <p:spPr/>
        <p:txBody>
          <a:bodyPr/>
          <a:lstStyle/>
          <a:p>
            <a:fld id="{DE7F55AB-EA74-4E73-AEAF-38C1E1E1AC66}" type="datetimeFigureOut">
              <a:rPr lang="zh-CN" altLang="en-US" smtClean="0"/>
              <a:t>2024/1/22</a:t>
            </a:fld>
            <a:endParaRPr lang="zh-CN" altLang="en-US"/>
          </a:p>
        </p:txBody>
      </p:sp>
      <p:sp>
        <p:nvSpPr>
          <p:cNvPr id="3" name="页脚占位符 2">
            <a:extLst>
              <a:ext uri="{FF2B5EF4-FFF2-40B4-BE49-F238E27FC236}">
                <a16:creationId xmlns:a16="http://schemas.microsoft.com/office/drawing/2014/main" id="{0D506CFC-4AAF-32CE-0782-8A7DB3651AC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865C995-72E9-4531-4304-67C3C4A01EA7}"/>
              </a:ext>
            </a:extLst>
          </p:cNvPr>
          <p:cNvSpPr>
            <a:spLocks noGrp="1"/>
          </p:cNvSpPr>
          <p:nvPr>
            <p:ph type="sldNum" sz="quarter" idx="12"/>
          </p:nvPr>
        </p:nvSpPr>
        <p:spPr/>
        <p:txBody>
          <a:body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282920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15C3E-E6F0-5886-407C-5711168C60F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D86BF0C-4792-7895-665D-76D3D86C6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4670B7F-FD0B-2C7C-A76B-F58AAF1F26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9B828D-F1ED-C93B-9C1F-06EC12A714F5}"/>
              </a:ext>
            </a:extLst>
          </p:cNvPr>
          <p:cNvSpPr>
            <a:spLocks noGrp="1"/>
          </p:cNvSpPr>
          <p:nvPr>
            <p:ph type="dt" sz="half" idx="10"/>
          </p:nvPr>
        </p:nvSpPr>
        <p:spPr/>
        <p:txBody>
          <a:bodyPr/>
          <a:lstStyle/>
          <a:p>
            <a:fld id="{DE7F55AB-EA74-4E73-AEAF-38C1E1E1AC66}" type="datetimeFigureOut">
              <a:rPr lang="zh-CN" altLang="en-US" smtClean="0"/>
              <a:t>2024/1/22</a:t>
            </a:fld>
            <a:endParaRPr lang="zh-CN" altLang="en-US"/>
          </a:p>
        </p:txBody>
      </p:sp>
      <p:sp>
        <p:nvSpPr>
          <p:cNvPr id="6" name="页脚占位符 5">
            <a:extLst>
              <a:ext uri="{FF2B5EF4-FFF2-40B4-BE49-F238E27FC236}">
                <a16:creationId xmlns:a16="http://schemas.microsoft.com/office/drawing/2014/main" id="{0D1ADE40-EF82-FF8E-C270-5700964BF2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2D53CA-F0E5-27A3-95BB-23702B00A0F8}"/>
              </a:ext>
            </a:extLst>
          </p:cNvPr>
          <p:cNvSpPr>
            <a:spLocks noGrp="1"/>
          </p:cNvSpPr>
          <p:nvPr>
            <p:ph type="sldNum" sz="quarter" idx="12"/>
          </p:nvPr>
        </p:nvSpPr>
        <p:spPr/>
        <p:txBody>
          <a:body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3950688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007BAC-43F7-DC31-A68E-BADF9836E9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AEC96B4-BA66-908B-6F5C-F1674DD9D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ED7284-3EC4-91FC-D63F-E9FD3E45B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80BE28-9B47-5991-B20B-2E276229EBDA}"/>
              </a:ext>
            </a:extLst>
          </p:cNvPr>
          <p:cNvSpPr>
            <a:spLocks noGrp="1"/>
          </p:cNvSpPr>
          <p:nvPr>
            <p:ph type="dt" sz="half" idx="10"/>
          </p:nvPr>
        </p:nvSpPr>
        <p:spPr/>
        <p:txBody>
          <a:bodyPr/>
          <a:lstStyle/>
          <a:p>
            <a:fld id="{DE7F55AB-EA74-4E73-AEAF-38C1E1E1AC66}" type="datetimeFigureOut">
              <a:rPr lang="zh-CN" altLang="en-US" smtClean="0"/>
              <a:t>2024/1/22</a:t>
            </a:fld>
            <a:endParaRPr lang="zh-CN" altLang="en-US"/>
          </a:p>
        </p:txBody>
      </p:sp>
      <p:sp>
        <p:nvSpPr>
          <p:cNvPr id="6" name="页脚占位符 5">
            <a:extLst>
              <a:ext uri="{FF2B5EF4-FFF2-40B4-BE49-F238E27FC236}">
                <a16:creationId xmlns:a16="http://schemas.microsoft.com/office/drawing/2014/main" id="{4F26F16E-48F0-C77D-DF32-5A2C721339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631D0D1-BAE2-7219-14AB-B3D5A066B138}"/>
              </a:ext>
            </a:extLst>
          </p:cNvPr>
          <p:cNvSpPr>
            <a:spLocks noGrp="1"/>
          </p:cNvSpPr>
          <p:nvPr>
            <p:ph type="sldNum" sz="quarter" idx="12"/>
          </p:nvPr>
        </p:nvSpPr>
        <p:spPr/>
        <p:txBody>
          <a:body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2111068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7AACC76-352A-FBD8-5576-90C60F0B1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4B622A-C34A-953C-F728-850A298B3C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07AAAC-D29B-04AB-2677-46C9F5A97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F55AB-EA74-4E73-AEAF-38C1E1E1AC66}"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1D69F628-BD1C-57C5-64F9-1273E445FA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AB9CAA5-CE71-C4E0-0476-9EF25A966C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BBC973-9BB6-4551-979B-45C75672114F}" type="slidenum">
              <a:rPr lang="zh-CN" altLang="en-US" smtClean="0"/>
              <a:t>‹#›</a:t>
            </a:fld>
            <a:endParaRPr lang="zh-CN" altLang="en-US"/>
          </a:p>
        </p:txBody>
      </p:sp>
    </p:spTree>
    <p:extLst>
      <p:ext uri="{BB962C8B-B14F-4D97-AF65-F5344CB8AC3E}">
        <p14:creationId xmlns:p14="http://schemas.microsoft.com/office/powerpoint/2010/main" val="1770090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3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tags" Target="../tags/tag37.xm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notesSlide" Target="../notesSlides/notesSlide12.xml"/><Relationship Id="rId10" Type="http://schemas.openxmlformats.org/officeDocument/2006/relationships/image" Target="../media/image35.png"/><Relationship Id="rId4" Type="http://schemas.openxmlformats.org/officeDocument/2006/relationships/slideLayout" Target="../slideLayouts/slideLayout12.xml"/><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73.png"/><Relationship Id="rId21" Type="http://schemas.openxmlformats.org/officeDocument/2006/relationships/image" Target="../media/image55.png"/><Relationship Id="rId34" Type="http://schemas.openxmlformats.org/officeDocument/2006/relationships/image" Target="../media/image68.png"/><Relationship Id="rId42" Type="http://schemas.openxmlformats.org/officeDocument/2006/relationships/image" Target="../media/image76.png"/><Relationship Id="rId47" Type="http://schemas.openxmlformats.org/officeDocument/2006/relationships/image" Target="../media/image81.png"/><Relationship Id="rId50" Type="http://schemas.openxmlformats.org/officeDocument/2006/relationships/image" Target="../media/image84.png"/><Relationship Id="rId55" Type="http://schemas.openxmlformats.org/officeDocument/2006/relationships/image" Target="../media/image89.png"/><Relationship Id="rId7" Type="http://schemas.openxmlformats.org/officeDocument/2006/relationships/image" Target="../media/image41.png"/><Relationship Id="rId2" Type="http://schemas.openxmlformats.org/officeDocument/2006/relationships/tags" Target="../tags/tag39.xml"/><Relationship Id="rId16" Type="http://schemas.openxmlformats.org/officeDocument/2006/relationships/image" Target="../media/image50.png"/><Relationship Id="rId29" Type="http://schemas.openxmlformats.org/officeDocument/2006/relationships/image" Target="../media/image63.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71.png"/><Relationship Id="rId40" Type="http://schemas.openxmlformats.org/officeDocument/2006/relationships/image" Target="../media/image74.png"/><Relationship Id="rId45" Type="http://schemas.openxmlformats.org/officeDocument/2006/relationships/image" Target="../media/image79.png"/><Relationship Id="rId53" Type="http://schemas.openxmlformats.org/officeDocument/2006/relationships/image" Target="../media/image87.png"/><Relationship Id="rId5" Type="http://schemas.openxmlformats.org/officeDocument/2006/relationships/notesSlide" Target="../notesSlides/notesSlide13.xml"/><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png"/><Relationship Id="rId44" Type="http://schemas.openxmlformats.org/officeDocument/2006/relationships/image" Target="../media/image78.png"/><Relationship Id="rId52" Type="http://schemas.openxmlformats.org/officeDocument/2006/relationships/image" Target="../media/image86.png"/><Relationship Id="rId4" Type="http://schemas.openxmlformats.org/officeDocument/2006/relationships/slideLayout" Target="../slideLayouts/slideLayout12.xml"/><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35" Type="http://schemas.openxmlformats.org/officeDocument/2006/relationships/image" Target="../media/image69.png"/><Relationship Id="rId43" Type="http://schemas.openxmlformats.org/officeDocument/2006/relationships/image" Target="../media/image77.png"/><Relationship Id="rId48" Type="http://schemas.openxmlformats.org/officeDocument/2006/relationships/image" Target="../media/image82.png"/><Relationship Id="rId56" Type="http://schemas.openxmlformats.org/officeDocument/2006/relationships/image" Target="../media/image90.png"/><Relationship Id="rId8" Type="http://schemas.openxmlformats.org/officeDocument/2006/relationships/image" Target="../media/image42.png"/><Relationship Id="rId51" Type="http://schemas.openxmlformats.org/officeDocument/2006/relationships/image" Target="../media/image85.png"/><Relationship Id="rId3" Type="http://schemas.openxmlformats.org/officeDocument/2006/relationships/tags" Target="../tags/tag40.xml"/><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image" Target="../media/image72.png"/><Relationship Id="rId46" Type="http://schemas.openxmlformats.org/officeDocument/2006/relationships/image" Target="../media/image80.png"/><Relationship Id="rId20" Type="http://schemas.openxmlformats.org/officeDocument/2006/relationships/image" Target="../media/image54.png"/><Relationship Id="rId41" Type="http://schemas.openxmlformats.org/officeDocument/2006/relationships/image" Target="../media/image75.png"/><Relationship Id="rId54" Type="http://schemas.openxmlformats.org/officeDocument/2006/relationships/image" Target="../media/image88.png"/><Relationship Id="rId1" Type="http://schemas.openxmlformats.org/officeDocument/2006/relationships/tags" Target="../tags/tag38.xml"/><Relationship Id="rId6" Type="http://schemas.openxmlformats.org/officeDocument/2006/relationships/image" Target="../media/image40.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36" Type="http://schemas.openxmlformats.org/officeDocument/2006/relationships/image" Target="../media/image70.png"/><Relationship Id="rId49" Type="http://schemas.openxmlformats.org/officeDocument/2006/relationships/image" Target="../media/image83.png"/></Relationships>
</file>

<file path=ppt/slides/_rels/slide16.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slideLayout" Target="../slideLayouts/slideLayout12.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2" Type="http://schemas.openxmlformats.org/officeDocument/2006/relationships/tags" Target="../tags/tag42.xml"/><Relationship Id="rId16" Type="http://schemas.openxmlformats.org/officeDocument/2006/relationships/image" Target="../media/image91.emf"/><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oleObject" Target="../embeddings/oleObject1.bin"/><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tags" Target="../tags/tag66.xml"/><Relationship Id="rId2" Type="http://schemas.openxmlformats.org/officeDocument/2006/relationships/tags" Target="../tags/tag56.xml"/><Relationship Id="rId16" Type="http://schemas.openxmlformats.org/officeDocument/2006/relationships/image" Target="../media/image92.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5" Type="http://schemas.openxmlformats.org/officeDocument/2006/relationships/notesSlide" Target="../notesSlides/notesSlide16.xml"/><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slideLayout" Target="../slideLayouts/slideLayout12.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slideLayout" Target="../slideLayouts/slideLayout12.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tags" Target="../tags/tag96.xml"/><Relationship Id="rId2" Type="http://schemas.openxmlformats.org/officeDocument/2006/relationships/tags" Target="../tags/tag81.xml"/><Relationship Id="rId16" Type="http://schemas.openxmlformats.org/officeDocument/2006/relationships/tags" Target="../tags/tag95.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5" Type="http://schemas.openxmlformats.org/officeDocument/2006/relationships/tags" Target="../tags/tag94.xml"/><Relationship Id="rId10" Type="http://schemas.openxmlformats.org/officeDocument/2006/relationships/tags" Target="../tags/tag89.xml"/><Relationship Id="rId19" Type="http://schemas.openxmlformats.org/officeDocument/2006/relationships/notesSlide" Target="../notesSlides/notesSlide18.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s>
</file>

<file path=ppt/slides/_rels/slide21.xml.rels><?xml version="1.0" encoding="UTF-8" standalone="yes"?>
<Relationships xmlns="http://schemas.openxmlformats.org/package/2006/relationships"><Relationship Id="rId8" Type="http://schemas.openxmlformats.org/officeDocument/2006/relationships/tags" Target="../tags/tag104.xml"/><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image" Target="../media/image93.emf"/><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notesSlide" Target="../notesSlides/notesSlide19.xml"/><Relationship Id="rId5" Type="http://schemas.openxmlformats.org/officeDocument/2006/relationships/tags" Target="../tags/tag101.xml"/><Relationship Id="rId10" Type="http://schemas.openxmlformats.org/officeDocument/2006/relationships/slideLayout" Target="../slideLayouts/slideLayout12.xml"/><Relationship Id="rId4" Type="http://schemas.openxmlformats.org/officeDocument/2006/relationships/tags" Target="../tags/tag100.xml"/><Relationship Id="rId9" Type="http://schemas.openxmlformats.org/officeDocument/2006/relationships/tags" Target="../tags/tag105.xml"/></Relationships>
</file>

<file path=ppt/slides/_rels/slide2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106.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__5.vsdx"/><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98.emf"/></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02.pn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11.jpeg"/><Relationship Id="rId21" Type="http://schemas.openxmlformats.org/officeDocument/2006/relationships/tags" Target="../tags/tag21.xml"/><Relationship Id="rId34" Type="http://schemas.openxmlformats.org/officeDocument/2006/relationships/image" Target="../media/image6.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image" Target="../media/image13.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4.jpeg"/><Relationship Id="rId37" Type="http://schemas.openxmlformats.org/officeDocument/2006/relationships/image" Target="../media/image9.png"/><Relationship Id="rId40" Type="http://schemas.openxmlformats.org/officeDocument/2006/relationships/image" Target="../media/image12.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8.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notesSlide" Target="../notesSlides/notesSlide3.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slideLayout" Target="../slideLayouts/slideLayout12.xml"/><Relationship Id="rId35" Type="http://schemas.openxmlformats.org/officeDocument/2006/relationships/image" Target="../media/image7.jpeg"/><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5.png"/><Relationship Id="rId38"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30.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31.xml"/><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31540" y="2252345"/>
            <a:ext cx="7781290" cy="922020"/>
          </a:xfrm>
          <a:prstGeom prst="rect">
            <a:avLst/>
          </a:prstGeom>
          <a:noFill/>
        </p:spPr>
        <p:txBody>
          <a:bodyPr wrap="square" rtlCol="0">
            <a:spAutoFit/>
          </a:bodyPr>
          <a:lstStyle/>
          <a:p>
            <a:r>
              <a:rPr lang="zh-CN" altLang="en-US" sz="5400" dirty="0">
                <a:solidFill>
                  <a:srgbClr val="DE2525"/>
                </a:solidFill>
                <a:latin typeface="思源黑体" charset="0"/>
                <a:ea typeface="思源黑体" charset="0"/>
                <a:sym typeface="+mn-ea"/>
              </a:rPr>
              <a:t>国产中间件开拓者领导者</a:t>
            </a:r>
          </a:p>
        </p:txBody>
      </p:sp>
      <p:sp>
        <p:nvSpPr>
          <p:cNvPr id="3" name="TextBox 24"/>
          <p:cNvSpPr txBox="1"/>
          <p:nvPr/>
        </p:nvSpPr>
        <p:spPr>
          <a:xfrm>
            <a:off x="691014" y="5784270"/>
            <a:ext cx="6328915" cy="337185"/>
          </a:xfrm>
          <a:prstGeom prst="rect">
            <a:avLst/>
          </a:prstGeom>
          <a:noFill/>
        </p:spPr>
        <p:txBody>
          <a:bodyPr wrap="square" rtlCol="0">
            <a:spAutoFit/>
          </a:bodyPr>
          <a:lstStyle/>
          <a:p>
            <a:pPr marR="0" algn="l" defTabSz="914400" eaLnBrk="1" fontAlgn="auto" hangingPunct="1">
              <a:spcBef>
                <a:spcPts val="0"/>
              </a:spcBef>
              <a:spcAft>
                <a:spcPts val="0"/>
              </a:spcAft>
              <a:buClrTx/>
              <a:buSzTx/>
              <a:buFontTx/>
              <a:buNone/>
              <a:defRPr/>
            </a:pPr>
            <a:r>
              <a:rPr lang="zh-CN" altLang="en-US" sz="1600" b="1" dirty="0">
                <a:solidFill>
                  <a:schemeClr val="bg1">
                    <a:alpha val="79000"/>
                  </a:schemeClr>
                </a:solidFill>
                <a:latin typeface="思源黑体" charset="0"/>
                <a:ea typeface="思源黑体" charset="0"/>
                <a:cs typeface="思源黑体 CN Normal" panose="020B0400000000000000" pitchFamily="34" charset="-122"/>
              </a:rPr>
              <a:t>北京东方通科技股份有限公司</a:t>
            </a:r>
          </a:p>
        </p:txBody>
      </p:sp>
      <p:sp>
        <p:nvSpPr>
          <p:cNvPr id="4" name="文本框 3"/>
          <p:cNvSpPr txBox="1"/>
          <p:nvPr/>
        </p:nvSpPr>
        <p:spPr>
          <a:xfrm>
            <a:off x="691014" y="6071310"/>
            <a:ext cx="1771650" cy="306705"/>
          </a:xfrm>
          <a:prstGeom prst="rect">
            <a:avLst/>
          </a:prstGeom>
          <a:noFill/>
        </p:spPr>
        <p:txBody>
          <a:bodyPr wrap="none" rtlCol="0">
            <a:spAutoFit/>
          </a:bodyPr>
          <a:lstStyle/>
          <a:p>
            <a:pPr algn="l"/>
            <a:r>
              <a:rPr lang="en-US" altLang="zh-CN" sz="1400" dirty="0">
                <a:solidFill>
                  <a:schemeClr val="bg1">
                    <a:alpha val="79000"/>
                  </a:schemeClr>
                </a:solidFill>
              </a:rPr>
              <a:t>www.tongtech.com</a:t>
            </a:r>
          </a:p>
        </p:txBody>
      </p:sp>
      <p:sp>
        <p:nvSpPr>
          <p:cNvPr id="5" name="文本框 4"/>
          <p:cNvSpPr txBox="1"/>
          <p:nvPr/>
        </p:nvSpPr>
        <p:spPr>
          <a:xfrm>
            <a:off x="5401994" y="3145790"/>
            <a:ext cx="5489525" cy="521970"/>
          </a:xfrm>
          <a:prstGeom prst="rect">
            <a:avLst/>
          </a:prstGeom>
          <a:noFill/>
        </p:spPr>
        <p:txBody>
          <a:bodyPr wrap="square" rtlCol="0">
            <a:spAutoFit/>
          </a:bodyPr>
          <a:lstStyle/>
          <a:p>
            <a:pPr algn="dist"/>
            <a:r>
              <a:rPr lang="zh-CN" altLang="en-US" sz="2800" b="1" kern="1600" spc="-150" dirty="0">
                <a:solidFill>
                  <a:schemeClr val="bg1">
                    <a:lumMod val="50000"/>
                  </a:schemeClr>
                </a:solidFill>
                <a:latin typeface="思源黑体" charset="0"/>
                <a:ea typeface="思源黑体" charset="0"/>
              </a:rPr>
              <a:t>助力用户信息技术应用创新</a:t>
            </a:r>
          </a:p>
        </p:txBody>
      </p:sp>
      <p:sp>
        <p:nvSpPr>
          <p:cNvPr id="8" name="文本框 7"/>
          <p:cNvSpPr txBox="1"/>
          <p:nvPr/>
        </p:nvSpPr>
        <p:spPr>
          <a:xfrm>
            <a:off x="9890760" y="1141730"/>
            <a:ext cx="1870075" cy="275590"/>
          </a:xfrm>
          <a:prstGeom prst="rect">
            <a:avLst/>
          </a:prstGeom>
          <a:noFill/>
        </p:spPr>
        <p:txBody>
          <a:bodyPr wrap="square" rtlCol="0">
            <a:spAutoFit/>
          </a:bodyPr>
          <a:lstStyle/>
          <a:p>
            <a:r>
              <a:rPr lang="zh-CN" altLang="en-US" sz="1200" dirty="0">
                <a:solidFill>
                  <a:schemeClr val="bg1">
                    <a:lumMod val="75000"/>
                  </a:schemeClr>
                </a:solidFill>
                <a:latin typeface="思源黑体" charset="0"/>
                <a:ea typeface="思源黑体" charset="0"/>
                <a:cs typeface="思源黑体 CN Normal" panose="020B0400000000000000" pitchFamily="34" charset="-122"/>
                <a:sym typeface="+mn-ea"/>
              </a:rPr>
              <a:t>股票代码：</a:t>
            </a:r>
            <a:r>
              <a:rPr lang="en-US" altLang="zh-CN" sz="1200" dirty="0">
                <a:solidFill>
                  <a:schemeClr val="bg1">
                    <a:lumMod val="75000"/>
                  </a:schemeClr>
                </a:solidFill>
                <a:latin typeface="思源黑体" charset="0"/>
                <a:ea typeface="思源黑体" charset="0"/>
                <a:cs typeface="思源黑体 CN Normal" panose="020B0400000000000000" pitchFamily="34" charset="-122"/>
                <a:sym typeface="+mn-ea"/>
              </a:rPr>
              <a:t>300379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a:blip r:embed="rId3"/>
          <a:stretch>
            <a:fillRect/>
          </a:stretch>
        </p:blipFill>
        <p:spPr>
          <a:xfrm>
            <a:off x="146578" y="2675573"/>
            <a:ext cx="547890" cy="580119"/>
          </a:xfrm>
          <a:prstGeom prst="rect">
            <a:avLst/>
          </a:prstGeom>
        </p:spPr>
      </p:pic>
      <p:sp>
        <p:nvSpPr>
          <p:cNvPr id="2" name="标题 1"/>
          <p:cNvSpPr>
            <a:spLocks noGrp="1"/>
          </p:cNvSpPr>
          <p:nvPr>
            <p:ph type="title"/>
          </p:nvPr>
        </p:nvSpPr>
        <p:spPr/>
        <p:txBody>
          <a:bodyPr>
            <a:normAutofit/>
          </a:bodyPr>
          <a:lstStyle/>
          <a:p>
            <a:r>
              <a:rPr lang="zh-CN" altLang="en-US" dirty="0">
                <a:latin typeface="思源黑体" charset="0"/>
                <a:ea typeface="思源黑体" charset="0"/>
              </a:rPr>
              <a:t>产品典型应用场景示意</a:t>
            </a:r>
          </a:p>
        </p:txBody>
      </p:sp>
      <p:cxnSp>
        <p:nvCxnSpPr>
          <p:cNvPr id="3" name="直接连接符 2"/>
          <p:cNvCxnSpPr/>
          <p:nvPr/>
        </p:nvCxnSpPr>
        <p:spPr>
          <a:xfrm>
            <a:off x="5495414" y="5532015"/>
            <a:ext cx="5261837" cy="0"/>
          </a:xfrm>
          <a:prstGeom prst="line">
            <a:avLst/>
          </a:prstGeom>
          <a:noFill/>
          <a:ln w="19050" cap="flat" cmpd="sng" algn="ctr">
            <a:solidFill>
              <a:srgbClr val="4F81BD">
                <a:shade val="95000"/>
                <a:satMod val="105000"/>
              </a:srgbClr>
            </a:solidFill>
            <a:prstDash val="solid"/>
          </a:ln>
          <a:effectLst/>
        </p:spPr>
      </p:cxnSp>
      <p:cxnSp>
        <p:nvCxnSpPr>
          <p:cNvPr id="4" name="直接连接符 3"/>
          <p:cNvCxnSpPr/>
          <p:nvPr/>
        </p:nvCxnSpPr>
        <p:spPr>
          <a:xfrm>
            <a:off x="5534273" y="4172280"/>
            <a:ext cx="4797185" cy="15056"/>
          </a:xfrm>
          <a:prstGeom prst="line">
            <a:avLst/>
          </a:prstGeom>
          <a:noFill/>
          <a:ln w="19050" cap="flat" cmpd="sng" algn="ctr">
            <a:solidFill>
              <a:srgbClr val="4F81BD">
                <a:shade val="95000"/>
                <a:satMod val="105000"/>
              </a:srgbClr>
            </a:solidFill>
            <a:prstDash val="solid"/>
          </a:ln>
          <a:effectLst/>
        </p:spPr>
      </p:cxnSp>
      <p:cxnSp>
        <p:nvCxnSpPr>
          <p:cNvPr id="5" name="直接连接符 4"/>
          <p:cNvCxnSpPr/>
          <p:nvPr/>
        </p:nvCxnSpPr>
        <p:spPr>
          <a:xfrm flipV="1">
            <a:off x="5448554" y="2830273"/>
            <a:ext cx="3158580" cy="1524"/>
          </a:xfrm>
          <a:prstGeom prst="line">
            <a:avLst/>
          </a:prstGeom>
          <a:noFill/>
          <a:ln w="19050" cap="flat" cmpd="sng" algn="ctr">
            <a:solidFill>
              <a:srgbClr val="4F81BD">
                <a:shade val="95000"/>
                <a:satMod val="105000"/>
              </a:srgbClr>
            </a:solidFill>
            <a:prstDash val="solid"/>
          </a:ln>
          <a:effectLst/>
        </p:spPr>
      </p:cxnSp>
      <p:cxnSp>
        <p:nvCxnSpPr>
          <p:cNvPr id="6" name="直接连接符 5"/>
          <p:cNvCxnSpPr/>
          <p:nvPr/>
        </p:nvCxnSpPr>
        <p:spPr>
          <a:xfrm>
            <a:off x="5448554" y="1428103"/>
            <a:ext cx="3158580" cy="0"/>
          </a:xfrm>
          <a:prstGeom prst="line">
            <a:avLst/>
          </a:prstGeom>
          <a:noFill/>
          <a:ln w="19050" cap="flat" cmpd="sng" algn="ctr">
            <a:solidFill>
              <a:srgbClr val="4F81BD">
                <a:shade val="95000"/>
                <a:satMod val="105000"/>
              </a:srgbClr>
            </a:solidFill>
            <a:prstDash val="solid"/>
          </a:ln>
          <a:effectLst/>
        </p:spPr>
      </p:cxnSp>
      <p:sp>
        <p:nvSpPr>
          <p:cNvPr id="7" name="矩形: 圆角 9"/>
          <p:cNvSpPr/>
          <p:nvPr/>
        </p:nvSpPr>
        <p:spPr>
          <a:xfrm>
            <a:off x="5776687" y="1167537"/>
            <a:ext cx="1509898" cy="509852"/>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消息中间件</a:t>
            </a:r>
            <a:endPar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TongLINK</a:t>
            </a:r>
            <a:r>
              <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rPr>
              <a:t>/Q</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sp>
        <p:nvSpPr>
          <p:cNvPr id="8" name="Freeform 66"/>
          <p:cNvSpPr>
            <a:spLocks noEditPoints="1"/>
          </p:cNvSpPr>
          <p:nvPr/>
        </p:nvSpPr>
        <p:spPr bwMode="auto">
          <a:xfrm>
            <a:off x="5145592" y="3933183"/>
            <a:ext cx="361253" cy="400110"/>
          </a:xfrm>
          <a:custGeom>
            <a:avLst/>
            <a:gdLst>
              <a:gd name="T0" fmla="*/ 648868068 w 55"/>
              <a:gd name="T1" fmla="*/ 106990524 h 64"/>
              <a:gd name="T2" fmla="*/ 648868068 w 55"/>
              <a:gd name="T3" fmla="*/ 166428172 h 64"/>
              <a:gd name="T4" fmla="*/ 318536545 w 55"/>
              <a:gd name="T5" fmla="*/ 273418696 h 64"/>
              <a:gd name="T6" fmla="*/ 0 w 55"/>
              <a:gd name="T7" fmla="*/ 166428172 h 64"/>
              <a:gd name="T8" fmla="*/ 0 w 55"/>
              <a:gd name="T9" fmla="*/ 106990524 h 64"/>
              <a:gd name="T10" fmla="*/ 318536545 w 55"/>
              <a:gd name="T11" fmla="*/ 0 h 64"/>
              <a:gd name="T12" fmla="*/ 648868068 w 55"/>
              <a:gd name="T13" fmla="*/ 106990524 h 64"/>
              <a:gd name="T14" fmla="*/ 648868068 w 55"/>
              <a:gd name="T15" fmla="*/ 249642258 h 64"/>
              <a:gd name="T16" fmla="*/ 648868068 w 55"/>
              <a:gd name="T17" fmla="*/ 320968125 h 64"/>
              <a:gd name="T18" fmla="*/ 318536545 w 55"/>
              <a:gd name="T19" fmla="*/ 439846868 h 64"/>
              <a:gd name="T20" fmla="*/ 0 w 55"/>
              <a:gd name="T21" fmla="*/ 320968125 h 64"/>
              <a:gd name="T22" fmla="*/ 0 w 55"/>
              <a:gd name="T23" fmla="*/ 249642258 h 64"/>
              <a:gd name="T24" fmla="*/ 318536545 w 55"/>
              <a:gd name="T25" fmla="*/ 320968125 h 64"/>
              <a:gd name="T26" fmla="*/ 648868068 w 55"/>
              <a:gd name="T27" fmla="*/ 249642258 h 64"/>
              <a:gd name="T28" fmla="*/ 648868068 w 55"/>
              <a:gd name="T29" fmla="*/ 416070430 h 64"/>
              <a:gd name="T30" fmla="*/ 648868068 w 55"/>
              <a:gd name="T31" fmla="*/ 487396297 h 64"/>
              <a:gd name="T32" fmla="*/ 318536545 w 55"/>
              <a:gd name="T33" fmla="*/ 594386821 h 64"/>
              <a:gd name="T34" fmla="*/ 0 w 55"/>
              <a:gd name="T35" fmla="*/ 487396297 h 64"/>
              <a:gd name="T36" fmla="*/ 0 w 55"/>
              <a:gd name="T37" fmla="*/ 416070430 h 64"/>
              <a:gd name="T38" fmla="*/ 318536545 w 55"/>
              <a:gd name="T39" fmla="*/ 487396297 h 64"/>
              <a:gd name="T40" fmla="*/ 648868068 w 55"/>
              <a:gd name="T41" fmla="*/ 416070430 h 64"/>
              <a:gd name="T42" fmla="*/ 648868068 w 55"/>
              <a:gd name="T43" fmla="*/ 582498602 h 64"/>
              <a:gd name="T44" fmla="*/ 648868068 w 55"/>
              <a:gd name="T45" fmla="*/ 653824469 h 64"/>
              <a:gd name="T46" fmla="*/ 318536545 w 55"/>
              <a:gd name="T47" fmla="*/ 760814993 h 64"/>
              <a:gd name="T48" fmla="*/ 0 w 55"/>
              <a:gd name="T49" fmla="*/ 653824469 h 64"/>
              <a:gd name="T50" fmla="*/ 0 w 55"/>
              <a:gd name="T51" fmla="*/ 582498602 h 64"/>
              <a:gd name="T52" fmla="*/ 318536545 w 55"/>
              <a:gd name="T53" fmla="*/ 653824469 h 64"/>
              <a:gd name="T54" fmla="*/ 648868068 w 55"/>
              <a:gd name="T55" fmla="*/ 582498602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rgbClr val="EEECE1">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9" name="Freeform 88"/>
          <p:cNvSpPr>
            <a:spLocks noEditPoints="1"/>
          </p:cNvSpPr>
          <p:nvPr/>
        </p:nvSpPr>
        <p:spPr bwMode="auto">
          <a:xfrm>
            <a:off x="5072739" y="1275434"/>
            <a:ext cx="361253" cy="361315"/>
          </a:xfrm>
          <a:custGeom>
            <a:avLst/>
            <a:gdLst>
              <a:gd name="T0" fmla="*/ 800857202 w 68"/>
              <a:gd name="T1" fmla="*/ 94921906 h 53"/>
              <a:gd name="T2" fmla="*/ 789079235 w 68"/>
              <a:gd name="T3" fmla="*/ 106784992 h 53"/>
              <a:gd name="T4" fmla="*/ 23555936 w 68"/>
              <a:gd name="T5" fmla="*/ 106784992 h 53"/>
              <a:gd name="T6" fmla="*/ 0 w 68"/>
              <a:gd name="T7" fmla="*/ 94921906 h 53"/>
              <a:gd name="T8" fmla="*/ 0 w 68"/>
              <a:gd name="T9" fmla="*/ 11866530 h 53"/>
              <a:gd name="T10" fmla="*/ 23555936 w 68"/>
              <a:gd name="T11" fmla="*/ 0 h 53"/>
              <a:gd name="T12" fmla="*/ 789079235 w 68"/>
              <a:gd name="T13" fmla="*/ 0 h 53"/>
              <a:gd name="T14" fmla="*/ 800857202 w 68"/>
              <a:gd name="T15" fmla="*/ 11866530 h 53"/>
              <a:gd name="T16" fmla="*/ 800857202 w 68"/>
              <a:gd name="T17" fmla="*/ 94921906 h 53"/>
              <a:gd name="T18" fmla="*/ 800857202 w 68"/>
              <a:gd name="T19" fmla="*/ 616980335 h 53"/>
              <a:gd name="T20" fmla="*/ 789079235 w 68"/>
              <a:gd name="T21" fmla="*/ 628846865 h 53"/>
              <a:gd name="T22" fmla="*/ 23555936 w 68"/>
              <a:gd name="T23" fmla="*/ 628846865 h 53"/>
              <a:gd name="T24" fmla="*/ 0 w 68"/>
              <a:gd name="T25" fmla="*/ 616980335 h 53"/>
              <a:gd name="T26" fmla="*/ 0 w 68"/>
              <a:gd name="T27" fmla="*/ 522061873 h 53"/>
              <a:gd name="T28" fmla="*/ 23555936 w 68"/>
              <a:gd name="T29" fmla="*/ 510195343 h 53"/>
              <a:gd name="T30" fmla="*/ 789079235 w 68"/>
              <a:gd name="T31" fmla="*/ 510195343 h 53"/>
              <a:gd name="T32" fmla="*/ 800857202 w 68"/>
              <a:gd name="T33" fmla="*/ 522061873 h 53"/>
              <a:gd name="T34" fmla="*/ 800857202 w 68"/>
              <a:gd name="T35" fmla="*/ 616980335 h 53"/>
              <a:gd name="T36" fmla="*/ 176659223 w 68"/>
              <a:gd name="T37" fmla="*/ 439006497 h 53"/>
              <a:gd name="T38" fmla="*/ 164881255 w 68"/>
              <a:gd name="T39" fmla="*/ 450873027 h 53"/>
              <a:gd name="T40" fmla="*/ 153106719 w 68"/>
              <a:gd name="T41" fmla="*/ 450873027 h 53"/>
              <a:gd name="T42" fmla="*/ 23555936 w 68"/>
              <a:gd name="T43" fmla="*/ 320354975 h 53"/>
              <a:gd name="T44" fmla="*/ 23555936 w 68"/>
              <a:gd name="T45" fmla="*/ 308491890 h 53"/>
              <a:gd name="T46" fmla="*/ 23555936 w 68"/>
              <a:gd name="T47" fmla="*/ 296625360 h 53"/>
              <a:gd name="T48" fmla="*/ 153106719 w 68"/>
              <a:gd name="T49" fmla="*/ 166110753 h 53"/>
              <a:gd name="T50" fmla="*/ 164881255 w 68"/>
              <a:gd name="T51" fmla="*/ 166110753 h 53"/>
              <a:gd name="T52" fmla="*/ 176659223 w 68"/>
              <a:gd name="T53" fmla="*/ 177973838 h 53"/>
              <a:gd name="T54" fmla="*/ 176659223 w 68"/>
              <a:gd name="T55" fmla="*/ 439006497 h 53"/>
              <a:gd name="T56" fmla="*/ 800857202 w 68"/>
              <a:gd name="T57" fmla="*/ 272895744 h 53"/>
              <a:gd name="T58" fmla="*/ 789079235 w 68"/>
              <a:gd name="T59" fmla="*/ 284762274 h 53"/>
              <a:gd name="T60" fmla="*/ 306210006 w 68"/>
              <a:gd name="T61" fmla="*/ 284762274 h 53"/>
              <a:gd name="T62" fmla="*/ 294432038 w 68"/>
              <a:gd name="T63" fmla="*/ 272895744 h 53"/>
              <a:gd name="T64" fmla="*/ 294432038 w 68"/>
              <a:gd name="T65" fmla="*/ 177973838 h 53"/>
              <a:gd name="T66" fmla="*/ 306210006 w 68"/>
              <a:gd name="T67" fmla="*/ 166110753 h 53"/>
              <a:gd name="T68" fmla="*/ 789079235 w 68"/>
              <a:gd name="T69" fmla="*/ 166110753 h 53"/>
              <a:gd name="T70" fmla="*/ 800857202 w 68"/>
              <a:gd name="T71" fmla="*/ 177973838 h 53"/>
              <a:gd name="T72" fmla="*/ 800857202 w 68"/>
              <a:gd name="T73" fmla="*/ 272895744 h 53"/>
              <a:gd name="T74" fmla="*/ 800857202 w 68"/>
              <a:gd name="T75" fmla="*/ 439006497 h 53"/>
              <a:gd name="T76" fmla="*/ 789079235 w 68"/>
              <a:gd name="T77" fmla="*/ 450873027 h 53"/>
              <a:gd name="T78" fmla="*/ 306210006 w 68"/>
              <a:gd name="T79" fmla="*/ 450873027 h 53"/>
              <a:gd name="T80" fmla="*/ 294432038 w 68"/>
              <a:gd name="T81" fmla="*/ 439006497 h 53"/>
              <a:gd name="T82" fmla="*/ 294432038 w 68"/>
              <a:gd name="T83" fmla="*/ 355951121 h 53"/>
              <a:gd name="T84" fmla="*/ 306210006 w 68"/>
              <a:gd name="T85" fmla="*/ 344084591 h 53"/>
              <a:gd name="T86" fmla="*/ 789079235 w 68"/>
              <a:gd name="T87" fmla="*/ 344084591 h 53"/>
              <a:gd name="T88" fmla="*/ 800857202 w 68"/>
              <a:gd name="T89" fmla="*/ 355951121 h 53"/>
              <a:gd name="T90" fmla="*/ 800857202 w 68"/>
              <a:gd name="T91" fmla="*/ 439006497 h 5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 h="53">
                <a:moveTo>
                  <a:pt x="68" y="8"/>
                </a:moveTo>
                <a:cubicBezTo>
                  <a:pt x="68" y="9"/>
                  <a:pt x="68" y="9"/>
                  <a:pt x="67" y="9"/>
                </a:cubicBezTo>
                <a:cubicBezTo>
                  <a:pt x="2" y="9"/>
                  <a:pt x="2" y="9"/>
                  <a:pt x="2" y="9"/>
                </a:cubicBezTo>
                <a:cubicBezTo>
                  <a:pt x="1" y="9"/>
                  <a:pt x="0" y="9"/>
                  <a:pt x="0" y="8"/>
                </a:cubicBezTo>
                <a:cubicBezTo>
                  <a:pt x="0" y="1"/>
                  <a:pt x="0" y="1"/>
                  <a:pt x="0" y="1"/>
                </a:cubicBezTo>
                <a:cubicBezTo>
                  <a:pt x="0" y="0"/>
                  <a:pt x="1" y="0"/>
                  <a:pt x="2" y="0"/>
                </a:cubicBezTo>
                <a:cubicBezTo>
                  <a:pt x="67" y="0"/>
                  <a:pt x="67" y="0"/>
                  <a:pt x="67" y="0"/>
                </a:cubicBezTo>
                <a:cubicBezTo>
                  <a:pt x="68" y="0"/>
                  <a:pt x="68" y="0"/>
                  <a:pt x="68" y="1"/>
                </a:cubicBezTo>
                <a:lnTo>
                  <a:pt x="68" y="8"/>
                </a:lnTo>
                <a:close/>
                <a:moveTo>
                  <a:pt x="68" y="52"/>
                </a:moveTo>
                <a:cubicBezTo>
                  <a:pt x="68" y="52"/>
                  <a:pt x="68" y="53"/>
                  <a:pt x="67" y="53"/>
                </a:cubicBezTo>
                <a:cubicBezTo>
                  <a:pt x="2" y="53"/>
                  <a:pt x="2" y="53"/>
                  <a:pt x="2" y="53"/>
                </a:cubicBezTo>
                <a:cubicBezTo>
                  <a:pt x="1" y="53"/>
                  <a:pt x="0" y="52"/>
                  <a:pt x="0" y="52"/>
                </a:cubicBezTo>
                <a:cubicBezTo>
                  <a:pt x="0" y="44"/>
                  <a:pt x="0" y="44"/>
                  <a:pt x="0" y="44"/>
                </a:cubicBezTo>
                <a:cubicBezTo>
                  <a:pt x="0" y="44"/>
                  <a:pt x="1" y="43"/>
                  <a:pt x="2" y="43"/>
                </a:cubicBezTo>
                <a:cubicBezTo>
                  <a:pt x="67" y="43"/>
                  <a:pt x="67" y="43"/>
                  <a:pt x="67" y="43"/>
                </a:cubicBezTo>
                <a:cubicBezTo>
                  <a:pt x="68" y="43"/>
                  <a:pt x="68" y="44"/>
                  <a:pt x="68" y="44"/>
                </a:cubicBezTo>
                <a:lnTo>
                  <a:pt x="68" y="52"/>
                </a:lnTo>
                <a:close/>
                <a:moveTo>
                  <a:pt x="15" y="37"/>
                </a:moveTo>
                <a:cubicBezTo>
                  <a:pt x="15" y="38"/>
                  <a:pt x="14" y="38"/>
                  <a:pt x="14" y="38"/>
                </a:cubicBezTo>
                <a:cubicBezTo>
                  <a:pt x="13" y="38"/>
                  <a:pt x="13" y="38"/>
                  <a:pt x="13" y="38"/>
                </a:cubicBezTo>
                <a:cubicBezTo>
                  <a:pt x="2" y="27"/>
                  <a:pt x="2" y="27"/>
                  <a:pt x="2" y="27"/>
                </a:cubicBezTo>
                <a:cubicBezTo>
                  <a:pt x="2" y="27"/>
                  <a:pt x="2" y="27"/>
                  <a:pt x="2" y="26"/>
                </a:cubicBezTo>
                <a:cubicBezTo>
                  <a:pt x="2" y="26"/>
                  <a:pt x="2" y="26"/>
                  <a:pt x="2" y="25"/>
                </a:cubicBezTo>
                <a:cubicBezTo>
                  <a:pt x="13" y="14"/>
                  <a:pt x="13" y="14"/>
                  <a:pt x="13" y="14"/>
                </a:cubicBezTo>
                <a:cubicBezTo>
                  <a:pt x="13" y="14"/>
                  <a:pt x="13" y="14"/>
                  <a:pt x="14" y="14"/>
                </a:cubicBezTo>
                <a:cubicBezTo>
                  <a:pt x="14" y="14"/>
                  <a:pt x="15" y="15"/>
                  <a:pt x="15" y="15"/>
                </a:cubicBezTo>
                <a:lnTo>
                  <a:pt x="15" y="37"/>
                </a:lnTo>
                <a:close/>
                <a:moveTo>
                  <a:pt x="68" y="23"/>
                </a:moveTo>
                <a:cubicBezTo>
                  <a:pt x="68" y="23"/>
                  <a:pt x="68" y="24"/>
                  <a:pt x="67" y="24"/>
                </a:cubicBezTo>
                <a:cubicBezTo>
                  <a:pt x="26" y="24"/>
                  <a:pt x="26" y="24"/>
                  <a:pt x="26" y="24"/>
                </a:cubicBezTo>
                <a:cubicBezTo>
                  <a:pt x="25" y="24"/>
                  <a:pt x="25" y="23"/>
                  <a:pt x="25" y="23"/>
                </a:cubicBezTo>
                <a:cubicBezTo>
                  <a:pt x="25" y="15"/>
                  <a:pt x="25" y="15"/>
                  <a:pt x="25" y="15"/>
                </a:cubicBezTo>
                <a:cubicBezTo>
                  <a:pt x="25" y="15"/>
                  <a:pt x="25" y="14"/>
                  <a:pt x="26" y="14"/>
                </a:cubicBezTo>
                <a:cubicBezTo>
                  <a:pt x="67" y="14"/>
                  <a:pt x="67" y="14"/>
                  <a:pt x="67" y="14"/>
                </a:cubicBezTo>
                <a:cubicBezTo>
                  <a:pt x="68" y="14"/>
                  <a:pt x="68" y="15"/>
                  <a:pt x="68" y="15"/>
                </a:cubicBezTo>
                <a:lnTo>
                  <a:pt x="68" y="23"/>
                </a:lnTo>
                <a:close/>
                <a:moveTo>
                  <a:pt x="68" y="37"/>
                </a:moveTo>
                <a:cubicBezTo>
                  <a:pt x="68" y="38"/>
                  <a:pt x="68" y="38"/>
                  <a:pt x="67" y="38"/>
                </a:cubicBezTo>
                <a:cubicBezTo>
                  <a:pt x="26" y="38"/>
                  <a:pt x="26" y="38"/>
                  <a:pt x="26" y="38"/>
                </a:cubicBezTo>
                <a:cubicBezTo>
                  <a:pt x="25" y="38"/>
                  <a:pt x="25" y="38"/>
                  <a:pt x="25" y="37"/>
                </a:cubicBezTo>
                <a:cubicBezTo>
                  <a:pt x="25" y="30"/>
                  <a:pt x="25" y="30"/>
                  <a:pt x="25" y="30"/>
                </a:cubicBezTo>
                <a:cubicBezTo>
                  <a:pt x="25" y="29"/>
                  <a:pt x="25" y="29"/>
                  <a:pt x="26" y="29"/>
                </a:cubicBezTo>
                <a:cubicBezTo>
                  <a:pt x="67" y="29"/>
                  <a:pt x="67" y="29"/>
                  <a:pt x="67" y="29"/>
                </a:cubicBezTo>
                <a:cubicBezTo>
                  <a:pt x="68" y="29"/>
                  <a:pt x="68" y="29"/>
                  <a:pt x="68" y="30"/>
                </a:cubicBezTo>
                <a:lnTo>
                  <a:pt x="68" y="37"/>
                </a:lnTo>
                <a:close/>
              </a:path>
            </a:pathLst>
          </a:custGeom>
          <a:solidFill>
            <a:srgbClr val="EEECE1">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0" name="Freeform 194"/>
          <p:cNvSpPr>
            <a:spLocks noEditPoints="1"/>
          </p:cNvSpPr>
          <p:nvPr/>
        </p:nvSpPr>
        <p:spPr bwMode="auto">
          <a:xfrm>
            <a:off x="5072740" y="2600958"/>
            <a:ext cx="361252" cy="400110"/>
          </a:xfrm>
          <a:custGeom>
            <a:avLst/>
            <a:gdLst>
              <a:gd name="T0" fmla="*/ 800850339 w 68"/>
              <a:gd name="T1" fmla="*/ 211988786 h 68"/>
              <a:gd name="T2" fmla="*/ 800850339 w 68"/>
              <a:gd name="T3" fmla="*/ 753742101 h 68"/>
              <a:gd name="T4" fmla="*/ 765520018 w 68"/>
              <a:gd name="T5" fmla="*/ 800850339 h 68"/>
              <a:gd name="T6" fmla="*/ 329761097 w 68"/>
              <a:gd name="T7" fmla="*/ 800850339 h 68"/>
              <a:gd name="T8" fmla="*/ 294430776 w 68"/>
              <a:gd name="T9" fmla="*/ 753742101 h 68"/>
              <a:gd name="T10" fmla="*/ 294430776 w 68"/>
              <a:gd name="T11" fmla="*/ 624191873 h 68"/>
              <a:gd name="T12" fmla="*/ 47108238 w 68"/>
              <a:gd name="T13" fmla="*/ 624191873 h 68"/>
              <a:gd name="T14" fmla="*/ 0 w 68"/>
              <a:gd name="T15" fmla="*/ 577083635 h 68"/>
              <a:gd name="T16" fmla="*/ 0 w 68"/>
              <a:gd name="T17" fmla="*/ 282652859 h 68"/>
              <a:gd name="T18" fmla="*/ 35330320 w 68"/>
              <a:gd name="T19" fmla="*/ 211988786 h 68"/>
              <a:gd name="T20" fmla="*/ 223766704 w 68"/>
              <a:gd name="T21" fmla="*/ 23555835 h 68"/>
              <a:gd name="T22" fmla="*/ 294430776 w 68"/>
              <a:gd name="T23" fmla="*/ 0 h 68"/>
              <a:gd name="T24" fmla="*/ 482867160 w 68"/>
              <a:gd name="T25" fmla="*/ 0 h 68"/>
              <a:gd name="T26" fmla="*/ 518197480 w 68"/>
              <a:gd name="T27" fmla="*/ 35330320 h 68"/>
              <a:gd name="T28" fmla="*/ 518197480 w 68"/>
              <a:gd name="T29" fmla="*/ 188436383 h 68"/>
              <a:gd name="T30" fmla="*/ 577083635 w 68"/>
              <a:gd name="T31" fmla="*/ 164880548 h 68"/>
              <a:gd name="T32" fmla="*/ 765520018 w 68"/>
              <a:gd name="T33" fmla="*/ 164880548 h 68"/>
              <a:gd name="T34" fmla="*/ 800850339 w 68"/>
              <a:gd name="T35" fmla="*/ 211988786 h 68"/>
              <a:gd name="T36" fmla="*/ 459311325 w 68"/>
              <a:gd name="T37" fmla="*/ 235544621 h 68"/>
              <a:gd name="T38" fmla="*/ 459311325 w 68"/>
              <a:gd name="T39" fmla="*/ 58886155 h 68"/>
              <a:gd name="T40" fmla="*/ 294430776 w 68"/>
              <a:gd name="T41" fmla="*/ 58886155 h 68"/>
              <a:gd name="T42" fmla="*/ 294430776 w 68"/>
              <a:gd name="T43" fmla="*/ 235544621 h 68"/>
              <a:gd name="T44" fmla="*/ 247322538 w 68"/>
              <a:gd name="T45" fmla="*/ 282652859 h 68"/>
              <a:gd name="T46" fmla="*/ 58886155 w 68"/>
              <a:gd name="T47" fmla="*/ 282652859 h 68"/>
              <a:gd name="T48" fmla="*/ 58886155 w 68"/>
              <a:gd name="T49" fmla="*/ 565305718 h 68"/>
              <a:gd name="T50" fmla="*/ 294430776 w 68"/>
              <a:gd name="T51" fmla="*/ 565305718 h 68"/>
              <a:gd name="T52" fmla="*/ 294430776 w 68"/>
              <a:gd name="T53" fmla="*/ 459311325 h 68"/>
              <a:gd name="T54" fmla="*/ 317983179 w 68"/>
              <a:gd name="T55" fmla="*/ 376869335 h 68"/>
              <a:gd name="T56" fmla="*/ 459311325 w 68"/>
              <a:gd name="T57" fmla="*/ 235544621 h 68"/>
              <a:gd name="T58" fmla="*/ 105994393 w 68"/>
              <a:gd name="T59" fmla="*/ 223766704 h 68"/>
              <a:gd name="T60" fmla="*/ 235544621 w 68"/>
              <a:gd name="T61" fmla="*/ 223766704 h 68"/>
              <a:gd name="T62" fmla="*/ 235544621 w 68"/>
              <a:gd name="T63" fmla="*/ 94216476 h 68"/>
              <a:gd name="T64" fmla="*/ 105994393 w 68"/>
              <a:gd name="T65" fmla="*/ 223766704 h 68"/>
              <a:gd name="T66" fmla="*/ 753742101 w 68"/>
              <a:gd name="T67" fmla="*/ 223766704 h 68"/>
              <a:gd name="T68" fmla="*/ 577083635 w 68"/>
              <a:gd name="T69" fmla="*/ 223766704 h 68"/>
              <a:gd name="T70" fmla="*/ 577083635 w 68"/>
              <a:gd name="T71" fmla="*/ 412203087 h 68"/>
              <a:gd name="T72" fmla="*/ 529975397 w 68"/>
              <a:gd name="T73" fmla="*/ 459311325 h 68"/>
              <a:gd name="T74" fmla="*/ 353316932 w 68"/>
              <a:gd name="T75" fmla="*/ 459311325 h 68"/>
              <a:gd name="T76" fmla="*/ 353316932 w 68"/>
              <a:gd name="T77" fmla="*/ 741964184 h 68"/>
              <a:gd name="T78" fmla="*/ 753742101 w 68"/>
              <a:gd name="T79" fmla="*/ 741964184 h 68"/>
              <a:gd name="T80" fmla="*/ 753742101 w 68"/>
              <a:gd name="T81" fmla="*/ 223766704 h 68"/>
              <a:gd name="T82" fmla="*/ 388647252 w 68"/>
              <a:gd name="T83" fmla="*/ 400425169 h 68"/>
              <a:gd name="T84" fmla="*/ 518197480 w 68"/>
              <a:gd name="T85" fmla="*/ 400425169 h 68"/>
              <a:gd name="T86" fmla="*/ 518197480 w 68"/>
              <a:gd name="T87" fmla="*/ 259097024 h 68"/>
              <a:gd name="T88" fmla="*/ 388647252 w 68"/>
              <a:gd name="T89" fmla="*/ 400425169 h 6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8" h="68">
                <a:moveTo>
                  <a:pt x="68" y="18"/>
                </a:moveTo>
                <a:cubicBezTo>
                  <a:pt x="68" y="64"/>
                  <a:pt x="68" y="64"/>
                  <a:pt x="68" y="64"/>
                </a:cubicBezTo>
                <a:cubicBezTo>
                  <a:pt x="68" y="66"/>
                  <a:pt x="67" y="68"/>
                  <a:pt x="65" y="68"/>
                </a:cubicBezTo>
                <a:cubicBezTo>
                  <a:pt x="28" y="68"/>
                  <a:pt x="28" y="68"/>
                  <a:pt x="28" y="68"/>
                </a:cubicBezTo>
                <a:cubicBezTo>
                  <a:pt x="26" y="68"/>
                  <a:pt x="25" y="66"/>
                  <a:pt x="25" y="64"/>
                </a:cubicBezTo>
                <a:cubicBezTo>
                  <a:pt x="25" y="53"/>
                  <a:pt x="25" y="53"/>
                  <a:pt x="25" y="53"/>
                </a:cubicBezTo>
                <a:cubicBezTo>
                  <a:pt x="4" y="53"/>
                  <a:pt x="4" y="53"/>
                  <a:pt x="4" y="53"/>
                </a:cubicBezTo>
                <a:cubicBezTo>
                  <a:pt x="2" y="53"/>
                  <a:pt x="0" y="52"/>
                  <a:pt x="0" y="49"/>
                </a:cubicBezTo>
                <a:cubicBezTo>
                  <a:pt x="0" y="24"/>
                  <a:pt x="0" y="24"/>
                  <a:pt x="0" y="24"/>
                </a:cubicBezTo>
                <a:cubicBezTo>
                  <a:pt x="0" y="22"/>
                  <a:pt x="2" y="19"/>
                  <a:pt x="3" y="18"/>
                </a:cubicBezTo>
                <a:cubicBezTo>
                  <a:pt x="19" y="2"/>
                  <a:pt x="19" y="2"/>
                  <a:pt x="19" y="2"/>
                </a:cubicBezTo>
                <a:cubicBezTo>
                  <a:pt x="20" y="1"/>
                  <a:pt x="23" y="0"/>
                  <a:pt x="25" y="0"/>
                </a:cubicBezTo>
                <a:cubicBezTo>
                  <a:pt x="41" y="0"/>
                  <a:pt x="41" y="0"/>
                  <a:pt x="41" y="0"/>
                </a:cubicBezTo>
                <a:cubicBezTo>
                  <a:pt x="43" y="0"/>
                  <a:pt x="44" y="1"/>
                  <a:pt x="44" y="3"/>
                </a:cubicBezTo>
                <a:cubicBezTo>
                  <a:pt x="44" y="16"/>
                  <a:pt x="44" y="16"/>
                  <a:pt x="44" y="16"/>
                </a:cubicBezTo>
                <a:cubicBezTo>
                  <a:pt x="46" y="15"/>
                  <a:pt x="48" y="14"/>
                  <a:pt x="49" y="14"/>
                </a:cubicBezTo>
                <a:cubicBezTo>
                  <a:pt x="65" y="14"/>
                  <a:pt x="65" y="14"/>
                  <a:pt x="65" y="14"/>
                </a:cubicBezTo>
                <a:cubicBezTo>
                  <a:pt x="67" y="14"/>
                  <a:pt x="68" y="16"/>
                  <a:pt x="68" y="18"/>
                </a:cubicBezTo>
                <a:close/>
                <a:moveTo>
                  <a:pt x="39" y="20"/>
                </a:moveTo>
                <a:cubicBezTo>
                  <a:pt x="39" y="5"/>
                  <a:pt x="39" y="5"/>
                  <a:pt x="39" y="5"/>
                </a:cubicBezTo>
                <a:cubicBezTo>
                  <a:pt x="25" y="5"/>
                  <a:pt x="25" y="5"/>
                  <a:pt x="25" y="5"/>
                </a:cubicBezTo>
                <a:cubicBezTo>
                  <a:pt x="25" y="20"/>
                  <a:pt x="25" y="20"/>
                  <a:pt x="25" y="20"/>
                </a:cubicBezTo>
                <a:cubicBezTo>
                  <a:pt x="25" y="22"/>
                  <a:pt x="23" y="24"/>
                  <a:pt x="21" y="24"/>
                </a:cubicBezTo>
                <a:cubicBezTo>
                  <a:pt x="5" y="24"/>
                  <a:pt x="5" y="24"/>
                  <a:pt x="5" y="24"/>
                </a:cubicBezTo>
                <a:cubicBezTo>
                  <a:pt x="5" y="48"/>
                  <a:pt x="5" y="48"/>
                  <a:pt x="5" y="48"/>
                </a:cubicBezTo>
                <a:cubicBezTo>
                  <a:pt x="25" y="48"/>
                  <a:pt x="25" y="48"/>
                  <a:pt x="25" y="48"/>
                </a:cubicBezTo>
                <a:cubicBezTo>
                  <a:pt x="25" y="39"/>
                  <a:pt x="25" y="39"/>
                  <a:pt x="25" y="39"/>
                </a:cubicBezTo>
                <a:cubicBezTo>
                  <a:pt x="25" y="37"/>
                  <a:pt x="26" y="34"/>
                  <a:pt x="27" y="32"/>
                </a:cubicBezTo>
                <a:lnTo>
                  <a:pt x="39" y="20"/>
                </a:lnTo>
                <a:close/>
                <a:moveTo>
                  <a:pt x="9" y="19"/>
                </a:moveTo>
                <a:cubicBezTo>
                  <a:pt x="20" y="19"/>
                  <a:pt x="20" y="19"/>
                  <a:pt x="20" y="19"/>
                </a:cubicBezTo>
                <a:cubicBezTo>
                  <a:pt x="20" y="8"/>
                  <a:pt x="20" y="8"/>
                  <a:pt x="20" y="8"/>
                </a:cubicBezTo>
                <a:lnTo>
                  <a:pt x="9" y="19"/>
                </a:lnTo>
                <a:close/>
                <a:moveTo>
                  <a:pt x="64" y="19"/>
                </a:moveTo>
                <a:cubicBezTo>
                  <a:pt x="49" y="19"/>
                  <a:pt x="49" y="19"/>
                  <a:pt x="49" y="19"/>
                </a:cubicBezTo>
                <a:cubicBezTo>
                  <a:pt x="49" y="35"/>
                  <a:pt x="49" y="35"/>
                  <a:pt x="49" y="35"/>
                </a:cubicBezTo>
                <a:cubicBezTo>
                  <a:pt x="49" y="37"/>
                  <a:pt x="47" y="39"/>
                  <a:pt x="45" y="39"/>
                </a:cubicBezTo>
                <a:cubicBezTo>
                  <a:pt x="30" y="39"/>
                  <a:pt x="30" y="39"/>
                  <a:pt x="30" y="39"/>
                </a:cubicBezTo>
                <a:cubicBezTo>
                  <a:pt x="30" y="63"/>
                  <a:pt x="30" y="63"/>
                  <a:pt x="30" y="63"/>
                </a:cubicBezTo>
                <a:cubicBezTo>
                  <a:pt x="64" y="63"/>
                  <a:pt x="64" y="63"/>
                  <a:pt x="64" y="63"/>
                </a:cubicBezTo>
                <a:lnTo>
                  <a:pt x="64" y="19"/>
                </a:lnTo>
                <a:close/>
                <a:moveTo>
                  <a:pt x="33" y="34"/>
                </a:moveTo>
                <a:cubicBezTo>
                  <a:pt x="44" y="34"/>
                  <a:pt x="44" y="34"/>
                  <a:pt x="44" y="34"/>
                </a:cubicBezTo>
                <a:cubicBezTo>
                  <a:pt x="44" y="22"/>
                  <a:pt x="44" y="22"/>
                  <a:pt x="44" y="22"/>
                </a:cubicBezTo>
                <a:lnTo>
                  <a:pt x="33" y="34"/>
                </a:lnTo>
                <a:close/>
              </a:path>
            </a:pathLst>
          </a:custGeom>
          <a:solidFill>
            <a:srgbClr val="EEECE1">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1" name="Freeform 143"/>
          <p:cNvSpPr>
            <a:spLocks noEditPoints="1"/>
          </p:cNvSpPr>
          <p:nvPr/>
        </p:nvSpPr>
        <p:spPr bwMode="auto">
          <a:xfrm>
            <a:off x="5150387" y="5320620"/>
            <a:ext cx="361253" cy="380110"/>
          </a:xfrm>
          <a:custGeom>
            <a:avLst/>
            <a:gdLst>
              <a:gd name="T0" fmla="*/ 583847849 w 59"/>
              <a:gd name="T1" fmla="*/ 530897052 h 55"/>
              <a:gd name="T2" fmla="*/ 467076912 w 59"/>
              <a:gd name="T3" fmla="*/ 648874938 h 55"/>
              <a:gd name="T4" fmla="*/ 116770937 w 59"/>
              <a:gd name="T5" fmla="*/ 648874938 h 55"/>
              <a:gd name="T6" fmla="*/ 0 w 59"/>
              <a:gd name="T7" fmla="*/ 530897052 h 55"/>
              <a:gd name="T8" fmla="*/ 0 w 59"/>
              <a:gd name="T9" fmla="*/ 176966829 h 55"/>
              <a:gd name="T10" fmla="*/ 116770937 w 59"/>
              <a:gd name="T11" fmla="*/ 58988943 h 55"/>
              <a:gd name="T12" fmla="*/ 221862046 w 59"/>
              <a:gd name="T13" fmla="*/ 58988943 h 55"/>
              <a:gd name="T14" fmla="*/ 233538456 w 59"/>
              <a:gd name="T15" fmla="*/ 70787418 h 55"/>
              <a:gd name="T16" fmla="*/ 221862046 w 59"/>
              <a:gd name="T17" fmla="*/ 82582459 h 55"/>
              <a:gd name="T18" fmla="*/ 175152988 w 59"/>
              <a:gd name="T19" fmla="*/ 106179410 h 55"/>
              <a:gd name="T20" fmla="*/ 163476578 w 59"/>
              <a:gd name="T21" fmla="*/ 106179410 h 55"/>
              <a:gd name="T22" fmla="*/ 116770937 w 59"/>
              <a:gd name="T23" fmla="*/ 106179410 h 55"/>
              <a:gd name="T24" fmla="*/ 46709058 w 59"/>
              <a:gd name="T25" fmla="*/ 176966829 h 55"/>
              <a:gd name="T26" fmla="*/ 46709058 w 59"/>
              <a:gd name="T27" fmla="*/ 530897052 h 55"/>
              <a:gd name="T28" fmla="*/ 116770937 w 59"/>
              <a:gd name="T29" fmla="*/ 601684470 h 55"/>
              <a:gd name="T30" fmla="*/ 467076912 w 59"/>
              <a:gd name="T31" fmla="*/ 601684470 h 55"/>
              <a:gd name="T32" fmla="*/ 525462381 w 59"/>
              <a:gd name="T33" fmla="*/ 530897052 h 55"/>
              <a:gd name="T34" fmla="*/ 525462381 w 59"/>
              <a:gd name="T35" fmla="*/ 436516117 h 55"/>
              <a:gd name="T36" fmla="*/ 537138791 w 59"/>
              <a:gd name="T37" fmla="*/ 424717641 h 55"/>
              <a:gd name="T38" fmla="*/ 560491611 w 59"/>
              <a:gd name="T39" fmla="*/ 412919166 h 55"/>
              <a:gd name="T40" fmla="*/ 572168022 w 59"/>
              <a:gd name="T41" fmla="*/ 412919166 h 55"/>
              <a:gd name="T42" fmla="*/ 583847849 w 59"/>
              <a:gd name="T43" fmla="*/ 424717641 h 55"/>
              <a:gd name="T44" fmla="*/ 583847849 w 59"/>
              <a:gd name="T45" fmla="*/ 530897052 h 55"/>
              <a:gd name="T46" fmla="*/ 525462381 w 59"/>
              <a:gd name="T47" fmla="*/ 377527174 h 55"/>
              <a:gd name="T48" fmla="*/ 502109560 w 59"/>
              <a:gd name="T49" fmla="*/ 377527174 h 55"/>
              <a:gd name="T50" fmla="*/ 490429733 w 59"/>
              <a:gd name="T51" fmla="*/ 377527174 h 55"/>
              <a:gd name="T52" fmla="*/ 478753323 w 59"/>
              <a:gd name="T53" fmla="*/ 353930223 h 55"/>
              <a:gd name="T54" fmla="*/ 478753323 w 59"/>
              <a:gd name="T55" fmla="*/ 271347764 h 55"/>
              <a:gd name="T56" fmla="*/ 408691444 w 59"/>
              <a:gd name="T57" fmla="*/ 271347764 h 55"/>
              <a:gd name="T58" fmla="*/ 233538456 w 59"/>
              <a:gd name="T59" fmla="*/ 330336707 h 55"/>
              <a:gd name="T60" fmla="*/ 198509225 w 59"/>
              <a:gd name="T61" fmla="*/ 530897052 h 55"/>
              <a:gd name="T62" fmla="*/ 186829398 w 59"/>
              <a:gd name="T63" fmla="*/ 542695527 h 55"/>
              <a:gd name="T64" fmla="*/ 186829398 w 59"/>
              <a:gd name="T65" fmla="*/ 542695527 h 55"/>
              <a:gd name="T66" fmla="*/ 175152988 w 59"/>
              <a:gd name="T67" fmla="*/ 542695527 h 55"/>
              <a:gd name="T68" fmla="*/ 105091109 w 59"/>
              <a:gd name="T69" fmla="*/ 353930223 h 55"/>
              <a:gd name="T70" fmla="*/ 408691444 w 59"/>
              <a:gd name="T71" fmla="*/ 106179410 h 55"/>
              <a:gd name="T72" fmla="*/ 478753323 w 59"/>
              <a:gd name="T73" fmla="*/ 106179410 h 55"/>
              <a:gd name="T74" fmla="*/ 478753323 w 59"/>
              <a:gd name="T75" fmla="*/ 35391992 h 55"/>
              <a:gd name="T76" fmla="*/ 490429733 w 59"/>
              <a:gd name="T77" fmla="*/ 11798476 h 55"/>
              <a:gd name="T78" fmla="*/ 502109560 w 59"/>
              <a:gd name="T79" fmla="*/ 0 h 55"/>
              <a:gd name="T80" fmla="*/ 525462381 w 59"/>
              <a:gd name="T81" fmla="*/ 11798476 h 55"/>
              <a:gd name="T82" fmla="*/ 677262548 w 59"/>
              <a:gd name="T83" fmla="*/ 176966829 h 55"/>
              <a:gd name="T84" fmla="*/ 677262548 w 59"/>
              <a:gd name="T85" fmla="*/ 212358821 h 55"/>
              <a:gd name="T86" fmla="*/ 525462381 w 59"/>
              <a:gd name="T87" fmla="*/ 377527174 h 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9" h="55">
                <a:moveTo>
                  <a:pt x="50" y="45"/>
                </a:moveTo>
                <a:cubicBezTo>
                  <a:pt x="50" y="51"/>
                  <a:pt x="45" y="55"/>
                  <a:pt x="40" y="55"/>
                </a:cubicBezTo>
                <a:cubicBezTo>
                  <a:pt x="10" y="55"/>
                  <a:pt x="10" y="55"/>
                  <a:pt x="10" y="55"/>
                </a:cubicBezTo>
                <a:cubicBezTo>
                  <a:pt x="4" y="55"/>
                  <a:pt x="0" y="51"/>
                  <a:pt x="0" y="45"/>
                </a:cubicBezTo>
                <a:cubicBezTo>
                  <a:pt x="0" y="15"/>
                  <a:pt x="0" y="15"/>
                  <a:pt x="0" y="15"/>
                </a:cubicBezTo>
                <a:cubicBezTo>
                  <a:pt x="0" y="10"/>
                  <a:pt x="4" y="5"/>
                  <a:pt x="10" y="5"/>
                </a:cubicBezTo>
                <a:cubicBezTo>
                  <a:pt x="19" y="5"/>
                  <a:pt x="19" y="5"/>
                  <a:pt x="19" y="5"/>
                </a:cubicBezTo>
                <a:cubicBezTo>
                  <a:pt x="20" y="5"/>
                  <a:pt x="20" y="5"/>
                  <a:pt x="20" y="6"/>
                </a:cubicBezTo>
                <a:cubicBezTo>
                  <a:pt x="20" y="7"/>
                  <a:pt x="20" y="7"/>
                  <a:pt x="19" y="7"/>
                </a:cubicBezTo>
                <a:cubicBezTo>
                  <a:pt x="18" y="8"/>
                  <a:pt x="16" y="9"/>
                  <a:pt x="15" y="9"/>
                </a:cubicBezTo>
                <a:cubicBezTo>
                  <a:pt x="14" y="9"/>
                  <a:pt x="14" y="9"/>
                  <a:pt x="14" y="9"/>
                </a:cubicBezTo>
                <a:cubicBezTo>
                  <a:pt x="10" y="9"/>
                  <a:pt x="10" y="9"/>
                  <a:pt x="10" y="9"/>
                </a:cubicBezTo>
                <a:cubicBezTo>
                  <a:pt x="7" y="9"/>
                  <a:pt x="4" y="12"/>
                  <a:pt x="4" y="15"/>
                </a:cubicBezTo>
                <a:cubicBezTo>
                  <a:pt x="4" y="45"/>
                  <a:pt x="4" y="45"/>
                  <a:pt x="4" y="45"/>
                </a:cubicBezTo>
                <a:cubicBezTo>
                  <a:pt x="4" y="48"/>
                  <a:pt x="7" y="51"/>
                  <a:pt x="10" y="51"/>
                </a:cubicBezTo>
                <a:cubicBezTo>
                  <a:pt x="40" y="51"/>
                  <a:pt x="40" y="51"/>
                  <a:pt x="40" y="51"/>
                </a:cubicBezTo>
                <a:cubicBezTo>
                  <a:pt x="43" y="51"/>
                  <a:pt x="45" y="48"/>
                  <a:pt x="45" y="45"/>
                </a:cubicBezTo>
                <a:cubicBezTo>
                  <a:pt x="45" y="37"/>
                  <a:pt x="45" y="37"/>
                  <a:pt x="45" y="37"/>
                </a:cubicBezTo>
                <a:cubicBezTo>
                  <a:pt x="45" y="37"/>
                  <a:pt x="46" y="36"/>
                  <a:pt x="46" y="36"/>
                </a:cubicBezTo>
                <a:cubicBezTo>
                  <a:pt x="47" y="36"/>
                  <a:pt x="47" y="35"/>
                  <a:pt x="48" y="35"/>
                </a:cubicBezTo>
                <a:cubicBezTo>
                  <a:pt x="48" y="35"/>
                  <a:pt x="49" y="34"/>
                  <a:pt x="49" y="35"/>
                </a:cubicBezTo>
                <a:cubicBezTo>
                  <a:pt x="50" y="35"/>
                  <a:pt x="50" y="35"/>
                  <a:pt x="50" y="36"/>
                </a:cubicBezTo>
                <a:lnTo>
                  <a:pt x="50" y="45"/>
                </a:lnTo>
                <a:close/>
                <a:moveTo>
                  <a:pt x="45" y="32"/>
                </a:moveTo>
                <a:cubicBezTo>
                  <a:pt x="44" y="32"/>
                  <a:pt x="44" y="32"/>
                  <a:pt x="43" y="32"/>
                </a:cubicBezTo>
                <a:cubicBezTo>
                  <a:pt x="43" y="32"/>
                  <a:pt x="43" y="32"/>
                  <a:pt x="42" y="32"/>
                </a:cubicBezTo>
                <a:cubicBezTo>
                  <a:pt x="41" y="32"/>
                  <a:pt x="41" y="31"/>
                  <a:pt x="41" y="30"/>
                </a:cubicBezTo>
                <a:cubicBezTo>
                  <a:pt x="41" y="23"/>
                  <a:pt x="41" y="23"/>
                  <a:pt x="41" y="23"/>
                </a:cubicBezTo>
                <a:cubicBezTo>
                  <a:pt x="35" y="23"/>
                  <a:pt x="35" y="23"/>
                  <a:pt x="35" y="23"/>
                </a:cubicBezTo>
                <a:cubicBezTo>
                  <a:pt x="27" y="23"/>
                  <a:pt x="22" y="25"/>
                  <a:pt x="20" y="28"/>
                </a:cubicBezTo>
                <a:cubicBezTo>
                  <a:pt x="17" y="31"/>
                  <a:pt x="16" y="37"/>
                  <a:pt x="17" y="45"/>
                </a:cubicBezTo>
                <a:cubicBezTo>
                  <a:pt x="17" y="45"/>
                  <a:pt x="17" y="46"/>
                  <a:pt x="16" y="46"/>
                </a:cubicBezTo>
                <a:cubicBezTo>
                  <a:pt x="16" y="46"/>
                  <a:pt x="16" y="46"/>
                  <a:pt x="16" y="46"/>
                </a:cubicBezTo>
                <a:cubicBezTo>
                  <a:pt x="15" y="46"/>
                  <a:pt x="15" y="46"/>
                  <a:pt x="15" y="46"/>
                </a:cubicBezTo>
                <a:cubicBezTo>
                  <a:pt x="15" y="45"/>
                  <a:pt x="9" y="37"/>
                  <a:pt x="9" y="30"/>
                </a:cubicBezTo>
                <a:cubicBezTo>
                  <a:pt x="9" y="20"/>
                  <a:pt x="12" y="9"/>
                  <a:pt x="35" y="9"/>
                </a:cubicBezTo>
                <a:cubicBezTo>
                  <a:pt x="41" y="9"/>
                  <a:pt x="41" y="9"/>
                  <a:pt x="41" y="9"/>
                </a:cubicBezTo>
                <a:cubicBezTo>
                  <a:pt x="41" y="3"/>
                  <a:pt x="41" y="3"/>
                  <a:pt x="41" y="3"/>
                </a:cubicBezTo>
                <a:cubicBezTo>
                  <a:pt x="41" y="2"/>
                  <a:pt x="41" y="1"/>
                  <a:pt x="42" y="1"/>
                </a:cubicBezTo>
                <a:cubicBezTo>
                  <a:pt x="43" y="0"/>
                  <a:pt x="43" y="0"/>
                  <a:pt x="43" y="0"/>
                </a:cubicBezTo>
                <a:cubicBezTo>
                  <a:pt x="44" y="0"/>
                  <a:pt x="44" y="1"/>
                  <a:pt x="45" y="1"/>
                </a:cubicBezTo>
                <a:cubicBezTo>
                  <a:pt x="58" y="15"/>
                  <a:pt x="58" y="15"/>
                  <a:pt x="58" y="15"/>
                </a:cubicBezTo>
                <a:cubicBezTo>
                  <a:pt x="59" y="16"/>
                  <a:pt x="59" y="17"/>
                  <a:pt x="58" y="18"/>
                </a:cubicBezTo>
                <a:lnTo>
                  <a:pt x="45" y="32"/>
                </a:lnTo>
                <a:close/>
              </a:path>
            </a:pathLst>
          </a:custGeom>
          <a:solidFill>
            <a:srgbClr val="EEECE1">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2" name="矩形: 圆角 14"/>
          <p:cNvSpPr/>
          <p:nvPr/>
        </p:nvSpPr>
        <p:spPr>
          <a:xfrm>
            <a:off x="7519550" y="1167537"/>
            <a:ext cx="1463039" cy="509852"/>
          </a:xfrm>
          <a:prstGeom prst="round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高速传输平台</a:t>
            </a:r>
            <a:endPar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TongHTP</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sp>
        <p:nvSpPr>
          <p:cNvPr id="13" name="矩形: 圆角 15"/>
          <p:cNvSpPr/>
          <p:nvPr/>
        </p:nvSpPr>
        <p:spPr>
          <a:xfrm>
            <a:off x="5776687" y="3909867"/>
            <a:ext cx="1463039" cy="509852"/>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数据处理</a:t>
            </a:r>
            <a:endPar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TongETL</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sp>
        <p:nvSpPr>
          <p:cNvPr id="14" name="矩形: 圆角 17"/>
          <p:cNvSpPr/>
          <p:nvPr/>
        </p:nvSpPr>
        <p:spPr>
          <a:xfrm>
            <a:off x="7455370" y="3909867"/>
            <a:ext cx="1463039" cy="509852"/>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数据交换平台</a:t>
            </a:r>
            <a:endPar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TongDXP</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sp>
        <p:nvSpPr>
          <p:cNvPr id="15" name="矩形: 圆角 18"/>
          <p:cNvSpPr/>
          <p:nvPr/>
        </p:nvSpPr>
        <p:spPr>
          <a:xfrm>
            <a:off x="5776687" y="2538702"/>
            <a:ext cx="1548756" cy="509852"/>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文件传输平台</a:t>
            </a:r>
            <a:endPar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TongGTP</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sp>
        <p:nvSpPr>
          <p:cNvPr id="16" name="矩形: 圆角 22"/>
          <p:cNvSpPr/>
          <p:nvPr/>
        </p:nvSpPr>
        <p:spPr>
          <a:xfrm>
            <a:off x="7585120" y="2583502"/>
            <a:ext cx="1578864" cy="509852"/>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互联网文件交换</a:t>
            </a:r>
            <a:endPar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TongWTP</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sp>
        <p:nvSpPr>
          <p:cNvPr id="17" name="矩形: 圆角 25"/>
          <p:cNvSpPr/>
          <p:nvPr/>
        </p:nvSpPr>
        <p:spPr>
          <a:xfrm>
            <a:off x="9095194" y="3909867"/>
            <a:ext cx="1716385" cy="509852"/>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数据同步平台</a:t>
            </a:r>
            <a:endPar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TongDSP</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sp>
        <p:nvSpPr>
          <p:cNvPr id="18" name="矩形: 圆角 27"/>
          <p:cNvSpPr/>
          <p:nvPr/>
        </p:nvSpPr>
        <p:spPr>
          <a:xfrm>
            <a:off x="9044996" y="5270871"/>
            <a:ext cx="1463039" cy="509852"/>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企业服务总线</a:t>
            </a:r>
            <a:endPar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TongESB</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sp>
        <p:nvSpPr>
          <p:cNvPr id="19" name="矩形: 圆角 28"/>
          <p:cNvSpPr/>
          <p:nvPr/>
        </p:nvSpPr>
        <p:spPr>
          <a:xfrm>
            <a:off x="5776687" y="5270872"/>
            <a:ext cx="1463039" cy="509852"/>
          </a:xfrm>
          <a:prstGeom prst="round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noAutofit/>
          </a:bodyPr>
          <a:lstStyle/>
          <a:p>
            <a:pPr lvl="0" algn="ctr">
              <a:spcBef>
                <a:spcPts val="0"/>
              </a:spcBef>
              <a:spcAft>
                <a:spcPts val="0"/>
              </a:spcAft>
              <a:buClrTx/>
              <a:buSzTx/>
              <a:buFontTx/>
              <a:defRPr/>
            </a:pPr>
            <a:r>
              <a:rPr lang="zh-CN" altLang="en-US" sz="1400" kern="0" noProof="0" dirty="0">
                <a:ln>
                  <a:noFill/>
                </a:ln>
                <a:solidFill>
                  <a:prstClr val="white"/>
                </a:solidFill>
                <a:effectLst/>
                <a:uLnTx/>
                <a:uFillTx/>
                <a:latin typeface="思源黑体" charset="0"/>
                <a:ea typeface="思源黑体" charset="0"/>
                <a:sym typeface="+mn-ea"/>
              </a:rPr>
              <a:t>API网关</a:t>
            </a:r>
          </a:p>
          <a:p>
            <a:pPr lvl="0" algn="ctr">
              <a:spcBef>
                <a:spcPts val="0"/>
              </a:spcBef>
              <a:spcAft>
                <a:spcPts val="0"/>
              </a:spcAft>
              <a:buClrTx/>
              <a:buSzTx/>
              <a:buFontTx/>
              <a:defRPr/>
            </a:pPr>
            <a:r>
              <a:rPr lang="zh-CN" altLang="en-US" sz="1400" kern="0" noProof="0" dirty="0">
                <a:ln>
                  <a:noFill/>
                </a:ln>
                <a:solidFill>
                  <a:prstClr val="white"/>
                </a:solidFill>
                <a:effectLst/>
                <a:uLnTx/>
                <a:uFillTx/>
                <a:latin typeface="思源黑体" charset="0"/>
                <a:ea typeface="思源黑体" charset="0"/>
                <a:sym typeface="+mn-ea"/>
              </a:rPr>
              <a:t>TongGW</a:t>
            </a:r>
          </a:p>
        </p:txBody>
      </p:sp>
      <p:sp>
        <p:nvSpPr>
          <p:cNvPr id="20" name="矩形: 圆角 29"/>
          <p:cNvSpPr/>
          <p:nvPr/>
        </p:nvSpPr>
        <p:spPr>
          <a:xfrm>
            <a:off x="7355551" y="5260370"/>
            <a:ext cx="1565857" cy="520353"/>
          </a:xfrm>
          <a:prstGeom prst="round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云服务集成</a:t>
            </a: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TongIS</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sp>
        <p:nvSpPr>
          <p:cNvPr id="21" name="文本框 33"/>
          <p:cNvSpPr txBox="1"/>
          <p:nvPr/>
        </p:nvSpPr>
        <p:spPr>
          <a:xfrm>
            <a:off x="4840781" y="1665382"/>
            <a:ext cx="792480" cy="275590"/>
          </a:xfrm>
          <a:prstGeom prst="rect">
            <a:avLst/>
          </a:prstGeom>
          <a:noFill/>
        </p:spPr>
        <p:txBody>
          <a:bodyPr wrap="none" rtlCol="0">
            <a:spAutoFit/>
          </a:bodyPr>
          <a:lstStyle/>
          <a:p>
            <a:r>
              <a:rPr lang="zh-CN" altLang="en-US" sz="1200" dirty="0">
                <a:solidFill>
                  <a:srgbClr val="EEECE1">
                    <a:lumMod val="10000"/>
                  </a:srgbClr>
                </a:solidFill>
                <a:latin typeface="思源黑体" charset="0"/>
                <a:ea typeface="思源黑体" charset="0"/>
              </a:rPr>
              <a:t>消息队列</a:t>
            </a:r>
          </a:p>
        </p:txBody>
      </p:sp>
      <p:sp>
        <p:nvSpPr>
          <p:cNvPr id="22" name="文本框 34"/>
          <p:cNvSpPr txBox="1"/>
          <p:nvPr/>
        </p:nvSpPr>
        <p:spPr>
          <a:xfrm>
            <a:off x="5030542" y="3058514"/>
            <a:ext cx="487680" cy="275590"/>
          </a:xfrm>
          <a:prstGeom prst="rect">
            <a:avLst/>
          </a:prstGeom>
          <a:noFill/>
        </p:spPr>
        <p:txBody>
          <a:bodyPr wrap="none" rtlCol="0">
            <a:spAutoFit/>
          </a:bodyPr>
          <a:lstStyle/>
          <a:p>
            <a:r>
              <a:rPr lang="zh-CN" altLang="en-US" sz="1200" dirty="0">
                <a:solidFill>
                  <a:srgbClr val="EEECE1">
                    <a:lumMod val="10000"/>
                  </a:srgbClr>
                </a:solidFill>
                <a:latin typeface="思源黑体" charset="0"/>
                <a:ea typeface="思源黑体" charset="0"/>
              </a:rPr>
              <a:t>文件</a:t>
            </a:r>
          </a:p>
        </p:txBody>
      </p:sp>
      <p:sp>
        <p:nvSpPr>
          <p:cNvPr id="23" name="文本框 35"/>
          <p:cNvSpPr txBox="1"/>
          <p:nvPr/>
        </p:nvSpPr>
        <p:spPr>
          <a:xfrm>
            <a:off x="5006965" y="4570082"/>
            <a:ext cx="640080" cy="275590"/>
          </a:xfrm>
          <a:prstGeom prst="rect">
            <a:avLst/>
          </a:prstGeom>
          <a:noFill/>
        </p:spPr>
        <p:txBody>
          <a:bodyPr wrap="none" rtlCol="0">
            <a:spAutoFit/>
          </a:bodyPr>
          <a:lstStyle/>
          <a:p>
            <a:r>
              <a:rPr lang="zh-CN" altLang="en-US" sz="1200" dirty="0">
                <a:solidFill>
                  <a:srgbClr val="EEECE1">
                    <a:lumMod val="10000"/>
                  </a:srgbClr>
                </a:solidFill>
                <a:latin typeface="思源黑体" charset="0"/>
                <a:ea typeface="思源黑体" charset="0"/>
              </a:rPr>
              <a:t>数据库</a:t>
            </a:r>
          </a:p>
        </p:txBody>
      </p:sp>
      <p:cxnSp>
        <p:nvCxnSpPr>
          <p:cNvPr id="24" name="直接连接符 23"/>
          <p:cNvCxnSpPr/>
          <p:nvPr/>
        </p:nvCxnSpPr>
        <p:spPr>
          <a:xfrm>
            <a:off x="4826087" y="5532015"/>
            <a:ext cx="252000" cy="0"/>
          </a:xfrm>
          <a:prstGeom prst="line">
            <a:avLst/>
          </a:prstGeom>
          <a:noFill/>
          <a:ln w="19050" cap="flat" cmpd="sng" algn="ctr">
            <a:solidFill>
              <a:srgbClr val="4F81BD">
                <a:shade val="95000"/>
                <a:satMod val="105000"/>
              </a:srgbClr>
            </a:solidFill>
            <a:prstDash val="solid"/>
          </a:ln>
          <a:effectLst/>
        </p:spPr>
      </p:cxnSp>
      <p:cxnSp>
        <p:nvCxnSpPr>
          <p:cNvPr id="25" name="直接连接符 24"/>
          <p:cNvCxnSpPr/>
          <p:nvPr/>
        </p:nvCxnSpPr>
        <p:spPr>
          <a:xfrm>
            <a:off x="4824926" y="1456091"/>
            <a:ext cx="209634" cy="0"/>
          </a:xfrm>
          <a:prstGeom prst="line">
            <a:avLst/>
          </a:prstGeom>
          <a:noFill/>
          <a:ln w="19050" cap="flat" cmpd="sng" algn="ctr">
            <a:solidFill>
              <a:srgbClr val="4F81BD">
                <a:shade val="95000"/>
                <a:satMod val="105000"/>
              </a:srgbClr>
            </a:solidFill>
            <a:prstDash val="solid"/>
          </a:ln>
          <a:effectLst/>
        </p:spPr>
      </p:cxnSp>
      <p:cxnSp>
        <p:nvCxnSpPr>
          <p:cNvPr id="26" name="直接连接符 25"/>
          <p:cNvCxnSpPr/>
          <p:nvPr/>
        </p:nvCxnSpPr>
        <p:spPr>
          <a:xfrm>
            <a:off x="4841852" y="2801013"/>
            <a:ext cx="216171" cy="0"/>
          </a:xfrm>
          <a:prstGeom prst="line">
            <a:avLst/>
          </a:prstGeom>
          <a:noFill/>
          <a:ln w="19050" cap="flat" cmpd="sng" algn="ctr">
            <a:solidFill>
              <a:srgbClr val="4F81BD">
                <a:shade val="95000"/>
                <a:satMod val="105000"/>
              </a:srgbClr>
            </a:solidFill>
            <a:prstDash val="solid"/>
          </a:ln>
          <a:effectLst/>
        </p:spPr>
      </p:cxnSp>
      <p:cxnSp>
        <p:nvCxnSpPr>
          <p:cNvPr id="27" name="直接连接符 26"/>
          <p:cNvCxnSpPr/>
          <p:nvPr/>
        </p:nvCxnSpPr>
        <p:spPr>
          <a:xfrm>
            <a:off x="4847456" y="4129009"/>
            <a:ext cx="265530" cy="0"/>
          </a:xfrm>
          <a:prstGeom prst="line">
            <a:avLst/>
          </a:prstGeom>
          <a:noFill/>
          <a:ln w="19050" cap="flat" cmpd="sng" algn="ctr">
            <a:solidFill>
              <a:srgbClr val="4F81BD">
                <a:shade val="95000"/>
                <a:satMod val="105000"/>
              </a:srgbClr>
            </a:solidFill>
            <a:prstDash val="solid"/>
          </a:ln>
          <a:effectLst/>
        </p:spPr>
      </p:cxnSp>
      <p:cxnSp>
        <p:nvCxnSpPr>
          <p:cNvPr id="28" name="直接连接符 27"/>
          <p:cNvCxnSpPr/>
          <p:nvPr/>
        </p:nvCxnSpPr>
        <p:spPr>
          <a:xfrm>
            <a:off x="4831766" y="1463179"/>
            <a:ext cx="474" cy="4068000"/>
          </a:xfrm>
          <a:prstGeom prst="line">
            <a:avLst/>
          </a:prstGeom>
          <a:noFill/>
          <a:ln w="19050" cap="flat" cmpd="sng" algn="ctr">
            <a:solidFill>
              <a:srgbClr val="4F81BD">
                <a:shade val="95000"/>
                <a:satMod val="105000"/>
              </a:srgbClr>
            </a:solidFill>
            <a:prstDash val="solid"/>
          </a:ln>
          <a:effectLst/>
        </p:spPr>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7" y="1755354"/>
            <a:ext cx="776973" cy="509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579" y="5038517"/>
            <a:ext cx="482920" cy="48292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86" y="3446082"/>
            <a:ext cx="836674" cy="604016"/>
          </a:xfrm>
          <a:prstGeom prst="rect">
            <a:avLst/>
          </a:prstGeom>
          <a:noFill/>
          <a:extLst>
            <a:ext uri="{909E8E84-426E-40DD-AFC4-6F175D3DCCD1}">
              <a14:hiddenFill xmlns:a14="http://schemas.microsoft.com/office/drawing/2010/main">
                <a:solidFill>
                  <a:srgbClr val="FFFFFF"/>
                </a:solidFill>
              </a14:hiddenFill>
            </a:ext>
          </a:extLst>
        </p:spPr>
      </p:pic>
      <p:sp>
        <p:nvSpPr>
          <p:cNvPr id="33" name="文本框 49"/>
          <p:cNvSpPr txBox="1"/>
          <p:nvPr/>
        </p:nvSpPr>
        <p:spPr>
          <a:xfrm rot="5400000">
            <a:off x="99572" y="4284405"/>
            <a:ext cx="845103" cy="584775"/>
          </a:xfrm>
          <a:prstGeom prst="rect">
            <a:avLst/>
          </a:prstGeom>
          <a:noFill/>
        </p:spPr>
        <p:txBody>
          <a:bodyPr wrap="none" rtlCol="0">
            <a:spAutoFit/>
          </a:bodyPr>
          <a:lstStyle/>
          <a:p>
            <a:pPr algn="ctr"/>
            <a:r>
              <a:rPr lang="en-US" altLang="zh-CN" sz="3200" dirty="0">
                <a:solidFill>
                  <a:srgbClr val="EEECE1">
                    <a:lumMod val="10000"/>
                  </a:srgbClr>
                </a:solidFill>
                <a:latin typeface="Calibri" panose="020F0502020204030204"/>
                <a:ea typeface="宋体" panose="02010600030101010101" pitchFamily="2" charset="-122"/>
              </a:rPr>
              <a:t>… …</a:t>
            </a:r>
            <a:endParaRPr lang="zh-CN" altLang="en-US" sz="3200" dirty="0">
              <a:solidFill>
                <a:srgbClr val="EEECE1">
                  <a:lumMod val="10000"/>
                </a:srgbClr>
              </a:solidFill>
              <a:latin typeface="Calibri" panose="020F0502020204030204"/>
              <a:ea typeface="宋体" panose="02010600030101010101" pitchFamily="2" charset="-122"/>
            </a:endParaRPr>
          </a:p>
        </p:txBody>
      </p:sp>
      <p:sp>
        <p:nvSpPr>
          <p:cNvPr id="34" name="矩形: 圆角 50"/>
          <p:cNvSpPr/>
          <p:nvPr/>
        </p:nvSpPr>
        <p:spPr>
          <a:xfrm>
            <a:off x="1233297" y="3248329"/>
            <a:ext cx="1463039" cy="509852"/>
          </a:xfrm>
          <a:prstGeom prst="roundRect">
            <a:avLst/>
          </a:prstGeom>
          <a:solidFill>
            <a:schemeClr val="accent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负载均衡</a:t>
            </a:r>
            <a:endPar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TongHttpServer</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cxnSp>
        <p:nvCxnSpPr>
          <p:cNvPr id="35" name="直接箭头连接符 34"/>
          <p:cNvCxnSpPr>
            <a:endCxn id="34" idx="1"/>
          </p:cNvCxnSpPr>
          <p:nvPr/>
        </p:nvCxnSpPr>
        <p:spPr>
          <a:xfrm>
            <a:off x="629497" y="2194683"/>
            <a:ext cx="603800" cy="1308572"/>
          </a:xfrm>
          <a:prstGeom prst="straightConnector1">
            <a:avLst/>
          </a:prstGeom>
          <a:noFill/>
          <a:ln w="9525" cap="flat" cmpd="sng" algn="ctr">
            <a:solidFill>
              <a:srgbClr val="4F81BD">
                <a:shade val="95000"/>
                <a:satMod val="105000"/>
              </a:srgbClr>
            </a:solidFill>
            <a:prstDash val="solid"/>
            <a:tailEnd type="triangle"/>
          </a:ln>
          <a:effectLst/>
        </p:spPr>
      </p:cxnSp>
      <p:cxnSp>
        <p:nvCxnSpPr>
          <p:cNvPr id="36" name="直接箭头连接符 35"/>
          <p:cNvCxnSpPr>
            <a:endCxn id="34" idx="1"/>
          </p:cNvCxnSpPr>
          <p:nvPr/>
        </p:nvCxnSpPr>
        <p:spPr>
          <a:xfrm>
            <a:off x="629497" y="3058514"/>
            <a:ext cx="603800" cy="444741"/>
          </a:xfrm>
          <a:prstGeom prst="straightConnector1">
            <a:avLst/>
          </a:prstGeom>
          <a:noFill/>
          <a:ln w="9525" cap="flat" cmpd="sng" algn="ctr">
            <a:solidFill>
              <a:srgbClr val="4F81BD">
                <a:shade val="95000"/>
                <a:satMod val="105000"/>
              </a:srgbClr>
            </a:solidFill>
            <a:prstDash val="solid"/>
            <a:tailEnd type="triangle"/>
          </a:ln>
          <a:effectLst/>
        </p:spPr>
      </p:cxnSp>
      <p:cxnSp>
        <p:nvCxnSpPr>
          <p:cNvPr id="37" name="直接箭头连接符 36"/>
          <p:cNvCxnSpPr>
            <a:endCxn id="34" idx="1"/>
          </p:cNvCxnSpPr>
          <p:nvPr/>
        </p:nvCxnSpPr>
        <p:spPr>
          <a:xfrm flipV="1">
            <a:off x="648522" y="3503255"/>
            <a:ext cx="584775" cy="191044"/>
          </a:xfrm>
          <a:prstGeom prst="straightConnector1">
            <a:avLst/>
          </a:prstGeom>
          <a:noFill/>
          <a:ln w="9525" cap="flat" cmpd="sng" algn="ctr">
            <a:solidFill>
              <a:srgbClr val="4F81BD">
                <a:shade val="95000"/>
                <a:satMod val="105000"/>
              </a:srgbClr>
            </a:solidFill>
            <a:prstDash val="solid"/>
            <a:tailEnd type="triangle"/>
          </a:ln>
          <a:effectLst/>
        </p:spPr>
      </p:cxnSp>
      <p:cxnSp>
        <p:nvCxnSpPr>
          <p:cNvPr id="38" name="直接箭头连接符 37"/>
          <p:cNvCxnSpPr>
            <a:endCxn id="34" idx="1"/>
          </p:cNvCxnSpPr>
          <p:nvPr/>
        </p:nvCxnSpPr>
        <p:spPr>
          <a:xfrm flipV="1">
            <a:off x="478600" y="3503255"/>
            <a:ext cx="754697" cy="1705291"/>
          </a:xfrm>
          <a:prstGeom prst="straightConnector1">
            <a:avLst/>
          </a:prstGeom>
          <a:noFill/>
          <a:ln w="9525" cap="flat" cmpd="sng" algn="ctr">
            <a:solidFill>
              <a:srgbClr val="4F81BD">
                <a:shade val="95000"/>
                <a:satMod val="105000"/>
              </a:srgbClr>
            </a:solidFill>
            <a:prstDash val="solid"/>
            <a:tailEnd type="triangle"/>
          </a:ln>
          <a:effectLst/>
        </p:spPr>
      </p:cxnSp>
      <p:sp>
        <p:nvSpPr>
          <p:cNvPr id="39" name="矩形: 圆角 56"/>
          <p:cNvSpPr/>
          <p:nvPr/>
        </p:nvSpPr>
        <p:spPr>
          <a:xfrm>
            <a:off x="3090327" y="3248329"/>
            <a:ext cx="1316323" cy="509853"/>
          </a:xfrm>
          <a:prstGeom prst="roundRect">
            <a:avLst/>
          </a:prstGeom>
          <a:solidFill>
            <a:schemeClr val="accent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应用服务器</a:t>
            </a:r>
            <a:endPar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TongWeb</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cxnSp>
        <p:nvCxnSpPr>
          <p:cNvPr id="40" name="直接连接符 39"/>
          <p:cNvCxnSpPr>
            <a:stCxn id="34" idx="3"/>
            <a:endCxn id="39" idx="1"/>
          </p:cNvCxnSpPr>
          <p:nvPr/>
        </p:nvCxnSpPr>
        <p:spPr>
          <a:xfrm>
            <a:off x="2696336" y="3503255"/>
            <a:ext cx="393991" cy="1"/>
          </a:xfrm>
          <a:prstGeom prst="line">
            <a:avLst/>
          </a:prstGeom>
          <a:noFill/>
          <a:ln w="19050" cap="flat" cmpd="sng" algn="ctr">
            <a:solidFill>
              <a:srgbClr val="4F81BD">
                <a:shade val="95000"/>
                <a:satMod val="105000"/>
              </a:srgbClr>
            </a:solidFill>
            <a:prstDash val="solid"/>
          </a:ln>
          <a:effectLst/>
        </p:spPr>
      </p:cxnSp>
      <p:sp>
        <p:nvSpPr>
          <p:cNvPr id="41" name="矩形: 圆角 60"/>
          <p:cNvSpPr/>
          <p:nvPr/>
        </p:nvSpPr>
        <p:spPr>
          <a:xfrm>
            <a:off x="3090327" y="1829514"/>
            <a:ext cx="1315375" cy="504000"/>
          </a:xfrm>
          <a:prstGeom prst="roundRect">
            <a:avLst/>
          </a:prstGeom>
          <a:solidFill>
            <a:schemeClr val="accent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内存数据库</a:t>
            </a:r>
            <a:endParaRPr kumimoji="0" lang="en-US" altLang="zh-CN" sz="1400" b="0" i="0" u="none" strike="noStrike" kern="0" cap="none" spc="0" normalizeH="0" baseline="0" noProof="0" dirty="0">
              <a:ln>
                <a:noFill/>
              </a:ln>
              <a:solidFill>
                <a:prstClr val="white"/>
              </a:solidFill>
              <a:effectLst/>
              <a:uLnTx/>
              <a:uFillTx/>
              <a:latin typeface="思源黑体" charset="0"/>
              <a:ea typeface="思源黑体" charset="0"/>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TongRDS</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cxnSp>
        <p:nvCxnSpPr>
          <p:cNvPr id="42" name="直接连接符 41"/>
          <p:cNvCxnSpPr>
            <a:stCxn id="41" idx="2"/>
            <a:endCxn id="39" idx="0"/>
          </p:cNvCxnSpPr>
          <p:nvPr/>
        </p:nvCxnSpPr>
        <p:spPr>
          <a:xfrm>
            <a:off x="3748015" y="2333514"/>
            <a:ext cx="474" cy="914815"/>
          </a:xfrm>
          <a:prstGeom prst="line">
            <a:avLst/>
          </a:prstGeom>
          <a:noFill/>
          <a:ln w="19050" cap="flat" cmpd="sng" algn="ctr">
            <a:solidFill>
              <a:srgbClr val="4F81BD">
                <a:shade val="95000"/>
                <a:satMod val="105000"/>
              </a:srgbClr>
            </a:solidFill>
            <a:prstDash val="solid"/>
          </a:ln>
          <a:effectLst/>
        </p:spPr>
      </p:cxnSp>
      <p:sp>
        <p:nvSpPr>
          <p:cNvPr id="43" name="矩形: 圆角 63"/>
          <p:cNvSpPr/>
          <p:nvPr/>
        </p:nvSpPr>
        <p:spPr>
          <a:xfrm>
            <a:off x="10629100" y="5265620"/>
            <a:ext cx="1463039" cy="509852"/>
          </a:xfrm>
          <a:prstGeom prst="round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名称配置服务器软件</a:t>
            </a:r>
            <a:r>
              <a:rPr kumimoji="0" lang="en-US" altLang="zh-CN"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TongNCS</a:t>
            </a:r>
          </a:p>
        </p:txBody>
      </p:sp>
      <p:cxnSp>
        <p:nvCxnSpPr>
          <p:cNvPr id="44" name="直接连接符 43"/>
          <p:cNvCxnSpPr>
            <a:stCxn id="39" idx="3"/>
          </p:cNvCxnSpPr>
          <p:nvPr/>
        </p:nvCxnSpPr>
        <p:spPr>
          <a:xfrm>
            <a:off x="4406650" y="3503256"/>
            <a:ext cx="420316" cy="0"/>
          </a:xfrm>
          <a:prstGeom prst="line">
            <a:avLst/>
          </a:prstGeom>
          <a:noFill/>
          <a:ln w="19050" cap="flat" cmpd="sng" algn="ctr">
            <a:solidFill>
              <a:srgbClr val="4F81BD">
                <a:shade val="95000"/>
                <a:satMod val="105000"/>
              </a:srgbClr>
            </a:solidFill>
            <a:prstDash val="solid"/>
          </a:ln>
          <a:effectLst/>
        </p:spPr>
      </p:cxnSp>
      <p:cxnSp>
        <p:nvCxnSpPr>
          <p:cNvPr id="45" name="直接连接符 44"/>
          <p:cNvCxnSpPr>
            <a:stCxn id="39" idx="2"/>
            <a:endCxn id="46" idx="0"/>
          </p:cNvCxnSpPr>
          <p:nvPr/>
        </p:nvCxnSpPr>
        <p:spPr>
          <a:xfrm>
            <a:off x="3748489" y="3758182"/>
            <a:ext cx="2854" cy="928757"/>
          </a:xfrm>
          <a:prstGeom prst="line">
            <a:avLst/>
          </a:prstGeom>
          <a:noFill/>
          <a:ln w="19050" cap="flat" cmpd="sng" algn="ctr">
            <a:solidFill>
              <a:srgbClr val="4F81BD">
                <a:shade val="95000"/>
                <a:satMod val="105000"/>
              </a:srgbClr>
            </a:solidFill>
            <a:prstDash val="solid"/>
          </a:ln>
          <a:effectLst/>
        </p:spPr>
      </p:cxnSp>
      <p:sp>
        <p:nvSpPr>
          <p:cNvPr id="46" name="矩形: 圆角 60"/>
          <p:cNvSpPr/>
          <p:nvPr/>
        </p:nvSpPr>
        <p:spPr>
          <a:xfrm>
            <a:off x="3096035" y="4686939"/>
            <a:ext cx="1310615" cy="504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rPr>
              <a:t>应用安全防御</a:t>
            </a:r>
            <a:r>
              <a:rPr kumimoji="0" lang="en-US" altLang="zh-CN" sz="1400" b="0" i="0" u="none" strike="noStrike" kern="0" cap="none" spc="0" normalizeH="0" baseline="0" noProof="0" dirty="0" err="1">
                <a:ln>
                  <a:noFill/>
                </a:ln>
                <a:solidFill>
                  <a:prstClr val="white"/>
                </a:solidFill>
                <a:effectLst/>
                <a:uLnTx/>
                <a:uFillTx/>
                <a:latin typeface="思源黑体" charset="0"/>
                <a:ea typeface="思源黑体" charset="0"/>
                <a:cs typeface="+mn-cs"/>
              </a:rPr>
              <a:t>TongASDP</a:t>
            </a:r>
            <a:endParaRPr kumimoji="0" lang="zh-CN" altLang="en-US" sz="1400" b="0" i="0" u="none" strike="noStrike" kern="0" cap="none" spc="0" normalizeH="0" baseline="0" noProof="0" dirty="0">
              <a:ln>
                <a:noFill/>
              </a:ln>
              <a:solidFill>
                <a:prstClr val="white"/>
              </a:solidFill>
              <a:effectLst/>
              <a:uLnTx/>
              <a:uFillTx/>
              <a:latin typeface="思源黑体" charset="0"/>
              <a:ea typeface="思源黑体" charset="0"/>
              <a:cs typeface="+mn-cs"/>
            </a:endParaRPr>
          </a:p>
        </p:txBody>
      </p:sp>
      <p:sp>
        <p:nvSpPr>
          <p:cNvPr id="47" name="文本框 46"/>
          <p:cNvSpPr txBox="1"/>
          <p:nvPr/>
        </p:nvSpPr>
        <p:spPr>
          <a:xfrm>
            <a:off x="3742641" y="6531836"/>
            <a:ext cx="1737859" cy="307777"/>
          </a:xfrm>
          <a:prstGeom prst="rect">
            <a:avLst/>
          </a:prstGeom>
          <a:noFill/>
        </p:spPr>
        <p:txBody>
          <a:bodyPr wrap="square">
            <a:spAutoFit/>
          </a:bodyPr>
          <a:lstStyle/>
          <a:p>
            <a:pPr algn="ctr"/>
            <a:r>
              <a:rPr lang="zh-CN" altLang="en-US" sz="1400" dirty="0">
                <a:solidFill>
                  <a:srgbClr val="000000"/>
                </a:solidFill>
                <a:latin typeface="宋体" panose="02010600030101010101" pitchFamily="2" charset="-122"/>
                <a:ea typeface="宋体" panose="02010600030101010101" pitchFamily="2" charset="-122"/>
              </a:rPr>
              <a:t>（交易类应用涉及）</a:t>
            </a:r>
          </a:p>
        </p:txBody>
      </p:sp>
      <p:cxnSp>
        <p:nvCxnSpPr>
          <p:cNvPr id="48" name="直接连接符 47"/>
          <p:cNvCxnSpPr/>
          <p:nvPr/>
        </p:nvCxnSpPr>
        <p:spPr>
          <a:xfrm>
            <a:off x="4580505" y="3503256"/>
            <a:ext cx="0" cy="2577874"/>
          </a:xfrm>
          <a:prstGeom prst="line">
            <a:avLst/>
          </a:prstGeom>
          <a:noFill/>
          <a:ln w="19050" cap="flat" cmpd="sng" algn="ctr">
            <a:solidFill>
              <a:srgbClr val="4F81BD">
                <a:shade val="95000"/>
                <a:satMod val="105000"/>
              </a:srgbClr>
            </a:solidFill>
            <a:prstDash val="solid"/>
          </a:ln>
          <a:effectLst/>
        </p:spPr>
      </p:cxnSp>
      <p:sp>
        <p:nvSpPr>
          <p:cNvPr id="49" name="矩形: 圆角 60"/>
          <p:cNvSpPr/>
          <p:nvPr/>
        </p:nvSpPr>
        <p:spPr>
          <a:xfrm>
            <a:off x="3921886" y="6042222"/>
            <a:ext cx="1310615" cy="469095"/>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r>
              <a:rPr lang="zh-CN" altLang="en-US" sz="1400" kern="0" dirty="0">
                <a:solidFill>
                  <a:prstClr val="white"/>
                </a:solidFill>
                <a:latin typeface="Calibri" panose="020F0502020204030204"/>
                <a:ea typeface="宋体" panose="02010600030101010101" pitchFamily="2" charset="-122"/>
              </a:rPr>
              <a:t>交易中间件</a:t>
            </a:r>
            <a:r>
              <a:rPr lang="en-US" altLang="zh-CN" sz="1400" kern="0" dirty="0" err="1">
                <a:solidFill>
                  <a:prstClr val="white"/>
                </a:solidFill>
                <a:latin typeface="Calibri" panose="020F0502020204030204"/>
                <a:ea typeface="宋体" panose="02010600030101010101" pitchFamily="2" charset="-122"/>
              </a:rPr>
              <a:t>TongEASY</a:t>
            </a:r>
            <a:endParaRPr lang="zh-CN" altLang="en-US" sz="1400" kern="0" dirty="0">
              <a:solidFill>
                <a:prstClr val="white"/>
              </a:solidFill>
              <a:latin typeface="Calibri" panose="020F0502020204030204"/>
              <a:ea typeface="宋体" panose="02010600030101010101" pitchFamily="2" charset="-122"/>
            </a:endParaRPr>
          </a:p>
        </p:txBody>
      </p:sp>
      <p:sp>
        <p:nvSpPr>
          <p:cNvPr id="30" name="文本框 29"/>
          <p:cNvSpPr txBox="1"/>
          <p:nvPr/>
        </p:nvSpPr>
        <p:spPr>
          <a:xfrm>
            <a:off x="10507931" y="5847941"/>
            <a:ext cx="1737859" cy="306705"/>
          </a:xfrm>
          <a:prstGeom prst="rect">
            <a:avLst/>
          </a:prstGeom>
          <a:noFill/>
        </p:spPr>
        <p:txBody>
          <a:bodyPr wrap="square">
            <a:spAutoFit/>
          </a:bodyPr>
          <a:lstStyle/>
          <a:p>
            <a:pPr algn="ctr"/>
            <a:r>
              <a:rPr lang="zh-CN" altLang="en-US" sz="1400" dirty="0">
                <a:solidFill>
                  <a:srgbClr val="000000"/>
                </a:solidFill>
                <a:latin typeface="宋体" panose="02010600030101010101" pitchFamily="2" charset="-122"/>
                <a:ea typeface="宋体" panose="02010600030101010101" pitchFamily="2" charset="-122"/>
              </a:rPr>
              <a:t>（服务注册与发现）</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custDataLst>
              <p:tags r:id="rId1"/>
            </p:custDataLst>
          </p:nvPr>
        </p:nvGraphicFramePr>
        <p:xfrm>
          <a:off x="39757" y="895149"/>
          <a:ext cx="12099235" cy="5823797"/>
        </p:xfrm>
        <a:graphic>
          <a:graphicData uri="http://schemas.openxmlformats.org/drawingml/2006/table">
            <a:tbl>
              <a:tblPr firstRow="1" bandRow="1">
                <a:tableStyleId>{69012ECD-51FC-41F1-AA8D-1B2483CD663E}</a:tableStyleId>
              </a:tblPr>
              <a:tblGrid>
                <a:gridCol w="2570921">
                  <a:extLst>
                    <a:ext uri="{9D8B030D-6E8A-4147-A177-3AD203B41FA5}">
                      <a16:colId xmlns:a16="http://schemas.microsoft.com/office/drawing/2014/main" val="20000"/>
                    </a:ext>
                  </a:extLst>
                </a:gridCol>
                <a:gridCol w="3761246">
                  <a:extLst>
                    <a:ext uri="{9D8B030D-6E8A-4147-A177-3AD203B41FA5}">
                      <a16:colId xmlns:a16="http://schemas.microsoft.com/office/drawing/2014/main" val="20001"/>
                    </a:ext>
                  </a:extLst>
                </a:gridCol>
                <a:gridCol w="5767068">
                  <a:extLst>
                    <a:ext uri="{9D8B030D-6E8A-4147-A177-3AD203B41FA5}">
                      <a16:colId xmlns:a16="http://schemas.microsoft.com/office/drawing/2014/main" val="20002"/>
                    </a:ext>
                  </a:extLst>
                </a:gridCol>
              </a:tblGrid>
              <a:tr h="309189">
                <a:tc>
                  <a:txBody>
                    <a:bodyPr/>
                    <a:lstStyle/>
                    <a:p>
                      <a:pPr marL="0" marR="0" algn="ctr">
                        <a:lnSpc>
                          <a:spcPct val="100000"/>
                        </a:lnSpc>
                        <a:spcBef>
                          <a:spcPts val="0"/>
                        </a:spcBef>
                        <a:spcAft>
                          <a:spcPts val="0"/>
                        </a:spcAft>
                      </a:pPr>
                      <a:r>
                        <a:rPr lang="zh-CN" altLang="en-US" sz="1400" kern="100" dirty="0">
                          <a:effectLst/>
                          <a:latin typeface="思源黑体" charset="0"/>
                          <a:ea typeface="思源黑体" charset="0"/>
                          <a:cs typeface="+mn-ea"/>
                          <a:sym typeface="+mn-lt"/>
                        </a:rPr>
                        <a:t>东方通产品</a:t>
                      </a:r>
                      <a:endParaRPr lang="zh-CN" altLang="en-US" sz="1400" kern="100" dirty="0">
                        <a:solidFill>
                          <a:schemeClr val="tx1"/>
                        </a:solidFill>
                        <a:effectLst/>
                        <a:latin typeface="思源黑体" charset="0"/>
                        <a:ea typeface="思源黑体" charset="0"/>
                        <a:cs typeface="+mn-ea"/>
                        <a:sym typeface="+mn-lt"/>
                      </a:endParaRPr>
                    </a:p>
                  </a:txBody>
                  <a:tcPr marL="68580" marR="68580"/>
                </a:tc>
                <a:tc>
                  <a:txBody>
                    <a:bodyPr/>
                    <a:lstStyle/>
                    <a:p>
                      <a:pPr marL="0" marR="0" algn="ctr">
                        <a:lnSpc>
                          <a:spcPct val="100000"/>
                        </a:lnSpc>
                        <a:spcBef>
                          <a:spcPts val="0"/>
                        </a:spcBef>
                        <a:spcAft>
                          <a:spcPts val="0"/>
                        </a:spcAft>
                      </a:pPr>
                      <a:r>
                        <a:rPr lang="zh-CN" altLang="en-US" sz="1400" kern="100" dirty="0">
                          <a:effectLst/>
                          <a:latin typeface="思源黑体" charset="0"/>
                          <a:ea typeface="思源黑体" charset="0"/>
                          <a:cs typeface="+mn-ea"/>
                          <a:sym typeface="+mn-lt"/>
                        </a:rPr>
                        <a:t>对标</a:t>
                      </a:r>
                      <a:r>
                        <a:rPr lang="en-US" altLang="zh-CN" sz="1400" kern="100" dirty="0">
                          <a:effectLst/>
                          <a:latin typeface="思源黑体" charset="0"/>
                          <a:ea typeface="思源黑体" charset="0"/>
                          <a:cs typeface="+mn-ea"/>
                          <a:sym typeface="+mn-lt"/>
                        </a:rPr>
                        <a:t>/</a:t>
                      </a:r>
                      <a:r>
                        <a:rPr lang="zh-CN" altLang="en-US" sz="1400" kern="100" dirty="0">
                          <a:effectLst/>
                          <a:latin typeface="思源黑体" charset="0"/>
                          <a:ea typeface="思源黑体" charset="0"/>
                          <a:cs typeface="+mn-ea"/>
                          <a:sym typeface="+mn-lt"/>
                        </a:rPr>
                        <a:t>替换国外产品</a:t>
                      </a:r>
                      <a:endParaRPr lang="zh-CN" altLang="en-US" sz="1400" kern="100" dirty="0">
                        <a:solidFill>
                          <a:schemeClr val="tx1"/>
                        </a:solidFill>
                        <a:effectLst/>
                        <a:latin typeface="思源黑体" charset="0"/>
                        <a:ea typeface="思源黑体" charset="0"/>
                        <a:cs typeface="+mn-ea"/>
                        <a:sym typeface="+mn-lt"/>
                      </a:endParaRPr>
                    </a:p>
                  </a:txBody>
                  <a:tcPr marL="68580" marR="68580"/>
                </a:tc>
                <a:tc>
                  <a:txBody>
                    <a:bodyPr/>
                    <a:lstStyle/>
                    <a:p>
                      <a:pPr marL="0" marR="0" algn="ctr">
                        <a:lnSpc>
                          <a:spcPct val="100000"/>
                        </a:lnSpc>
                        <a:spcBef>
                          <a:spcPts val="0"/>
                        </a:spcBef>
                        <a:spcAft>
                          <a:spcPts val="0"/>
                        </a:spcAft>
                      </a:pPr>
                      <a:r>
                        <a:rPr lang="zh-CN" altLang="en-US" sz="1400" kern="100" dirty="0">
                          <a:effectLst/>
                          <a:latin typeface="思源黑体" charset="0"/>
                          <a:ea typeface="思源黑体" charset="0"/>
                          <a:cs typeface="+mn-ea"/>
                          <a:sym typeface="+mn-lt"/>
                        </a:rPr>
                        <a:t>备注</a:t>
                      </a:r>
                      <a:endParaRPr lang="zh-CN" altLang="en-US" sz="1400" kern="100" dirty="0">
                        <a:solidFill>
                          <a:schemeClr val="tx1"/>
                        </a:solidFill>
                        <a:effectLst/>
                        <a:latin typeface="思源黑体" charset="0"/>
                        <a:ea typeface="思源黑体" charset="0"/>
                        <a:cs typeface="+mn-ea"/>
                        <a:sym typeface="+mn-lt"/>
                      </a:endParaRPr>
                    </a:p>
                  </a:txBody>
                  <a:tcPr marL="68580" marR="68580"/>
                </a:tc>
                <a:extLst>
                  <a:ext uri="{0D108BD9-81ED-4DB2-BD59-A6C34878D82A}">
                    <a16:rowId xmlns:a16="http://schemas.microsoft.com/office/drawing/2014/main" val="10000"/>
                  </a:ext>
                </a:extLst>
              </a:tr>
              <a:tr h="624462">
                <a:tc>
                  <a:txBody>
                    <a:bodyPr/>
                    <a:lstStyle/>
                    <a:p>
                      <a:pPr marL="0" marR="0" algn="ctr">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应用中间件</a:t>
                      </a:r>
                      <a:r>
                        <a:rPr lang="en-US" sz="1400" kern="100" dirty="0" err="1">
                          <a:solidFill>
                            <a:srgbClr val="121720"/>
                          </a:solidFill>
                          <a:effectLst/>
                          <a:latin typeface="思源黑体" charset="0"/>
                          <a:ea typeface="思源黑体" charset="0"/>
                          <a:cs typeface="+mn-ea"/>
                          <a:sym typeface="+mn-lt"/>
                        </a:rPr>
                        <a:t>TongWeb</a:t>
                      </a:r>
                      <a:endParaRPr 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ctr">
                        <a:lnSpc>
                          <a:spcPct val="100000"/>
                        </a:lnSpc>
                        <a:spcBef>
                          <a:spcPts val="0"/>
                        </a:spcBef>
                        <a:spcAft>
                          <a:spcPts val="0"/>
                        </a:spcAft>
                      </a:pPr>
                      <a:r>
                        <a:rPr lang="en-US" altLang="zh-CN" sz="1400" kern="100" dirty="0">
                          <a:solidFill>
                            <a:srgbClr val="121720"/>
                          </a:solidFill>
                          <a:effectLst/>
                          <a:latin typeface="思源黑体" charset="0"/>
                          <a:ea typeface="思源黑体" charset="0"/>
                          <a:cs typeface="+mn-ea"/>
                          <a:sym typeface="+mn-lt"/>
                        </a:rPr>
                        <a:t>IBM</a:t>
                      </a:r>
                      <a:r>
                        <a:rPr lang="en-US" altLang="zh-CN" sz="1400" kern="100" baseline="0" dirty="0">
                          <a:solidFill>
                            <a:srgbClr val="121720"/>
                          </a:solidFill>
                          <a:effectLst/>
                          <a:latin typeface="思源黑体" charset="0"/>
                          <a:ea typeface="思源黑体" charset="0"/>
                          <a:cs typeface="+mn-ea"/>
                          <a:sym typeface="+mn-lt"/>
                        </a:rPr>
                        <a:t> </a:t>
                      </a:r>
                      <a:r>
                        <a:rPr lang="en-US" altLang="zh-CN" sz="1400" kern="100" dirty="0" err="1">
                          <a:solidFill>
                            <a:srgbClr val="121720"/>
                          </a:solidFill>
                          <a:effectLst/>
                          <a:latin typeface="思源黑体" charset="0"/>
                          <a:ea typeface="思源黑体" charset="0"/>
                          <a:cs typeface="+mn-ea"/>
                          <a:sym typeface="+mn-lt"/>
                        </a:rPr>
                        <a:t>WAS、Oracle</a:t>
                      </a:r>
                      <a:r>
                        <a:rPr lang="en-US" altLang="zh-CN" sz="1400" kern="100" baseline="0" dirty="0">
                          <a:solidFill>
                            <a:srgbClr val="121720"/>
                          </a:solidFill>
                          <a:effectLst/>
                          <a:latin typeface="思源黑体" charset="0"/>
                          <a:ea typeface="思源黑体" charset="0"/>
                          <a:cs typeface="+mn-ea"/>
                          <a:sym typeface="+mn-lt"/>
                        </a:rPr>
                        <a:t> </a:t>
                      </a:r>
                      <a:r>
                        <a:rPr lang="en-US" altLang="zh-CN" sz="1400" kern="100" dirty="0" err="1">
                          <a:solidFill>
                            <a:srgbClr val="121720"/>
                          </a:solidFill>
                          <a:effectLst/>
                          <a:latin typeface="思源黑体" charset="0"/>
                          <a:ea typeface="思源黑体" charset="0"/>
                          <a:cs typeface="+mn-ea"/>
                          <a:sym typeface="+mn-lt"/>
                        </a:rPr>
                        <a:t>Weblogic</a:t>
                      </a:r>
                      <a:r>
                        <a:rPr lang="en-US" altLang="zh-CN" sz="1400" kern="100" dirty="0">
                          <a:solidFill>
                            <a:srgbClr val="121720"/>
                          </a:solidFill>
                          <a:effectLst/>
                          <a:latin typeface="思源黑体" charset="0"/>
                          <a:ea typeface="思源黑体" charset="0"/>
                          <a:cs typeface="+mn-ea"/>
                          <a:sym typeface="+mn-lt"/>
                        </a:rPr>
                        <a:t>、</a:t>
                      </a:r>
                    </a:p>
                    <a:p>
                      <a:pPr marL="0" marR="0" algn="ctr">
                        <a:lnSpc>
                          <a:spcPct val="100000"/>
                        </a:lnSpc>
                        <a:spcBef>
                          <a:spcPts val="0"/>
                        </a:spcBef>
                        <a:spcAft>
                          <a:spcPts val="0"/>
                        </a:spcAft>
                      </a:pPr>
                      <a:r>
                        <a:rPr lang="en-US" altLang="zh-CN" sz="1400" kern="100" dirty="0">
                          <a:solidFill>
                            <a:srgbClr val="121720"/>
                          </a:solidFill>
                          <a:effectLst/>
                          <a:latin typeface="思源黑体" charset="0"/>
                          <a:ea typeface="思源黑体" charset="0"/>
                          <a:cs typeface="+mn-ea"/>
                          <a:sym typeface="+mn-lt"/>
                        </a:rPr>
                        <a:t>Tomcat</a:t>
                      </a:r>
                      <a:r>
                        <a:rPr lang="zh-CN" altLang="en-US" sz="1400" kern="100" dirty="0">
                          <a:solidFill>
                            <a:srgbClr val="121720"/>
                          </a:solidFill>
                          <a:effectLst/>
                          <a:latin typeface="思源黑体" charset="0"/>
                          <a:ea typeface="思源黑体" charset="0"/>
                          <a:cs typeface="+mn-ea"/>
                          <a:sym typeface="+mn-lt"/>
                        </a:rPr>
                        <a:t>、</a:t>
                      </a:r>
                      <a:r>
                        <a:rPr lang="en-US" altLang="zh-CN" sz="1400" kern="100" dirty="0" err="1">
                          <a:solidFill>
                            <a:srgbClr val="121720"/>
                          </a:solidFill>
                          <a:effectLst/>
                          <a:latin typeface="思源黑体" charset="0"/>
                          <a:ea typeface="思源黑体" charset="0"/>
                          <a:cs typeface="+mn-ea"/>
                          <a:sym typeface="+mn-lt"/>
                        </a:rPr>
                        <a:t>Jboss</a:t>
                      </a:r>
                      <a:r>
                        <a:rPr lang="zh-CN" altLang="en-US" sz="1400" kern="100" dirty="0">
                          <a:solidFill>
                            <a:srgbClr val="121720"/>
                          </a:solidFill>
                          <a:effectLst/>
                          <a:latin typeface="思源黑体" charset="0"/>
                          <a:ea typeface="思源黑体" charset="0"/>
                          <a:cs typeface="+mn-ea"/>
                          <a:sym typeface="+mn-lt"/>
                        </a:rPr>
                        <a:t>、</a:t>
                      </a:r>
                      <a:r>
                        <a:rPr lang="en-US" altLang="zh-CN" sz="1400" kern="100" dirty="0">
                          <a:solidFill>
                            <a:srgbClr val="121720"/>
                          </a:solidFill>
                          <a:effectLst/>
                          <a:latin typeface="思源黑体" charset="0"/>
                          <a:ea typeface="思源黑体" charset="0"/>
                          <a:cs typeface="+mn-ea"/>
                          <a:sym typeface="+mn-lt"/>
                        </a:rPr>
                        <a:t>Glassfish</a:t>
                      </a:r>
                      <a:r>
                        <a:rPr lang="zh-CN" altLang="en-US" sz="1400" kern="100" dirty="0">
                          <a:solidFill>
                            <a:srgbClr val="121720"/>
                          </a:solidFill>
                          <a:effectLst/>
                          <a:latin typeface="思源黑体" charset="0"/>
                          <a:ea typeface="思源黑体" charset="0"/>
                          <a:cs typeface="+mn-ea"/>
                          <a:sym typeface="+mn-lt"/>
                        </a:rPr>
                        <a:t>等</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just">
                        <a:lnSpc>
                          <a:spcPct val="100000"/>
                        </a:lnSpc>
                        <a:spcBef>
                          <a:spcPts val="0"/>
                        </a:spcBef>
                        <a:spcAft>
                          <a:spcPts val="0"/>
                        </a:spcAft>
                      </a:pPr>
                      <a:r>
                        <a:rPr lang="en-US" altLang="zh-CN" sz="1400" kern="100" dirty="0">
                          <a:solidFill>
                            <a:srgbClr val="121720"/>
                          </a:solidFill>
                          <a:effectLst/>
                          <a:latin typeface="思源黑体" charset="0"/>
                          <a:ea typeface="思源黑体" charset="0"/>
                          <a:cs typeface="+mn-ea"/>
                          <a:sym typeface="+mn-lt"/>
                        </a:rPr>
                        <a:t>XC</a:t>
                      </a:r>
                      <a:r>
                        <a:rPr lang="zh-CN" altLang="en-US" sz="1400" kern="100" dirty="0">
                          <a:solidFill>
                            <a:srgbClr val="121720"/>
                          </a:solidFill>
                          <a:effectLst/>
                          <a:latin typeface="思源黑体" charset="0"/>
                          <a:ea typeface="思源黑体" charset="0"/>
                          <a:cs typeface="+mn-ea"/>
                          <a:sym typeface="+mn-lt"/>
                        </a:rPr>
                        <a:t>目录</a:t>
                      </a:r>
                      <a:r>
                        <a:rPr lang="en-US" altLang="zh-CN" sz="1400" kern="100" dirty="0">
                          <a:solidFill>
                            <a:srgbClr val="121720"/>
                          </a:solidFill>
                          <a:effectLst/>
                          <a:latin typeface="思源黑体" charset="0"/>
                          <a:ea typeface="思源黑体" charset="0"/>
                          <a:cs typeface="+mn-ea"/>
                          <a:sym typeface="+mn-lt"/>
                        </a:rPr>
                        <a:t>1-4</a:t>
                      </a:r>
                      <a:r>
                        <a:rPr lang="zh-CN" altLang="en-US" sz="1400" kern="100" dirty="0">
                          <a:solidFill>
                            <a:srgbClr val="121720"/>
                          </a:solidFill>
                          <a:effectLst/>
                          <a:latin typeface="思源黑体" charset="0"/>
                          <a:ea typeface="思源黑体" charset="0"/>
                          <a:cs typeface="+mn-ea"/>
                          <a:sym typeface="+mn-lt"/>
                        </a:rPr>
                        <a:t>期、支持容器云</a:t>
                      </a:r>
                      <a:r>
                        <a:rPr lang="en-US" altLang="zh-CN" sz="1400" kern="100" dirty="0">
                          <a:solidFill>
                            <a:srgbClr val="121720"/>
                          </a:solidFill>
                          <a:effectLst/>
                          <a:latin typeface="思源黑体" charset="0"/>
                          <a:ea typeface="思源黑体" charset="0"/>
                          <a:cs typeface="+mn-ea"/>
                          <a:sym typeface="+mn-lt"/>
                        </a:rPr>
                        <a:t>/</a:t>
                      </a:r>
                      <a:r>
                        <a:rPr lang="zh-CN" altLang="en-US" sz="1400" kern="100" dirty="0">
                          <a:solidFill>
                            <a:srgbClr val="121720"/>
                          </a:solidFill>
                          <a:effectLst/>
                          <a:latin typeface="思源黑体" charset="0"/>
                          <a:ea typeface="思源黑体" charset="0"/>
                          <a:cs typeface="+mn-ea"/>
                          <a:sym typeface="+mn-lt"/>
                        </a:rPr>
                        <a:t>微服务，全行业海量替换案例</a:t>
                      </a:r>
                      <a:endParaRPr lang="en-US" altLang="zh-CN" sz="1400" kern="100" dirty="0">
                        <a:solidFill>
                          <a:srgbClr val="121720"/>
                        </a:solidFill>
                        <a:effectLst/>
                        <a:latin typeface="思源黑体" charset="0"/>
                        <a:ea typeface="思源黑体" charset="0"/>
                        <a:cs typeface="+mn-ea"/>
                        <a:sym typeface="+mn-lt"/>
                      </a:endParaRPr>
                    </a:p>
                    <a:p>
                      <a:pPr marL="0" marR="0" algn="just">
                        <a:lnSpc>
                          <a:spcPct val="100000"/>
                        </a:lnSpc>
                        <a:spcBef>
                          <a:spcPts val="0"/>
                        </a:spcBef>
                        <a:spcAft>
                          <a:spcPts val="0"/>
                        </a:spcAft>
                      </a:pPr>
                      <a:r>
                        <a:rPr lang="zh-CN" altLang="en-US" sz="1400" b="0" kern="100" dirty="0">
                          <a:solidFill>
                            <a:srgbClr val="121720"/>
                          </a:solidFill>
                          <a:effectLst/>
                          <a:latin typeface="思源黑体" charset="0"/>
                          <a:ea typeface="思源黑体" charset="0"/>
                          <a:cs typeface="+mn-ea"/>
                          <a:sym typeface="+mn-lt"/>
                        </a:rPr>
                        <a:t>党政、电信数百节点规模案例，金融行业上千节点规模案例</a:t>
                      </a:r>
                    </a:p>
                  </a:txBody>
                  <a:tcPr marL="68580" marR="68580" anchor="ctr"/>
                </a:tc>
                <a:extLst>
                  <a:ext uri="{0D108BD9-81ED-4DB2-BD59-A6C34878D82A}">
                    <a16:rowId xmlns:a16="http://schemas.microsoft.com/office/drawing/2014/main" val="10001"/>
                  </a:ext>
                </a:extLst>
              </a:tr>
              <a:tr h="577516">
                <a:tc>
                  <a:txBody>
                    <a:bodyPr/>
                    <a:lstStyle/>
                    <a:p>
                      <a:pPr marL="0" marR="0" algn="ctr">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消息中间件</a:t>
                      </a:r>
                      <a:r>
                        <a:rPr lang="en-US" sz="1400" kern="100" dirty="0" err="1">
                          <a:solidFill>
                            <a:srgbClr val="121720"/>
                          </a:solidFill>
                          <a:effectLst/>
                          <a:latin typeface="思源黑体" charset="0"/>
                          <a:ea typeface="思源黑体" charset="0"/>
                          <a:cs typeface="+mn-ea"/>
                          <a:sym typeface="+mn-lt"/>
                        </a:rPr>
                        <a:t>TongLINK</a:t>
                      </a:r>
                      <a:r>
                        <a:rPr lang="en-US" sz="1400" kern="100" dirty="0">
                          <a:solidFill>
                            <a:srgbClr val="121720"/>
                          </a:solidFill>
                          <a:effectLst/>
                          <a:latin typeface="思源黑体" charset="0"/>
                          <a:ea typeface="思源黑体" charset="0"/>
                          <a:cs typeface="+mn-ea"/>
                          <a:sym typeface="+mn-lt"/>
                        </a:rPr>
                        <a:t>/Q</a:t>
                      </a:r>
                      <a:endParaRPr 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ctr">
                        <a:lnSpc>
                          <a:spcPct val="100000"/>
                        </a:lnSpc>
                        <a:spcBef>
                          <a:spcPts val="0"/>
                        </a:spcBef>
                        <a:spcAft>
                          <a:spcPts val="0"/>
                        </a:spcAft>
                      </a:pPr>
                      <a:r>
                        <a:rPr lang="en-US" sz="1400" kern="100" dirty="0">
                          <a:solidFill>
                            <a:srgbClr val="121720"/>
                          </a:solidFill>
                          <a:effectLst/>
                          <a:latin typeface="思源黑体" charset="0"/>
                          <a:ea typeface="思源黑体" charset="0"/>
                          <a:cs typeface="+mn-ea"/>
                          <a:sym typeface="+mn-lt"/>
                        </a:rPr>
                        <a:t>IBM MQ</a:t>
                      </a:r>
                      <a:r>
                        <a:rPr lang="zh-CN" altLang="en-US" sz="1400" kern="100" dirty="0">
                          <a:solidFill>
                            <a:srgbClr val="121720"/>
                          </a:solidFill>
                          <a:effectLst/>
                          <a:latin typeface="思源黑体" charset="0"/>
                          <a:ea typeface="思源黑体" charset="0"/>
                          <a:cs typeface="+mn-ea"/>
                          <a:sym typeface="+mn-lt"/>
                        </a:rPr>
                        <a:t>、</a:t>
                      </a:r>
                      <a:r>
                        <a:rPr lang="en-US" altLang="zh-CN" sz="1400" kern="100" dirty="0" err="1">
                          <a:solidFill>
                            <a:srgbClr val="121720"/>
                          </a:solidFill>
                          <a:effectLst/>
                          <a:latin typeface="思源黑体" charset="0"/>
                          <a:ea typeface="思源黑体" charset="0"/>
                          <a:cs typeface="+mn-ea"/>
                        </a:rPr>
                        <a:t>ActiveMQ</a:t>
                      </a:r>
                      <a:endParaRPr lang="en-US" sz="140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just">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功能完善、性能优越，国内领先，全行业应用，出货量</a:t>
                      </a:r>
                      <a:r>
                        <a:rPr lang="en-US" altLang="zh-CN" sz="1400" kern="100" dirty="0">
                          <a:solidFill>
                            <a:srgbClr val="121720"/>
                          </a:solidFill>
                          <a:effectLst/>
                          <a:latin typeface="思源黑体" charset="0"/>
                          <a:ea typeface="思源黑体" charset="0"/>
                          <a:cs typeface="+mn-ea"/>
                          <a:sym typeface="+mn-lt"/>
                        </a:rPr>
                        <a:t>30</a:t>
                      </a:r>
                      <a:r>
                        <a:rPr lang="zh-CN" altLang="en-US" sz="1400" kern="100" dirty="0">
                          <a:solidFill>
                            <a:srgbClr val="121720"/>
                          </a:solidFill>
                          <a:effectLst/>
                          <a:latin typeface="思源黑体" charset="0"/>
                          <a:ea typeface="思源黑体" charset="0"/>
                          <a:cs typeface="+mn-ea"/>
                          <a:sym typeface="+mn-lt"/>
                        </a:rPr>
                        <a:t>万</a:t>
                      </a:r>
                      <a:r>
                        <a:rPr lang="en-US" altLang="zh-CN" sz="1400" kern="100" dirty="0">
                          <a:solidFill>
                            <a:srgbClr val="121720"/>
                          </a:solidFill>
                          <a:effectLst/>
                          <a:latin typeface="思源黑体" charset="0"/>
                          <a:ea typeface="思源黑体" charset="0"/>
                          <a:cs typeface="+mn-ea"/>
                          <a:sym typeface="+mn-lt"/>
                        </a:rPr>
                        <a:t>+</a:t>
                      </a:r>
                      <a:r>
                        <a:rPr lang="zh-CN" altLang="en-US" sz="1400" kern="100" dirty="0">
                          <a:solidFill>
                            <a:srgbClr val="121720"/>
                          </a:solidFill>
                          <a:effectLst/>
                          <a:latin typeface="思源黑体" charset="0"/>
                          <a:ea typeface="思源黑体" charset="0"/>
                          <a:cs typeface="+mn-ea"/>
                          <a:sym typeface="+mn-lt"/>
                        </a:rPr>
                        <a:t>套</a:t>
                      </a:r>
                      <a:endParaRPr lang="en-US" altLang="zh-CN" sz="1400" kern="100" dirty="0">
                        <a:solidFill>
                          <a:srgbClr val="121720"/>
                        </a:solidFill>
                        <a:effectLst/>
                        <a:latin typeface="思源黑体" charset="0"/>
                        <a:ea typeface="思源黑体" charset="0"/>
                        <a:cs typeface="+mn-ea"/>
                        <a:sym typeface="+mn-lt"/>
                      </a:endParaRPr>
                    </a:p>
                    <a:p>
                      <a:pPr marL="0" marR="0" algn="just">
                        <a:lnSpc>
                          <a:spcPct val="100000"/>
                        </a:lnSpc>
                        <a:spcBef>
                          <a:spcPts val="0"/>
                        </a:spcBef>
                        <a:spcAft>
                          <a:spcPts val="0"/>
                        </a:spcAft>
                      </a:pPr>
                      <a:r>
                        <a:rPr lang="zh-CN" altLang="en-US" sz="1400" b="0" kern="100" dirty="0">
                          <a:solidFill>
                            <a:srgbClr val="121720"/>
                          </a:solidFill>
                          <a:effectLst/>
                          <a:latin typeface="思源黑体" charset="0"/>
                          <a:ea typeface="思源黑体" charset="0"/>
                          <a:cs typeface="+mn-ea"/>
                          <a:sym typeface="+mn-lt"/>
                        </a:rPr>
                        <a:t>适合“点对点消息”小并发场景，金融行业上千节点规模案例</a:t>
                      </a:r>
                    </a:p>
                  </a:txBody>
                  <a:tcPr marL="68580" marR="68580" anchor="ctr"/>
                </a:tc>
                <a:extLst>
                  <a:ext uri="{0D108BD9-81ED-4DB2-BD59-A6C34878D82A}">
                    <a16:rowId xmlns:a16="http://schemas.microsoft.com/office/drawing/2014/main" val="10002"/>
                  </a:ext>
                </a:extLst>
              </a:tr>
              <a:tr h="499990">
                <a:tc>
                  <a:txBody>
                    <a:bodyPr/>
                    <a:lstStyle/>
                    <a:p>
                      <a:pPr marL="0" marR="0" algn="ctr">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交易中间件</a:t>
                      </a:r>
                      <a:r>
                        <a:rPr lang="en-US" sz="1400" kern="100" dirty="0" err="1">
                          <a:solidFill>
                            <a:srgbClr val="121720"/>
                          </a:solidFill>
                          <a:effectLst/>
                          <a:latin typeface="思源黑体" charset="0"/>
                          <a:ea typeface="思源黑体" charset="0"/>
                          <a:cs typeface="+mn-ea"/>
                          <a:sym typeface="+mn-lt"/>
                        </a:rPr>
                        <a:t>TongEASY</a:t>
                      </a:r>
                      <a:endParaRPr 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ctr">
                        <a:lnSpc>
                          <a:spcPct val="100000"/>
                        </a:lnSpc>
                        <a:spcBef>
                          <a:spcPts val="0"/>
                        </a:spcBef>
                        <a:spcAft>
                          <a:spcPts val="0"/>
                        </a:spcAft>
                      </a:pPr>
                      <a:r>
                        <a:rPr lang="en-US" altLang="zh-CN" sz="1400" kern="100" dirty="0">
                          <a:solidFill>
                            <a:srgbClr val="121720"/>
                          </a:solidFill>
                          <a:effectLst/>
                          <a:latin typeface="思源黑体" charset="0"/>
                          <a:ea typeface="思源黑体" charset="0"/>
                          <a:cs typeface="+mn-ea"/>
                          <a:sym typeface="+mn-lt"/>
                        </a:rPr>
                        <a:t>Oracle</a:t>
                      </a:r>
                      <a:r>
                        <a:rPr lang="en-US" sz="1400" kern="100" dirty="0">
                          <a:solidFill>
                            <a:srgbClr val="121720"/>
                          </a:solidFill>
                          <a:effectLst/>
                          <a:latin typeface="思源黑体" charset="0"/>
                          <a:ea typeface="思源黑体" charset="0"/>
                          <a:cs typeface="+mn-ea"/>
                          <a:sym typeface="+mn-lt"/>
                        </a:rPr>
                        <a:t> </a:t>
                      </a:r>
                      <a:r>
                        <a:rPr lang="en-US" sz="1400" kern="100" dirty="0" err="1">
                          <a:solidFill>
                            <a:srgbClr val="121720"/>
                          </a:solidFill>
                          <a:effectLst/>
                          <a:latin typeface="思源黑体" charset="0"/>
                          <a:ea typeface="思源黑体" charset="0"/>
                          <a:cs typeface="+mn-ea"/>
                          <a:sym typeface="+mn-lt"/>
                        </a:rPr>
                        <a:t>Tuxedo、IBM</a:t>
                      </a:r>
                      <a:r>
                        <a:rPr lang="en-US" sz="1400" kern="100" dirty="0">
                          <a:solidFill>
                            <a:srgbClr val="121720"/>
                          </a:solidFill>
                          <a:effectLst/>
                          <a:latin typeface="思源黑体" charset="0"/>
                          <a:ea typeface="思源黑体" charset="0"/>
                          <a:cs typeface="+mn-ea"/>
                          <a:sym typeface="+mn-lt"/>
                        </a:rPr>
                        <a:t> CICS</a:t>
                      </a:r>
                      <a:endParaRPr 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just">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金融、运营商、社保等行业核心交易系统应用，</a:t>
                      </a:r>
                      <a:r>
                        <a:rPr lang="zh-CN" altLang="en-US" sz="1400" b="0" kern="100" dirty="0">
                          <a:solidFill>
                            <a:srgbClr val="121720"/>
                          </a:solidFill>
                          <a:effectLst/>
                          <a:latin typeface="思源黑体" charset="0"/>
                          <a:ea typeface="思源黑体" charset="0"/>
                          <a:cs typeface="+mn-ea"/>
                          <a:sym typeface="+mn-lt"/>
                        </a:rPr>
                        <a:t>电信数百节点规模案例</a:t>
                      </a:r>
                    </a:p>
                  </a:txBody>
                  <a:tcPr marL="68580" marR="68580" anchor="ctr"/>
                </a:tc>
                <a:extLst>
                  <a:ext uri="{0D108BD9-81ED-4DB2-BD59-A6C34878D82A}">
                    <a16:rowId xmlns:a16="http://schemas.microsoft.com/office/drawing/2014/main" val="10003"/>
                  </a:ext>
                </a:extLst>
              </a:tr>
              <a:tr h="499990">
                <a:tc>
                  <a:txBody>
                    <a:bodyPr/>
                    <a:lstStyle/>
                    <a:p>
                      <a:pPr marL="0" marR="0" algn="ctr">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分布式数据缓存</a:t>
                      </a:r>
                      <a:r>
                        <a:rPr lang="en-US" altLang="zh-CN" sz="1400" kern="100" dirty="0" err="1">
                          <a:solidFill>
                            <a:srgbClr val="121720"/>
                          </a:solidFill>
                          <a:effectLst/>
                          <a:latin typeface="思源黑体" charset="0"/>
                          <a:ea typeface="思源黑体" charset="0"/>
                          <a:cs typeface="+mn-ea"/>
                          <a:sym typeface="+mn-lt"/>
                        </a:rPr>
                        <a:t>TongRDS</a:t>
                      </a:r>
                      <a:endParaRPr 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ctr">
                        <a:lnSpc>
                          <a:spcPct val="100000"/>
                        </a:lnSpc>
                        <a:spcBef>
                          <a:spcPts val="0"/>
                        </a:spcBef>
                        <a:spcAft>
                          <a:spcPts val="0"/>
                        </a:spcAft>
                      </a:pPr>
                      <a:r>
                        <a:rPr lang="en-US" altLang="zh-CN" sz="1400" kern="100" dirty="0" err="1">
                          <a:solidFill>
                            <a:srgbClr val="121720"/>
                          </a:solidFill>
                          <a:effectLst/>
                          <a:latin typeface="思源黑体" charset="0"/>
                          <a:ea typeface="思源黑体" charset="0"/>
                          <a:cs typeface="+mn-ea"/>
                          <a:sym typeface="+mn-lt"/>
                        </a:rPr>
                        <a:t>Redis</a:t>
                      </a:r>
                      <a:endParaRPr lang="en-US" altLang="zh-CN" sz="1400" b="0" kern="100" dirty="0" err="1">
                        <a:solidFill>
                          <a:srgbClr val="121720"/>
                        </a:solidFill>
                        <a:effectLst/>
                        <a:latin typeface="思源黑体" charset="0"/>
                        <a:ea typeface="思源黑体" charset="0"/>
                        <a:cs typeface="+mn-ea"/>
                        <a:sym typeface="+mn-lt"/>
                      </a:endParaRPr>
                    </a:p>
                  </a:txBody>
                  <a:tcPr marL="68580" marR="68580" anchor="ctr"/>
                </a:tc>
                <a:tc>
                  <a:txBody>
                    <a:bodyPr/>
                    <a:lstStyle/>
                    <a:p>
                      <a:pPr marL="0" marR="0" algn="just">
                        <a:lnSpc>
                          <a:spcPct val="100000"/>
                        </a:lnSpc>
                        <a:spcBef>
                          <a:spcPts val="0"/>
                        </a:spcBef>
                        <a:spcAft>
                          <a:spcPts val="0"/>
                        </a:spcAft>
                      </a:pPr>
                      <a:r>
                        <a:rPr kumimoji="1" lang="zh-CN" altLang="en-US" sz="1400" dirty="0">
                          <a:solidFill>
                            <a:srgbClr val="121720"/>
                          </a:solidFill>
                          <a:latin typeface="思源黑体" charset="0"/>
                          <a:ea typeface="思源黑体" charset="0"/>
                          <a:cs typeface="+mn-ea"/>
                          <a:sym typeface="+mn-lt"/>
                        </a:rPr>
                        <a:t>兼容</a:t>
                      </a:r>
                      <a:r>
                        <a:rPr kumimoji="1" lang="en-US" altLang="zh-CN" sz="1400" dirty="0" err="1">
                          <a:solidFill>
                            <a:srgbClr val="121720"/>
                          </a:solidFill>
                          <a:latin typeface="思源黑体" charset="0"/>
                          <a:ea typeface="思源黑体" charset="0"/>
                          <a:cs typeface="+mn-ea"/>
                          <a:sym typeface="+mn-lt"/>
                        </a:rPr>
                        <a:t>redis</a:t>
                      </a:r>
                      <a:r>
                        <a:rPr kumimoji="1" lang="zh-CN" altLang="en-US" sz="1400" dirty="0">
                          <a:solidFill>
                            <a:srgbClr val="121720"/>
                          </a:solidFill>
                          <a:latin typeface="思源黑体" charset="0"/>
                          <a:ea typeface="思源黑体" charset="0"/>
                          <a:cs typeface="+mn-ea"/>
                          <a:sym typeface="+mn-lt"/>
                        </a:rPr>
                        <a:t>接口，性能优于</a:t>
                      </a:r>
                      <a:r>
                        <a:rPr kumimoji="1" lang="en-US" altLang="zh-CN" sz="1400" dirty="0" err="1">
                          <a:solidFill>
                            <a:srgbClr val="121720"/>
                          </a:solidFill>
                          <a:latin typeface="思源黑体" charset="0"/>
                          <a:ea typeface="思源黑体" charset="0"/>
                          <a:cs typeface="+mn-ea"/>
                          <a:sym typeface="+mn-lt"/>
                        </a:rPr>
                        <a:t>redis</a:t>
                      </a:r>
                      <a:r>
                        <a:rPr kumimoji="1" lang="zh-CN" altLang="en-US" sz="1400" dirty="0">
                          <a:solidFill>
                            <a:srgbClr val="121720"/>
                          </a:solidFill>
                          <a:latin typeface="思源黑体" charset="0"/>
                          <a:ea typeface="思源黑体" charset="0"/>
                          <a:cs typeface="+mn-ea"/>
                          <a:sym typeface="+mn-lt"/>
                        </a:rPr>
                        <a:t>，</a:t>
                      </a:r>
                      <a:r>
                        <a:rPr kumimoji="0" lang="zh-CN" altLang="en-US" sz="1400" kern="100" dirty="0">
                          <a:solidFill>
                            <a:srgbClr val="121720"/>
                          </a:solidFill>
                          <a:effectLst/>
                          <a:latin typeface="思源黑体" charset="0"/>
                          <a:ea typeface="思源黑体" charset="0"/>
                          <a:cs typeface="+mn-ea"/>
                          <a:sym typeface="+mn-lt"/>
                        </a:rPr>
                        <a:t>电信</a:t>
                      </a:r>
                      <a:r>
                        <a:rPr kumimoji="1" lang="zh-CN" altLang="en-US" sz="1400" dirty="0">
                          <a:solidFill>
                            <a:srgbClr val="121720"/>
                          </a:solidFill>
                          <a:latin typeface="思源黑体" charset="0"/>
                          <a:ea typeface="思源黑体" charset="0"/>
                          <a:cs typeface="+mn-ea"/>
                          <a:sym typeface="+mn-lt"/>
                        </a:rPr>
                        <a:t>、金融成功应用</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extLst>
                  <a:ext uri="{0D108BD9-81ED-4DB2-BD59-A6C34878D82A}">
                    <a16:rowId xmlns:a16="http://schemas.microsoft.com/office/drawing/2014/main" val="10004"/>
                  </a:ext>
                </a:extLst>
              </a:tr>
              <a:tr h="584178">
                <a:tc>
                  <a:txBody>
                    <a:bodyPr/>
                    <a:lstStyle/>
                    <a:p>
                      <a:pPr marL="0" marR="0" algn="ctr">
                        <a:lnSpc>
                          <a:spcPct val="100000"/>
                        </a:lnSpc>
                        <a:spcBef>
                          <a:spcPts val="0"/>
                        </a:spcBef>
                        <a:spcAft>
                          <a:spcPts val="0"/>
                        </a:spcAft>
                      </a:pPr>
                      <a:r>
                        <a:rPr lang="zh-CN" altLang="en-US" sz="1400" b="0" kern="100" dirty="0">
                          <a:solidFill>
                            <a:srgbClr val="121720"/>
                          </a:solidFill>
                          <a:effectLst/>
                          <a:latin typeface="思源黑体" charset="0"/>
                          <a:ea typeface="思源黑体" charset="0"/>
                          <a:cs typeface="+mn-ea"/>
                          <a:sym typeface="+mn-lt"/>
                        </a:rPr>
                        <a:t>高速传输平台</a:t>
                      </a:r>
                      <a:r>
                        <a:rPr lang="en-US" altLang="zh-CN" sz="1400" b="0" kern="100" dirty="0" err="1">
                          <a:solidFill>
                            <a:srgbClr val="121720"/>
                          </a:solidFill>
                          <a:effectLst/>
                          <a:latin typeface="思源黑体" charset="0"/>
                          <a:ea typeface="思源黑体" charset="0"/>
                          <a:cs typeface="+mn-ea"/>
                          <a:sym typeface="+mn-lt"/>
                        </a:rPr>
                        <a:t>TongHTP</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ctr">
                        <a:lnSpc>
                          <a:spcPct val="100000"/>
                        </a:lnSpc>
                        <a:spcBef>
                          <a:spcPts val="0"/>
                        </a:spcBef>
                        <a:spcAft>
                          <a:spcPts val="0"/>
                        </a:spcAft>
                      </a:pPr>
                      <a:r>
                        <a:rPr lang="en-US" altLang="zh-CN" sz="1400" b="0" kern="100" dirty="0">
                          <a:solidFill>
                            <a:srgbClr val="121720"/>
                          </a:solidFill>
                          <a:effectLst/>
                          <a:latin typeface="思源黑体" charset="0"/>
                          <a:ea typeface="思源黑体" charset="0"/>
                          <a:cs typeface="+mn-ea"/>
                          <a:sym typeface="+mn-lt"/>
                        </a:rPr>
                        <a:t>Kafka</a:t>
                      </a:r>
                      <a:r>
                        <a:rPr lang="zh-CN" altLang="en-US" sz="1400" b="0" kern="100" dirty="0">
                          <a:solidFill>
                            <a:srgbClr val="121720"/>
                          </a:solidFill>
                          <a:effectLst/>
                          <a:latin typeface="思源黑体" charset="0"/>
                          <a:ea typeface="思源黑体" charset="0"/>
                          <a:cs typeface="+mn-ea"/>
                          <a:sym typeface="+mn-lt"/>
                        </a:rPr>
                        <a:t>、</a:t>
                      </a:r>
                      <a:r>
                        <a:rPr lang="en-US" altLang="zh-CN" sz="1400" b="0" kern="100" dirty="0" err="1">
                          <a:solidFill>
                            <a:srgbClr val="121720"/>
                          </a:solidFill>
                          <a:effectLst/>
                          <a:latin typeface="思源黑体" charset="0"/>
                          <a:ea typeface="思源黑体" charset="0"/>
                          <a:cs typeface="+mn-ea"/>
                          <a:sym typeface="+mn-lt"/>
                        </a:rPr>
                        <a:t>RocketMQ</a:t>
                      </a:r>
                      <a:r>
                        <a:rPr lang="zh-CN" altLang="en-US" sz="1400" b="0" kern="100" dirty="0">
                          <a:solidFill>
                            <a:srgbClr val="121720"/>
                          </a:solidFill>
                          <a:effectLst/>
                          <a:latin typeface="思源黑体" charset="0"/>
                          <a:ea typeface="思源黑体" charset="0"/>
                          <a:cs typeface="+mn-ea"/>
                          <a:sym typeface="+mn-lt"/>
                        </a:rPr>
                        <a:t>、</a:t>
                      </a:r>
                      <a:r>
                        <a:rPr lang="en-US" altLang="zh-CN" sz="1400" b="0" kern="100" dirty="0">
                          <a:solidFill>
                            <a:srgbClr val="121720"/>
                          </a:solidFill>
                          <a:effectLst/>
                          <a:latin typeface="思源黑体" charset="0"/>
                          <a:ea typeface="思源黑体" charset="0"/>
                          <a:cs typeface="+mn-ea"/>
                          <a:sym typeface="+mn-lt"/>
                        </a:rPr>
                        <a:t>RabbitMQ</a:t>
                      </a:r>
                      <a:r>
                        <a:rPr lang="zh-CN" altLang="en-US" sz="1400" b="0" kern="100" dirty="0">
                          <a:solidFill>
                            <a:srgbClr val="121720"/>
                          </a:solidFill>
                          <a:effectLst/>
                          <a:latin typeface="思源黑体" charset="0"/>
                          <a:ea typeface="思源黑体" charset="0"/>
                          <a:cs typeface="+mn-ea"/>
                          <a:sym typeface="+mn-lt"/>
                        </a:rPr>
                        <a:t>等</a:t>
                      </a:r>
                    </a:p>
                  </a:txBody>
                  <a:tcPr marL="68580" marR="68580" anchor="ct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zh-CN" altLang="en-US" sz="1400" b="0" kern="100" dirty="0">
                          <a:solidFill>
                            <a:srgbClr val="121720"/>
                          </a:solidFill>
                          <a:effectLst/>
                          <a:latin typeface="思源黑体" charset="0"/>
                          <a:ea typeface="思源黑体" charset="0"/>
                          <a:cs typeface="+mn-ea"/>
                          <a:sym typeface="+mn-lt"/>
                        </a:rPr>
                        <a:t>适合“消息总线”大并发场景，</a:t>
                      </a:r>
                      <a:r>
                        <a:rPr kumimoji="1" lang="zh-CN" altLang="en-US" sz="1400" dirty="0">
                          <a:solidFill>
                            <a:srgbClr val="121720"/>
                          </a:solidFill>
                          <a:latin typeface="思源黑体" charset="0"/>
                          <a:ea typeface="思源黑体" charset="0"/>
                          <a:cs typeface="+mn-ea"/>
                          <a:sym typeface="+mn-lt"/>
                        </a:rPr>
                        <a:t>金融成功应用</a:t>
                      </a:r>
                      <a:endParaRPr lang="en-US" altLang="zh-CN" sz="1400" b="0" kern="100" dirty="0">
                        <a:solidFill>
                          <a:srgbClr val="121720"/>
                        </a:solidFill>
                        <a:effectLst/>
                        <a:latin typeface="思源黑体" charset="0"/>
                        <a:ea typeface="思源黑体" charset="0"/>
                        <a:cs typeface="+mn-ea"/>
                        <a:sym typeface="+mn-lt"/>
                      </a:endParaRPr>
                    </a:p>
                    <a:p>
                      <a:pPr marL="0" marR="0" algn="just">
                        <a:lnSpc>
                          <a:spcPct val="100000"/>
                        </a:lnSpc>
                        <a:spcBef>
                          <a:spcPts val="0"/>
                        </a:spcBef>
                        <a:spcAft>
                          <a:spcPts val="0"/>
                        </a:spcAft>
                      </a:pPr>
                      <a:r>
                        <a:rPr lang="zh-CN" altLang="en-US" sz="1400" b="0" kern="100" dirty="0">
                          <a:solidFill>
                            <a:srgbClr val="121720"/>
                          </a:solidFill>
                          <a:effectLst/>
                          <a:latin typeface="思源黑体" charset="0"/>
                          <a:ea typeface="思源黑体" charset="0"/>
                          <a:cs typeface="+mn-ea"/>
                          <a:sym typeface="+mn-lt"/>
                        </a:rPr>
                        <a:t>支持万级并发接入与可靠传输、亿级消息堆积能力，</a:t>
                      </a:r>
                    </a:p>
                  </a:txBody>
                  <a:tcPr marL="68580" marR="68580" anchor="ctr"/>
                </a:tc>
                <a:extLst>
                  <a:ext uri="{0D108BD9-81ED-4DB2-BD59-A6C34878D82A}">
                    <a16:rowId xmlns:a16="http://schemas.microsoft.com/office/drawing/2014/main" val="10005"/>
                  </a:ext>
                </a:extLst>
              </a:tr>
              <a:tr h="499990">
                <a:tc>
                  <a:txBody>
                    <a:bodyPr/>
                    <a:lstStyle/>
                    <a:p>
                      <a:pPr marL="0" marR="0" algn="ctr">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负载均衡</a:t>
                      </a:r>
                      <a:r>
                        <a:rPr lang="en-US" altLang="zh-CN" sz="1400" kern="100" dirty="0" err="1">
                          <a:solidFill>
                            <a:srgbClr val="121720"/>
                          </a:solidFill>
                          <a:effectLst/>
                          <a:latin typeface="思源黑体" charset="0"/>
                          <a:ea typeface="思源黑体" charset="0"/>
                          <a:cs typeface="+mn-ea"/>
                          <a:sym typeface="+mn-lt"/>
                        </a:rPr>
                        <a:t>TongHS</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ctr">
                        <a:lnSpc>
                          <a:spcPct val="100000"/>
                        </a:lnSpc>
                        <a:spcBef>
                          <a:spcPts val="0"/>
                        </a:spcBef>
                        <a:spcAft>
                          <a:spcPts val="0"/>
                        </a:spcAft>
                      </a:pPr>
                      <a:r>
                        <a:rPr lang="en-US" sz="1400" kern="100" dirty="0">
                          <a:solidFill>
                            <a:srgbClr val="121720"/>
                          </a:solidFill>
                          <a:effectLst/>
                          <a:latin typeface="思源黑体" charset="0"/>
                          <a:ea typeface="思源黑体" charset="0"/>
                          <a:cs typeface="+mn-ea"/>
                          <a:sym typeface="+mn-lt"/>
                        </a:rPr>
                        <a:t>Apache</a:t>
                      </a:r>
                      <a:r>
                        <a:rPr lang="zh-CN" altLang="en-US" sz="1400" kern="100" dirty="0">
                          <a:solidFill>
                            <a:srgbClr val="121720"/>
                          </a:solidFill>
                          <a:effectLst/>
                          <a:latin typeface="思源黑体" charset="0"/>
                          <a:ea typeface="思源黑体" charset="0"/>
                          <a:cs typeface="+mn-ea"/>
                          <a:sym typeface="+mn-lt"/>
                        </a:rPr>
                        <a:t>、</a:t>
                      </a:r>
                      <a:r>
                        <a:rPr lang="en-US" sz="1400" kern="100" dirty="0">
                          <a:solidFill>
                            <a:srgbClr val="121720"/>
                          </a:solidFill>
                          <a:effectLst/>
                          <a:latin typeface="思源黑体" charset="0"/>
                          <a:ea typeface="思源黑体" charset="0"/>
                          <a:cs typeface="+mn-ea"/>
                          <a:sym typeface="+mn-lt"/>
                        </a:rPr>
                        <a:t>Nginx</a:t>
                      </a:r>
                      <a:r>
                        <a:rPr lang="zh-CN" altLang="en-US" sz="1400" kern="100" dirty="0">
                          <a:solidFill>
                            <a:srgbClr val="121720"/>
                          </a:solidFill>
                          <a:effectLst/>
                          <a:latin typeface="思源黑体" charset="0"/>
                          <a:ea typeface="思源黑体" charset="0"/>
                          <a:cs typeface="+mn-ea"/>
                          <a:sym typeface="+mn-lt"/>
                        </a:rPr>
                        <a:t>等</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just">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支持自身</a:t>
                      </a:r>
                      <a:r>
                        <a:rPr lang="en-US" altLang="zh-CN" sz="1400" kern="100" dirty="0">
                          <a:solidFill>
                            <a:srgbClr val="121720"/>
                          </a:solidFill>
                          <a:effectLst/>
                          <a:latin typeface="思源黑体" charset="0"/>
                          <a:ea typeface="思源黑体" charset="0"/>
                          <a:cs typeface="+mn-ea"/>
                          <a:sym typeface="+mn-lt"/>
                        </a:rPr>
                        <a:t>HA</a:t>
                      </a:r>
                      <a:r>
                        <a:rPr lang="zh-CN" altLang="en-US" sz="1400" kern="100" dirty="0">
                          <a:solidFill>
                            <a:srgbClr val="121720"/>
                          </a:solidFill>
                          <a:effectLst/>
                          <a:latin typeface="思源黑体" charset="0"/>
                          <a:ea typeface="思源黑体" charset="0"/>
                          <a:cs typeface="+mn-ea"/>
                          <a:sym typeface="+mn-lt"/>
                        </a:rPr>
                        <a:t>，支持万级并发接入，完美助力搭建</a:t>
                      </a:r>
                      <a:r>
                        <a:rPr lang="en-US" altLang="zh-CN" sz="1400" kern="100" dirty="0" err="1">
                          <a:solidFill>
                            <a:srgbClr val="121720"/>
                          </a:solidFill>
                          <a:effectLst/>
                          <a:latin typeface="思源黑体" charset="0"/>
                          <a:ea typeface="思源黑体" charset="0"/>
                          <a:cs typeface="+mn-ea"/>
                          <a:sym typeface="+mn-lt"/>
                        </a:rPr>
                        <a:t>TongWeb</a:t>
                      </a:r>
                      <a:r>
                        <a:rPr lang="zh-CN" altLang="en-US" sz="1400" kern="100" dirty="0">
                          <a:solidFill>
                            <a:srgbClr val="121720"/>
                          </a:solidFill>
                          <a:effectLst/>
                          <a:latin typeface="思源黑体" charset="0"/>
                          <a:ea typeface="思源黑体" charset="0"/>
                          <a:cs typeface="+mn-ea"/>
                          <a:sym typeface="+mn-lt"/>
                        </a:rPr>
                        <a:t>集群</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extLst>
                  <a:ext uri="{0D108BD9-81ED-4DB2-BD59-A6C34878D82A}">
                    <a16:rowId xmlns:a16="http://schemas.microsoft.com/office/drawing/2014/main" val="10006"/>
                  </a:ext>
                </a:extLst>
              </a:tr>
              <a:tr h="620551">
                <a:tc>
                  <a:txBody>
                    <a:bodyPr/>
                    <a:lstStyle/>
                    <a:p>
                      <a:pPr marL="0" marR="0" algn="ctr">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服务总线</a:t>
                      </a:r>
                      <a:r>
                        <a:rPr lang="en-US" altLang="zh-CN" sz="1400" kern="100" dirty="0" err="1">
                          <a:solidFill>
                            <a:srgbClr val="121720"/>
                          </a:solidFill>
                          <a:effectLst/>
                          <a:latin typeface="思源黑体" charset="0"/>
                          <a:ea typeface="思源黑体" charset="0"/>
                          <a:cs typeface="+mn-ea"/>
                          <a:sym typeface="+mn-lt"/>
                        </a:rPr>
                        <a:t>TongESB</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ctr">
                        <a:lnSpc>
                          <a:spcPct val="100000"/>
                        </a:lnSpc>
                        <a:spcBef>
                          <a:spcPts val="0"/>
                        </a:spcBef>
                        <a:spcAft>
                          <a:spcPts val="0"/>
                        </a:spcAft>
                      </a:pPr>
                      <a:r>
                        <a:rPr lang="en-US" altLang="zh-CN" sz="1400" kern="100" dirty="0">
                          <a:solidFill>
                            <a:srgbClr val="121720"/>
                          </a:solidFill>
                          <a:effectLst/>
                          <a:latin typeface="思源黑体" charset="0"/>
                          <a:ea typeface="思源黑体" charset="0"/>
                          <a:cs typeface="+mn-ea"/>
                          <a:sym typeface="+mn-lt"/>
                        </a:rPr>
                        <a:t>IBM </a:t>
                      </a:r>
                      <a:r>
                        <a:rPr lang="en-US" altLang="zh-CN" sz="1400" kern="100" dirty="0" err="1">
                          <a:solidFill>
                            <a:srgbClr val="121720"/>
                          </a:solidFill>
                          <a:effectLst/>
                          <a:latin typeface="思源黑体" charset="0"/>
                          <a:ea typeface="思源黑体" charset="0"/>
                          <a:cs typeface="+mn-ea"/>
                          <a:sym typeface="+mn-lt"/>
                        </a:rPr>
                        <a:t>ESB、Oracle</a:t>
                      </a:r>
                      <a:r>
                        <a:rPr lang="en-US" altLang="zh-CN" sz="1400" kern="100" dirty="0">
                          <a:solidFill>
                            <a:srgbClr val="121720"/>
                          </a:solidFill>
                          <a:effectLst/>
                          <a:latin typeface="思源黑体" charset="0"/>
                          <a:ea typeface="思源黑体" charset="0"/>
                          <a:cs typeface="+mn-ea"/>
                          <a:sym typeface="+mn-lt"/>
                        </a:rPr>
                        <a:t> ESB</a:t>
                      </a:r>
                      <a:r>
                        <a:rPr lang="zh-CN" altLang="en-US" sz="1400" kern="100" dirty="0">
                          <a:solidFill>
                            <a:srgbClr val="121720"/>
                          </a:solidFill>
                          <a:effectLst/>
                          <a:latin typeface="思源黑体" charset="0"/>
                          <a:ea typeface="思源黑体" charset="0"/>
                          <a:cs typeface="+mn-ea"/>
                          <a:sym typeface="+mn-lt"/>
                        </a:rPr>
                        <a:t>等</a:t>
                      </a:r>
                      <a:endParaRPr lang="en-US" altLang="zh-CN"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400" kern="100" dirty="0">
                          <a:solidFill>
                            <a:srgbClr val="121720"/>
                          </a:solidFill>
                          <a:effectLst/>
                          <a:latin typeface="思源黑体" charset="0"/>
                          <a:ea typeface="思源黑体" charset="0"/>
                          <a:cs typeface="+mn-ea"/>
                          <a:sym typeface="+mn-lt"/>
                        </a:rPr>
                        <a:t>基于</a:t>
                      </a:r>
                      <a:r>
                        <a:rPr lang="en-US" altLang="zh-CN" sz="1400" kern="100" dirty="0">
                          <a:solidFill>
                            <a:srgbClr val="121720"/>
                          </a:solidFill>
                          <a:effectLst/>
                          <a:latin typeface="思源黑体" charset="0"/>
                          <a:ea typeface="思源黑体" charset="0"/>
                          <a:cs typeface="+mn-ea"/>
                          <a:sym typeface="+mn-lt"/>
                        </a:rPr>
                        <a:t>SOA</a:t>
                      </a:r>
                      <a:r>
                        <a:rPr lang="zh-CN" altLang="en-US" sz="1400" kern="100" dirty="0">
                          <a:solidFill>
                            <a:srgbClr val="121720"/>
                          </a:solidFill>
                          <a:effectLst/>
                          <a:latin typeface="思源黑体" charset="0"/>
                          <a:ea typeface="思源黑体" charset="0"/>
                          <a:cs typeface="+mn-ea"/>
                          <a:sym typeface="+mn-lt"/>
                        </a:rPr>
                        <a:t>，易用、易管的服务集成框架，</a:t>
                      </a:r>
                      <a:endParaRPr lang="en-US" altLang="zh-CN" sz="1400" kern="100" dirty="0">
                        <a:solidFill>
                          <a:srgbClr val="121720"/>
                        </a:solidFill>
                        <a:effectLst/>
                        <a:latin typeface="思源黑体" charset="0"/>
                        <a:ea typeface="思源黑体" charset="0"/>
                        <a:cs typeface="+mn-ea"/>
                        <a:sym typeface="+mn-lt"/>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400" kern="100" dirty="0">
                          <a:solidFill>
                            <a:srgbClr val="121720"/>
                          </a:solidFill>
                          <a:effectLst/>
                          <a:latin typeface="思源黑体" charset="0"/>
                          <a:ea typeface="思源黑体" charset="0"/>
                          <a:cs typeface="+mn-ea"/>
                          <a:sym typeface="+mn-lt"/>
                        </a:rPr>
                        <a:t>政务、电信、企业等领域应用系统集成</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extLst>
                  <a:ext uri="{0D108BD9-81ED-4DB2-BD59-A6C34878D82A}">
                    <a16:rowId xmlns:a16="http://schemas.microsoft.com/office/drawing/2014/main" val="10007"/>
                  </a:ext>
                </a:extLst>
              </a:tr>
              <a:tr h="613149">
                <a:tc>
                  <a:txBody>
                    <a:bodyPr/>
                    <a:lstStyle/>
                    <a:p>
                      <a:pPr marL="0" marR="0" algn="ctr">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数据集成</a:t>
                      </a:r>
                      <a:r>
                        <a:rPr lang="en-US" sz="1400" kern="100" dirty="0" err="1">
                          <a:solidFill>
                            <a:srgbClr val="121720"/>
                          </a:solidFill>
                          <a:effectLst/>
                          <a:latin typeface="思源黑体" charset="0"/>
                          <a:ea typeface="思源黑体" charset="0"/>
                          <a:cs typeface="+mn-ea"/>
                          <a:sym typeface="+mn-lt"/>
                        </a:rPr>
                        <a:t>TongETL</a:t>
                      </a:r>
                      <a:endParaRPr 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ctr">
                        <a:lnSpc>
                          <a:spcPct val="100000"/>
                        </a:lnSpc>
                        <a:spcBef>
                          <a:spcPts val="0"/>
                        </a:spcBef>
                        <a:spcAft>
                          <a:spcPts val="0"/>
                        </a:spcAft>
                      </a:pPr>
                      <a:r>
                        <a:rPr lang="en-US" sz="1400" kern="100" dirty="0" err="1">
                          <a:solidFill>
                            <a:srgbClr val="121720"/>
                          </a:solidFill>
                          <a:effectLst/>
                          <a:latin typeface="思源黑体" charset="0"/>
                          <a:ea typeface="思源黑体" charset="0"/>
                          <a:cs typeface="+mn-ea"/>
                          <a:sym typeface="+mn-lt"/>
                        </a:rPr>
                        <a:t>Informatica、IBM</a:t>
                      </a:r>
                      <a:r>
                        <a:rPr lang="en-US" sz="1400" kern="100" dirty="0">
                          <a:solidFill>
                            <a:srgbClr val="121720"/>
                          </a:solidFill>
                          <a:effectLst/>
                          <a:latin typeface="思源黑体" charset="0"/>
                          <a:ea typeface="思源黑体" charset="0"/>
                          <a:cs typeface="+mn-ea"/>
                          <a:sym typeface="+mn-lt"/>
                        </a:rPr>
                        <a:t> </a:t>
                      </a:r>
                      <a:r>
                        <a:rPr lang="en-US" sz="1400" kern="100" dirty="0" err="1">
                          <a:solidFill>
                            <a:srgbClr val="121720"/>
                          </a:solidFill>
                          <a:effectLst/>
                          <a:latin typeface="思源黑体" charset="0"/>
                          <a:ea typeface="思源黑体" charset="0"/>
                          <a:cs typeface="+mn-ea"/>
                          <a:sym typeface="+mn-lt"/>
                        </a:rPr>
                        <a:t>DataStage、Oracle</a:t>
                      </a:r>
                      <a:r>
                        <a:rPr lang="en-US" sz="1400" kern="100" dirty="0">
                          <a:solidFill>
                            <a:srgbClr val="121720"/>
                          </a:solidFill>
                          <a:effectLst/>
                          <a:latin typeface="思源黑体" charset="0"/>
                          <a:ea typeface="思源黑体" charset="0"/>
                          <a:cs typeface="+mn-ea"/>
                          <a:sym typeface="+mn-lt"/>
                        </a:rPr>
                        <a:t> Data Integration </a:t>
                      </a:r>
                      <a:r>
                        <a:rPr lang="zh-CN" altLang="en-US" sz="1400" kern="100" dirty="0">
                          <a:solidFill>
                            <a:srgbClr val="121720"/>
                          </a:solidFill>
                          <a:effectLst/>
                          <a:latin typeface="思源黑体" charset="0"/>
                          <a:ea typeface="思源黑体" charset="0"/>
                          <a:cs typeface="+mn-ea"/>
                          <a:sym typeface="+mn-lt"/>
                        </a:rPr>
                        <a:t>等</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just">
                        <a:lnSpc>
                          <a:spcPct val="100000"/>
                        </a:lnSpc>
                        <a:spcBef>
                          <a:spcPts val="0"/>
                        </a:spcBef>
                        <a:spcAft>
                          <a:spcPts val="0"/>
                        </a:spcAft>
                      </a:pPr>
                      <a:r>
                        <a:rPr lang="en-US" altLang="zh-CN" sz="1400" kern="100" dirty="0">
                          <a:solidFill>
                            <a:srgbClr val="121720"/>
                          </a:solidFill>
                          <a:effectLst/>
                          <a:latin typeface="思源黑体" charset="0"/>
                          <a:ea typeface="思源黑体" charset="0"/>
                          <a:cs typeface="+mn-ea"/>
                          <a:sym typeface="+mn-lt"/>
                        </a:rPr>
                        <a:t>Web</a:t>
                      </a:r>
                      <a:r>
                        <a:rPr lang="zh-CN" altLang="en-US" sz="1400" kern="100" dirty="0">
                          <a:solidFill>
                            <a:srgbClr val="121720"/>
                          </a:solidFill>
                          <a:effectLst/>
                          <a:latin typeface="思源黑体" charset="0"/>
                          <a:ea typeface="思源黑体" charset="0"/>
                          <a:cs typeface="+mn-ea"/>
                          <a:sym typeface="+mn-lt"/>
                        </a:rPr>
                        <a:t>图形化数据集成工具，全行业替换案例</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extLst>
                  <a:ext uri="{0D108BD9-81ED-4DB2-BD59-A6C34878D82A}">
                    <a16:rowId xmlns:a16="http://schemas.microsoft.com/office/drawing/2014/main" val="10008"/>
                  </a:ext>
                </a:extLst>
              </a:tr>
              <a:tr h="497391">
                <a:tc>
                  <a:txBody>
                    <a:bodyPr/>
                    <a:lstStyle/>
                    <a:p>
                      <a:pPr marL="0" marR="0" algn="ctr">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文件传输</a:t>
                      </a:r>
                      <a:r>
                        <a:rPr lang="en-US" altLang="zh-CN" sz="1400" kern="100" dirty="0" err="1">
                          <a:solidFill>
                            <a:srgbClr val="121720"/>
                          </a:solidFill>
                          <a:effectLst/>
                          <a:latin typeface="思源黑体" charset="0"/>
                          <a:ea typeface="思源黑体" charset="0"/>
                          <a:cs typeface="+mn-ea"/>
                          <a:sym typeface="+mn-lt"/>
                        </a:rPr>
                        <a:t>TongGTP</a:t>
                      </a:r>
                      <a:r>
                        <a:rPr lang="en-US" altLang="zh-CN" sz="1400" kern="100" dirty="0">
                          <a:solidFill>
                            <a:srgbClr val="121720"/>
                          </a:solidFill>
                          <a:effectLst/>
                          <a:latin typeface="思源黑体" charset="0"/>
                          <a:ea typeface="思源黑体" charset="0"/>
                          <a:cs typeface="+mn-ea"/>
                          <a:sym typeface="+mn-lt"/>
                        </a:rPr>
                        <a:t>/WTP</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ctr">
                        <a:lnSpc>
                          <a:spcPct val="100000"/>
                        </a:lnSpc>
                        <a:spcBef>
                          <a:spcPts val="0"/>
                        </a:spcBef>
                        <a:spcAft>
                          <a:spcPts val="0"/>
                        </a:spcAft>
                      </a:pPr>
                      <a:r>
                        <a:rPr lang="en-US" sz="1400" kern="100" dirty="0">
                          <a:solidFill>
                            <a:srgbClr val="121720"/>
                          </a:solidFill>
                          <a:effectLst/>
                          <a:latin typeface="思源黑体" charset="0"/>
                          <a:ea typeface="思源黑体" charset="0"/>
                          <a:cs typeface="+mn-ea"/>
                          <a:sym typeface="+mn-lt"/>
                        </a:rPr>
                        <a:t>IBM Sterling </a:t>
                      </a:r>
                      <a:r>
                        <a:rPr lang="en-US" sz="1400" kern="100" dirty="0" err="1">
                          <a:solidFill>
                            <a:srgbClr val="121720"/>
                          </a:solidFill>
                          <a:effectLst/>
                          <a:latin typeface="思源黑体" charset="0"/>
                          <a:ea typeface="思源黑体" charset="0"/>
                          <a:cs typeface="+mn-ea"/>
                          <a:sym typeface="+mn-lt"/>
                        </a:rPr>
                        <a:t>Connect:Direct</a:t>
                      </a:r>
                      <a:r>
                        <a:rPr lang="en-US" sz="1400" kern="100" dirty="0">
                          <a:solidFill>
                            <a:srgbClr val="121720"/>
                          </a:solidFill>
                          <a:effectLst/>
                          <a:latin typeface="思源黑体" charset="0"/>
                          <a:ea typeface="思源黑体" charset="0"/>
                          <a:cs typeface="+mn-ea"/>
                          <a:sym typeface="+mn-lt"/>
                        </a:rPr>
                        <a:t> 、</a:t>
                      </a:r>
                      <a:r>
                        <a:rPr lang="zh-CN" altLang="en-US" sz="1400" kern="100" dirty="0">
                          <a:solidFill>
                            <a:srgbClr val="121720"/>
                          </a:solidFill>
                          <a:effectLst/>
                          <a:latin typeface="思源黑体" charset="0"/>
                          <a:ea typeface="思源黑体" charset="0"/>
                          <a:cs typeface="+mn-ea"/>
                          <a:sym typeface="+mn-lt"/>
                        </a:rPr>
                        <a:t>开源</a:t>
                      </a:r>
                      <a:r>
                        <a:rPr lang="en-US" sz="1400" kern="100" dirty="0">
                          <a:solidFill>
                            <a:srgbClr val="121720"/>
                          </a:solidFill>
                          <a:effectLst/>
                          <a:latin typeface="思源黑体" charset="0"/>
                          <a:ea typeface="思源黑体" charset="0"/>
                          <a:cs typeface="+mn-ea"/>
                          <a:sym typeface="+mn-lt"/>
                        </a:rPr>
                        <a:t>FTP</a:t>
                      </a:r>
                      <a:endParaRPr 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just">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可续传可追踪，金融市占率遥遥领先，</a:t>
                      </a:r>
                      <a:r>
                        <a:rPr lang="zh-CN" altLang="en-US" sz="1400" b="0" kern="100" dirty="0">
                          <a:solidFill>
                            <a:srgbClr val="121720"/>
                          </a:solidFill>
                          <a:effectLst/>
                          <a:latin typeface="思源黑体" charset="0"/>
                          <a:ea typeface="思源黑体" charset="0"/>
                          <a:cs typeface="+mn-ea"/>
                          <a:sym typeface="+mn-lt"/>
                        </a:rPr>
                        <a:t>金融行业数千节点规模案例</a:t>
                      </a:r>
                    </a:p>
                  </a:txBody>
                  <a:tcPr marL="68580" marR="68580" anchor="ctr"/>
                </a:tc>
                <a:extLst>
                  <a:ext uri="{0D108BD9-81ED-4DB2-BD59-A6C34878D82A}">
                    <a16:rowId xmlns:a16="http://schemas.microsoft.com/office/drawing/2014/main" val="10009"/>
                  </a:ext>
                </a:extLst>
              </a:tr>
              <a:tr h="497391">
                <a:tc>
                  <a:txBody>
                    <a:bodyPr/>
                    <a:lstStyle/>
                    <a:p>
                      <a:pPr marL="0" marR="0" algn="ctr">
                        <a:lnSpc>
                          <a:spcPct val="100000"/>
                        </a:lnSpc>
                        <a:spcBef>
                          <a:spcPts val="0"/>
                        </a:spcBef>
                        <a:spcAft>
                          <a:spcPts val="0"/>
                        </a:spcAft>
                      </a:pPr>
                      <a:r>
                        <a:rPr lang="zh-CN" altLang="en-US" sz="1400" kern="100" dirty="0">
                          <a:solidFill>
                            <a:srgbClr val="121720"/>
                          </a:solidFill>
                          <a:effectLst/>
                          <a:latin typeface="思源黑体" charset="0"/>
                          <a:ea typeface="思源黑体" charset="0"/>
                          <a:cs typeface="+mn-ea"/>
                          <a:sym typeface="+mn-lt"/>
                        </a:rPr>
                        <a:t>数据交换平台</a:t>
                      </a:r>
                      <a:r>
                        <a:rPr lang="en-US" altLang="zh-CN" sz="1400" kern="100" dirty="0" err="1">
                          <a:solidFill>
                            <a:srgbClr val="121720"/>
                          </a:solidFill>
                          <a:effectLst/>
                          <a:latin typeface="思源黑体" charset="0"/>
                          <a:ea typeface="思源黑体" charset="0"/>
                          <a:cs typeface="+mn-ea"/>
                          <a:sym typeface="+mn-lt"/>
                        </a:rPr>
                        <a:t>TongDXP</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algn="ctr">
                        <a:lnSpc>
                          <a:spcPct val="100000"/>
                        </a:lnSpc>
                        <a:spcBef>
                          <a:spcPts val="0"/>
                        </a:spcBef>
                        <a:spcAft>
                          <a:spcPts val="0"/>
                        </a:spcAft>
                      </a:pPr>
                      <a:r>
                        <a:rPr lang="en-US" altLang="zh-CN" sz="1400" kern="100" dirty="0">
                          <a:solidFill>
                            <a:srgbClr val="121720"/>
                          </a:solidFill>
                          <a:effectLst/>
                          <a:latin typeface="思源黑体" charset="0"/>
                          <a:ea typeface="思源黑体" charset="0"/>
                          <a:cs typeface="+mn-ea"/>
                          <a:sym typeface="+mn-lt"/>
                        </a:rPr>
                        <a:t>Oracle Golden Gate</a:t>
                      </a:r>
                      <a:r>
                        <a:rPr lang="zh-CN" altLang="en-US" sz="1400" kern="100" dirty="0">
                          <a:solidFill>
                            <a:srgbClr val="121720"/>
                          </a:solidFill>
                          <a:effectLst/>
                          <a:latin typeface="思源黑体" charset="0"/>
                          <a:ea typeface="思源黑体" charset="0"/>
                          <a:cs typeface="+mn-ea"/>
                          <a:sym typeface="+mn-lt"/>
                        </a:rPr>
                        <a:t>（库表数据同步）</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zh-CN" altLang="en-US" sz="1400" kern="100" dirty="0">
                          <a:solidFill>
                            <a:srgbClr val="121720"/>
                          </a:solidFill>
                          <a:effectLst/>
                          <a:latin typeface="思源黑体" charset="0"/>
                          <a:ea typeface="思源黑体" charset="0"/>
                          <a:cs typeface="+mn-ea"/>
                          <a:sym typeface="+mn-lt"/>
                        </a:rPr>
                        <a:t>开箱即用、支持复杂网络环境，国家级、</a:t>
                      </a:r>
                      <a:r>
                        <a:rPr lang="en-US" altLang="zh-CN" sz="1400" kern="100" dirty="0">
                          <a:solidFill>
                            <a:srgbClr val="121720"/>
                          </a:solidFill>
                          <a:effectLst/>
                          <a:latin typeface="思源黑体" charset="0"/>
                          <a:ea typeface="思源黑体" charset="0"/>
                          <a:cs typeface="+mn-ea"/>
                          <a:sym typeface="+mn-lt"/>
                        </a:rPr>
                        <a:t>40</a:t>
                      </a:r>
                      <a:r>
                        <a:rPr lang="zh-CN" altLang="en-US" sz="1400" kern="100" dirty="0">
                          <a:solidFill>
                            <a:srgbClr val="121720"/>
                          </a:solidFill>
                          <a:effectLst/>
                          <a:latin typeface="思源黑体" charset="0"/>
                          <a:ea typeface="思源黑体" charset="0"/>
                          <a:cs typeface="+mn-ea"/>
                          <a:sym typeface="+mn-lt"/>
                        </a:rPr>
                        <a:t>部级、</a:t>
                      </a:r>
                      <a:r>
                        <a:rPr lang="en-US" altLang="zh-CN" sz="1400" kern="100" dirty="0">
                          <a:solidFill>
                            <a:srgbClr val="121720"/>
                          </a:solidFill>
                          <a:effectLst/>
                          <a:latin typeface="思源黑体" charset="0"/>
                          <a:ea typeface="思源黑体" charset="0"/>
                          <a:cs typeface="+mn-ea"/>
                          <a:sym typeface="+mn-lt"/>
                        </a:rPr>
                        <a:t>15</a:t>
                      </a:r>
                      <a:r>
                        <a:rPr lang="zh-CN" altLang="en-US" sz="1400" kern="100" dirty="0">
                          <a:solidFill>
                            <a:srgbClr val="121720"/>
                          </a:solidFill>
                          <a:effectLst/>
                          <a:latin typeface="思源黑体" charset="0"/>
                          <a:ea typeface="思源黑体" charset="0"/>
                          <a:cs typeface="+mn-ea"/>
                          <a:sym typeface="+mn-lt"/>
                        </a:rPr>
                        <a:t>省级、</a:t>
                      </a:r>
                      <a:r>
                        <a:rPr lang="en-US" altLang="zh-CN" sz="1400" kern="100" dirty="0">
                          <a:solidFill>
                            <a:srgbClr val="121720"/>
                          </a:solidFill>
                          <a:effectLst/>
                          <a:latin typeface="思源黑体" charset="0"/>
                          <a:ea typeface="思源黑体" charset="0"/>
                          <a:cs typeface="+mn-ea"/>
                          <a:sym typeface="+mn-lt"/>
                        </a:rPr>
                        <a:t>200+</a:t>
                      </a:r>
                      <a:r>
                        <a:rPr lang="zh-CN" altLang="en-US" sz="1400" kern="100" dirty="0">
                          <a:solidFill>
                            <a:srgbClr val="121720"/>
                          </a:solidFill>
                          <a:effectLst/>
                          <a:latin typeface="思源黑体" charset="0"/>
                          <a:ea typeface="思源黑体" charset="0"/>
                          <a:cs typeface="+mn-ea"/>
                          <a:sym typeface="+mn-lt"/>
                        </a:rPr>
                        <a:t>市级</a:t>
                      </a:r>
                      <a:endParaRPr lang="zh-CN" altLang="en-US" sz="1400" b="0" kern="100" dirty="0">
                        <a:solidFill>
                          <a:srgbClr val="121720"/>
                        </a:solidFill>
                        <a:effectLst/>
                        <a:latin typeface="思源黑体" charset="0"/>
                        <a:ea typeface="思源黑体" charset="0"/>
                        <a:cs typeface="+mn-ea"/>
                        <a:sym typeface="+mn-lt"/>
                      </a:endParaRPr>
                    </a:p>
                  </a:txBody>
                  <a:tcPr marL="68580" marR="68580" anchor="ctr"/>
                </a:tc>
                <a:extLst>
                  <a:ext uri="{0D108BD9-81ED-4DB2-BD59-A6C34878D82A}">
                    <a16:rowId xmlns:a16="http://schemas.microsoft.com/office/drawing/2014/main" val="10010"/>
                  </a:ext>
                </a:extLst>
              </a:tr>
            </a:tbl>
          </a:graphicData>
        </a:graphic>
      </p:graphicFrame>
      <p:sp>
        <p:nvSpPr>
          <p:cNvPr id="2" name="标题 1"/>
          <p:cNvSpPr>
            <a:spLocks noGrp="1"/>
          </p:cNvSpPr>
          <p:nvPr>
            <p:ph type="title"/>
          </p:nvPr>
        </p:nvSpPr>
        <p:spPr/>
        <p:txBody>
          <a:bodyPr>
            <a:normAutofit/>
          </a:bodyPr>
          <a:lstStyle/>
          <a:p>
            <a:r>
              <a:rPr lang="zh-CN" altLang="en-US" sz="2445" dirty="0">
                <a:latin typeface="思源黑体" charset="0"/>
                <a:ea typeface="思源黑体" charset="0"/>
              </a:rPr>
              <a:t>中间件全替代能力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产业生态建设</a:t>
            </a:r>
            <a:r>
              <a:rPr lang="en-US" altLang="zh-CN" dirty="0"/>
              <a:t>—</a:t>
            </a:r>
            <a:r>
              <a:rPr lang="zh-CN" altLang="en-US" dirty="0"/>
              <a:t>完整的适配认证体系</a:t>
            </a:r>
          </a:p>
        </p:txBody>
      </p:sp>
      <p:sp>
        <p:nvSpPr>
          <p:cNvPr id="3" name="TextBox 46"/>
          <p:cNvSpPr txBox="1"/>
          <p:nvPr/>
        </p:nvSpPr>
        <p:spPr>
          <a:xfrm>
            <a:off x="312741" y="1632765"/>
            <a:ext cx="4505975" cy="616836"/>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8642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2960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7278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1602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20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8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6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171450" indent="-171450" defTabSz="685800" fontAlgn="auto">
              <a:lnSpc>
                <a:spcPct val="150000"/>
              </a:lnSpc>
              <a:spcBef>
                <a:spcPts val="0"/>
              </a:spcBef>
              <a:spcAft>
                <a:spcPts val="0"/>
              </a:spcAft>
              <a:buFont typeface="Arial" panose="020B0604020202020204" pitchFamily="34" charset="0"/>
              <a:buChar char="•"/>
            </a:pPr>
            <a:r>
              <a:rPr lang="zh-CN" altLang="en-US" sz="1200" dirty="0">
                <a:solidFill>
                  <a:srgbClr val="000000"/>
                </a:solidFill>
                <a:latin typeface="+mn-ea"/>
                <a:ea typeface="+mn-ea"/>
                <a:cs typeface="+mn-ea"/>
              </a:rPr>
              <a:t>支持双方、多方认证</a:t>
            </a:r>
          </a:p>
          <a:p>
            <a:pPr marL="171450" indent="-171450" defTabSz="685800" fontAlgn="auto">
              <a:lnSpc>
                <a:spcPct val="150000"/>
              </a:lnSpc>
              <a:spcBef>
                <a:spcPts val="0"/>
              </a:spcBef>
              <a:spcAft>
                <a:spcPts val="0"/>
              </a:spcAft>
              <a:buFont typeface="Arial" panose="020B0604020202020204" pitchFamily="34" charset="0"/>
              <a:buChar char="•"/>
            </a:pPr>
            <a:r>
              <a:rPr lang="zh-CN" altLang="en-US" sz="1200" dirty="0">
                <a:solidFill>
                  <a:srgbClr val="000000"/>
                </a:solidFill>
                <a:latin typeface="+mn-ea"/>
                <a:ea typeface="+mn-ea"/>
                <a:cs typeface="+mn-ea"/>
                <a:sym typeface="+mn-lt"/>
              </a:rPr>
              <a:t>提供适配技术方案、技术支持</a:t>
            </a:r>
          </a:p>
        </p:txBody>
      </p:sp>
      <p:sp>
        <p:nvSpPr>
          <p:cNvPr id="4" name="TextBox 47"/>
          <p:cNvSpPr txBox="1"/>
          <p:nvPr/>
        </p:nvSpPr>
        <p:spPr>
          <a:xfrm>
            <a:off x="319393" y="4440816"/>
            <a:ext cx="2868685" cy="36830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8642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2960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7278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1602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20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8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6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800" fontAlgn="auto">
              <a:spcBef>
                <a:spcPts val="0"/>
              </a:spcBef>
              <a:spcAft>
                <a:spcPts val="0"/>
              </a:spcAft>
            </a:pPr>
            <a:r>
              <a:rPr lang="zh-CN" altLang="en-US" b="1" dirty="0">
                <a:solidFill>
                  <a:srgbClr val="000000"/>
                </a:solidFill>
                <a:latin typeface="+mn-ea"/>
                <a:ea typeface="+mn-ea"/>
                <a:cs typeface="+mn-ea"/>
                <a:sym typeface="+mn-lt"/>
              </a:rPr>
              <a:t>适配测试解决方案</a:t>
            </a:r>
          </a:p>
        </p:txBody>
      </p:sp>
      <p:sp>
        <p:nvSpPr>
          <p:cNvPr id="5" name="TextBox 48"/>
          <p:cNvSpPr txBox="1"/>
          <p:nvPr/>
        </p:nvSpPr>
        <p:spPr>
          <a:xfrm>
            <a:off x="313055" y="4799965"/>
            <a:ext cx="5970270" cy="119888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8642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2960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7278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1602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20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8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6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171450" indent="-171450" defTabSz="685800" fontAlgn="auto">
              <a:lnSpc>
                <a:spcPct val="150000"/>
              </a:lnSpc>
              <a:spcBef>
                <a:spcPts val="0"/>
              </a:spcBef>
              <a:spcAft>
                <a:spcPts val="0"/>
              </a:spcAft>
              <a:buFont typeface="Arial" panose="020B0604020202020204" pitchFamily="34" charset="0"/>
              <a:buChar char="•"/>
            </a:pPr>
            <a:r>
              <a:rPr lang="zh-CN" altLang="en-US" sz="1200" dirty="0">
                <a:solidFill>
                  <a:srgbClr val="000000"/>
                </a:solidFill>
                <a:latin typeface="+mn-ea"/>
                <a:ea typeface="+mn-ea"/>
                <a:cs typeface="+mn-ea"/>
                <a:sym typeface="+mn-ea"/>
              </a:rPr>
              <a:t>东方通基于鲲鹏底座推出应用服务器中间件（TongWeb）</a:t>
            </a:r>
            <a:endParaRPr lang="zh-CN" altLang="en-US" sz="1200" dirty="0">
              <a:solidFill>
                <a:srgbClr val="000000"/>
              </a:solidFill>
              <a:latin typeface="+mn-ea"/>
              <a:ea typeface="+mn-ea"/>
              <a:cs typeface="+mn-ea"/>
              <a:sym typeface="+mn-lt"/>
            </a:endParaRPr>
          </a:p>
          <a:p>
            <a:pPr marL="171450" indent="-171450" defTabSz="685800" fontAlgn="auto">
              <a:lnSpc>
                <a:spcPct val="150000"/>
              </a:lnSpc>
              <a:spcBef>
                <a:spcPts val="0"/>
              </a:spcBef>
              <a:spcAft>
                <a:spcPts val="0"/>
              </a:spcAft>
              <a:buFont typeface="Arial" panose="020B0604020202020204" pitchFamily="34" charset="0"/>
              <a:buChar char="•"/>
            </a:pPr>
            <a:r>
              <a:rPr lang="zh-CN" altLang="en-US" sz="1200" dirty="0">
                <a:solidFill>
                  <a:srgbClr val="000000"/>
                </a:solidFill>
                <a:latin typeface="+mn-ea"/>
                <a:ea typeface="+mn-ea"/>
                <a:cs typeface="+mn-ea"/>
                <a:sym typeface="+mn-lt"/>
              </a:rPr>
              <a:t>东方通携手麒麟、泛微打造新协同办公平台联合解决方案</a:t>
            </a:r>
          </a:p>
          <a:p>
            <a:pPr marL="171450" indent="-171450" defTabSz="685800" fontAlgn="auto">
              <a:lnSpc>
                <a:spcPct val="150000"/>
              </a:lnSpc>
              <a:spcBef>
                <a:spcPts val="0"/>
              </a:spcBef>
              <a:spcAft>
                <a:spcPts val="0"/>
              </a:spcAft>
              <a:buFont typeface="Arial" panose="020B0604020202020204" pitchFamily="34" charset="0"/>
              <a:buChar char="•"/>
            </a:pPr>
            <a:r>
              <a:rPr lang="zh-CN" altLang="en-US" sz="1200" dirty="0">
                <a:solidFill>
                  <a:srgbClr val="000000"/>
                </a:solidFill>
                <a:latin typeface="+mn-ea"/>
                <a:ea typeface="+mn-ea"/>
                <a:cs typeface="+mn-ea"/>
                <a:sym typeface="+mn-lt"/>
              </a:rPr>
              <a:t>东方通与华电园、麒麟、龙芯中科打造档案领域核内安全模块解决方案</a:t>
            </a:r>
          </a:p>
          <a:p>
            <a:pPr marL="171450" indent="-171450" defTabSz="685800" fontAlgn="auto">
              <a:lnSpc>
                <a:spcPct val="150000"/>
              </a:lnSpc>
              <a:spcBef>
                <a:spcPts val="0"/>
              </a:spcBef>
              <a:spcAft>
                <a:spcPts val="0"/>
              </a:spcAft>
              <a:buFont typeface="Arial" panose="020B0604020202020204" pitchFamily="34" charset="0"/>
              <a:buChar char="•"/>
            </a:pPr>
            <a:r>
              <a:rPr lang="zh-CN" altLang="en-US" sz="1200" dirty="0">
                <a:solidFill>
                  <a:srgbClr val="000000"/>
                </a:solidFill>
                <a:latin typeface="+mn-ea"/>
                <a:ea typeface="+mn-ea"/>
                <a:cs typeface="+mn-ea"/>
                <a:sym typeface="+mn-lt"/>
              </a:rPr>
              <a:t>DaoCloud &amp; TongWeb联合解决方案</a:t>
            </a:r>
          </a:p>
        </p:txBody>
      </p:sp>
      <p:sp>
        <p:nvSpPr>
          <p:cNvPr id="6" name="TextBox 57"/>
          <p:cNvSpPr txBox="1"/>
          <p:nvPr/>
        </p:nvSpPr>
        <p:spPr>
          <a:xfrm>
            <a:off x="319697" y="2611718"/>
            <a:ext cx="2109220" cy="36830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8642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2960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7278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1602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20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8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6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800" fontAlgn="auto">
              <a:spcBef>
                <a:spcPts val="0"/>
              </a:spcBef>
              <a:spcAft>
                <a:spcPts val="0"/>
              </a:spcAft>
            </a:pPr>
            <a:r>
              <a:rPr lang="zh-CN" altLang="en-US" b="1" dirty="0">
                <a:solidFill>
                  <a:srgbClr val="000000"/>
                </a:solidFill>
                <a:latin typeface="+mn-ea"/>
                <a:ea typeface="+mn-ea"/>
                <a:cs typeface="+mn-ea"/>
                <a:sym typeface="+mn-lt"/>
              </a:rPr>
              <a:t>适配实验室伙伴</a:t>
            </a:r>
          </a:p>
        </p:txBody>
      </p:sp>
      <p:sp>
        <p:nvSpPr>
          <p:cNvPr id="7" name="TextBox 58"/>
          <p:cNvSpPr txBox="1"/>
          <p:nvPr/>
        </p:nvSpPr>
        <p:spPr>
          <a:xfrm>
            <a:off x="434975" y="2976880"/>
            <a:ext cx="2969895" cy="119888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8642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2960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7278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1602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20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8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6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171450" indent="-171450" defTabSz="685800" fontAlgn="auto">
              <a:lnSpc>
                <a:spcPct val="150000"/>
              </a:lnSpc>
              <a:spcBef>
                <a:spcPts val="0"/>
              </a:spcBef>
              <a:spcAft>
                <a:spcPts val="0"/>
              </a:spcAft>
              <a:buFont typeface="Arial" panose="020B0604020202020204" pitchFamily="34" charset="0"/>
              <a:buChar char="•"/>
            </a:pPr>
            <a:r>
              <a:rPr lang="zh-CN" altLang="en-US" sz="1200" dirty="0">
                <a:solidFill>
                  <a:srgbClr val="000000"/>
                </a:solidFill>
                <a:latin typeface="+mn-ea"/>
                <a:ea typeface="+mn-ea"/>
                <a:cs typeface="+mn-ea"/>
                <a:sym typeface="+mn-lt"/>
              </a:rPr>
              <a:t>鲲鹏创新中心</a:t>
            </a:r>
          </a:p>
          <a:p>
            <a:pPr marL="171450" indent="-171450" defTabSz="685800" fontAlgn="auto">
              <a:lnSpc>
                <a:spcPct val="150000"/>
              </a:lnSpc>
              <a:spcBef>
                <a:spcPts val="0"/>
              </a:spcBef>
              <a:spcAft>
                <a:spcPts val="0"/>
              </a:spcAft>
              <a:buFont typeface="Arial" panose="020B0604020202020204" pitchFamily="34" charset="0"/>
              <a:buChar char="•"/>
            </a:pPr>
            <a:r>
              <a:rPr lang="zh-CN" altLang="en-US" sz="1200" dirty="0">
                <a:solidFill>
                  <a:srgbClr val="000000"/>
                </a:solidFill>
                <a:latin typeface="+mn-ea"/>
                <a:ea typeface="+mn-ea"/>
                <a:cs typeface="+mn-ea"/>
                <a:sym typeface="+mn-lt"/>
              </a:rPr>
              <a:t>金融</a:t>
            </a:r>
            <a:r>
              <a:rPr lang="en-US" altLang="zh-CN" sz="1200" dirty="0">
                <a:solidFill>
                  <a:srgbClr val="000000"/>
                </a:solidFill>
                <a:latin typeface="+mn-ea"/>
                <a:ea typeface="+mn-ea"/>
                <a:cs typeface="+mn-ea"/>
                <a:sym typeface="+mn-lt"/>
              </a:rPr>
              <a:t>XC</a:t>
            </a:r>
            <a:r>
              <a:rPr lang="zh-CN" altLang="en-US" sz="1200" dirty="0">
                <a:solidFill>
                  <a:srgbClr val="000000"/>
                </a:solidFill>
                <a:latin typeface="+mn-ea"/>
                <a:ea typeface="+mn-ea"/>
                <a:cs typeface="+mn-ea"/>
                <a:sym typeface="+mn-lt"/>
              </a:rPr>
              <a:t>实验室</a:t>
            </a:r>
            <a:endParaRPr lang="en-US" altLang="zh-CN" sz="1200" dirty="0">
              <a:solidFill>
                <a:srgbClr val="000000"/>
              </a:solidFill>
              <a:latin typeface="+mn-ea"/>
              <a:ea typeface="+mn-ea"/>
              <a:cs typeface="+mn-ea"/>
              <a:sym typeface="+mn-lt"/>
            </a:endParaRPr>
          </a:p>
          <a:p>
            <a:pPr marL="171450" indent="-171450" defTabSz="685800" fontAlgn="auto">
              <a:lnSpc>
                <a:spcPct val="150000"/>
              </a:lnSpc>
              <a:spcBef>
                <a:spcPts val="0"/>
              </a:spcBef>
              <a:spcAft>
                <a:spcPts val="0"/>
              </a:spcAft>
              <a:buFont typeface="Arial" panose="020B0604020202020204" pitchFamily="34" charset="0"/>
              <a:buChar char="•"/>
            </a:pPr>
            <a:r>
              <a:rPr lang="zh-CN" altLang="en-US" sz="1200" dirty="0">
                <a:solidFill>
                  <a:srgbClr val="000000"/>
                </a:solidFill>
                <a:latin typeface="+mn-ea"/>
                <a:ea typeface="+mn-ea"/>
                <a:cs typeface="+mn-ea"/>
                <a:sym typeface="+mn-lt"/>
              </a:rPr>
              <a:t>江苏信创攻关基地</a:t>
            </a:r>
            <a:endParaRPr lang="en-US" altLang="zh-CN" sz="1200" dirty="0">
              <a:solidFill>
                <a:srgbClr val="000000"/>
              </a:solidFill>
              <a:latin typeface="+mn-ea"/>
              <a:ea typeface="+mn-ea"/>
              <a:cs typeface="+mn-ea"/>
              <a:sym typeface="+mn-lt"/>
            </a:endParaRPr>
          </a:p>
          <a:p>
            <a:pPr marL="171450" indent="-171450" defTabSz="685800" fontAlgn="auto">
              <a:lnSpc>
                <a:spcPct val="150000"/>
              </a:lnSpc>
              <a:spcBef>
                <a:spcPts val="0"/>
              </a:spcBef>
              <a:spcAft>
                <a:spcPts val="0"/>
              </a:spcAft>
              <a:buFont typeface="Arial" panose="020B0604020202020204" pitchFamily="34" charset="0"/>
              <a:buChar char="•"/>
            </a:pPr>
            <a:r>
              <a:rPr lang="zh-CN" altLang="en-US" sz="1200" dirty="0">
                <a:solidFill>
                  <a:srgbClr val="000000"/>
                </a:solidFill>
                <a:latin typeface="+mn-ea"/>
                <a:ea typeface="+mn-ea"/>
                <a:cs typeface="+mn-ea"/>
                <a:sym typeface="+mn-lt"/>
              </a:rPr>
              <a:t>统信、太极、东莞华为适配实验室</a:t>
            </a:r>
            <a:r>
              <a:rPr lang="en-US" altLang="zh-CN" sz="1200" dirty="0">
                <a:solidFill>
                  <a:srgbClr val="000000"/>
                </a:solidFill>
                <a:latin typeface="+mn-ea"/>
                <a:ea typeface="+mn-ea"/>
                <a:cs typeface="+mn-ea"/>
                <a:sym typeface="+mn-lt"/>
              </a:rPr>
              <a:t>......</a:t>
            </a:r>
          </a:p>
        </p:txBody>
      </p:sp>
      <p:pic>
        <p:nvPicPr>
          <p:cNvPr id="8" name="图片 7"/>
          <p:cNvPicPr>
            <a:picLocks noChangeAspect="1"/>
          </p:cNvPicPr>
          <p:nvPr/>
        </p:nvPicPr>
        <p:blipFill>
          <a:blip r:embed="rId3"/>
          <a:stretch>
            <a:fillRect/>
          </a:stretch>
        </p:blipFill>
        <p:spPr>
          <a:xfrm>
            <a:off x="6543040" y="995045"/>
            <a:ext cx="3311525" cy="2760345"/>
          </a:xfrm>
          <a:prstGeom prst="rect">
            <a:avLst/>
          </a:prstGeom>
        </p:spPr>
      </p:pic>
      <p:pic>
        <p:nvPicPr>
          <p:cNvPr id="9" name="图片 8"/>
          <p:cNvPicPr>
            <a:picLocks noChangeAspect="1"/>
          </p:cNvPicPr>
          <p:nvPr/>
        </p:nvPicPr>
        <p:blipFill>
          <a:blip r:embed="rId4"/>
          <a:stretch>
            <a:fillRect/>
          </a:stretch>
        </p:blipFill>
        <p:spPr>
          <a:xfrm>
            <a:off x="4321810" y="984885"/>
            <a:ext cx="1961515" cy="2776220"/>
          </a:xfrm>
          <a:prstGeom prst="rect">
            <a:avLst/>
          </a:prstGeom>
        </p:spPr>
      </p:pic>
      <p:sp>
        <p:nvSpPr>
          <p:cNvPr id="10" name="矩形 9"/>
          <p:cNvSpPr/>
          <p:nvPr/>
        </p:nvSpPr>
        <p:spPr>
          <a:xfrm>
            <a:off x="3916680" y="3761105"/>
            <a:ext cx="2772410"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prstClr val="black"/>
                </a:solidFill>
                <a:ea typeface="方正黑体简体" panose="03000509000000000000" pitchFamily="65" charset="-122"/>
              </a:rPr>
              <a:t>产品兼容性证明</a:t>
            </a:r>
          </a:p>
        </p:txBody>
      </p:sp>
      <p:sp>
        <p:nvSpPr>
          <p:cNvPr id="11" name="文本框 10"/>
          <p:cNvSpPr txBox="1"/>
          <p:nvPr/>
        </p:nvSpPr>
        <p:spPr>
          <a:xfrm>
            <a:off x="8716675" y="3782060"/>
            <a:ext cx="1569660" cy="401264"/>
          </a:xfrm>
          <a:prstGeom prst="rect">
            <a:avLst/>
          </a:prstGeom>
          <a:noFill/>
        </p:spPr>
        <p:txBody>
          <a:bodyPr wrap="none" rtlCol="0" anchor="t">
            <a:spAutoFit/>
          </a:bodyPr>
          <a:lstStyle/>
          <a:p>
            <a:pPr algn="ctr">
              <a:lnSpc>
                <a:spcPct val="120000"/>
              </a:lnSpc>
            </a:pPr>
            <a:r>
              <a:rPr lang="zh-CN" altLang="en-US" b="1" dirty="0">
                <a:solidFill>
                  <a:prstClr val="black"/>
                </a:solidFill>
                <a:latin typeface="+mn-ea"/>
                <a:sym typeface="+mn-ea"/>
              </a:rPr>
              <a:t>联合认证体系</a:t>
            </a:r>
            <a:endParaRPr lang="zh-CN" altLang="en-US" dirty="0">
              <a:solidFill>
                <a:prstClr val="black"/>
              </a:solidFill>
              <a:latin typeface="+mn-ea"/>
            </a:endParaRPr>
          </a:p>
        </p:txBody>
      </p:sp>
      <p:pic>
        <p:nvPicPr>
          <p:cNvPr id="12" name="图片 11"/>
          <p:cNvPicPr>
            <a:picLocks noChangeAspect="1"/>
          </p:cNvPicPr>
          <p:nvPr/>
        </p:nvPicPr>
        <p:blipFill>
          <a:blip r:embed="rId5"/>
          <a:stretch>
            <a:fillRect/>
          </a:stretch>
        </p:blipFill>
        <p:spPr>
          <a:xfrm>
            <a:off x="9854565" y="980440"/>
            <a:ext cx="2068195" cy="2774315"/>
          </a:xfrm>
          <a:prstGeom prst="rect">
            <a:avLst/>
          </a:prstGeom>
        </p:spPr>
      </p:pic>
      <p:pic>
        <p:nvPicPr>
          <p:cNvPr id="13" name="图片 12"/>
          <p:cNvPicPr>
            <a:picLocks noChangeAspect="1"/>
          </p:cNvPicPr>
          <p:nvPr/>
        </p:nvPicPr>
        <p:blipFill>
          <a:blip r:embed="rId6"/>
          <a:stretch>
            <a:fillRect/>
          </a:stretch>
        </p:blipFill>
        <p:spPr>
          <a:xfrm>
            <a:off x="5386705" y="4219575"/>
            <a:ext cx="3051810" cy="1718945"/>
          </a:xfrm>
          <a:prstGeom prst="rect">
            <a:avLst/>
          </a:prstGeom>
        </p:spPr>
      </p:pic>
      <p:pic>
        <p:nvPicPr>
          <p:cNvPr id="14" name="图片 13"/>
          <p:cNvPicPr>
            <a:picLocks noChangeAspect="1"/>
          </p:cNvPicPr>
          <p:nvPr/>
        </p:nvPicPr>
        <p:blipFill>
          <a:blip r:embed="rId7"/>
          <a:stretch>
            <a:fillRect/>
          </a:stretch>
        </p:blipFill>
        <p:spPr>
          <a:xfrm>
            <a:off x="8578215" y="4205605"/>
            <a:ext cx="3380105" cy="1730375"/>
          </a:xfrm>
          <a:prstGeom prst="rect">
            <a:avLst/>
          </a:prstGeom>
        </p:spPr>
      </p:pic>
      <p:sp>
        <p:nvSpPr>
          <p:cNvPr id="15" name="TextBox 45"/>
          <p:cNvSpPr txBox="1"/>
          <p:nvPr/>
        </p:nvSpPr>
        <p:spPr>
          <a:xfrm>
            <a:off x="-2540" y="1315085"/>
            <a:ext cx="1420495" cy="36830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31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8642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2960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72783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1602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5920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0238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455670" algn="l" defTabSz="864235"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defTabSz="685800" fontAlgn="auto">
              <a:spcBef>
                <a:spcPts val="0"/>
              </a:spcBef>
              <a:spcAft>
                <a:spcPts val="0"/>
              </a:spcAft>
            </a:pPr>
            <a:r>
              <a:rPr lang="zh-CN" altLang="en-US" b="1" dirty="0">
                <a:solidFill>
                  <a:srgbClr val="000000"/>
                </a:solidFill>
                <a:latin typeface="+mn-ea"/>
                <a:ea typeface="+mn-ea"/>
                <a:cs typeface="+mn-ea"/>
                <a:sym typeface="+mn-lt"/>
              </a:rPr>
              <a:t>适配认证</a:t>
            </a:r>
          </a:p>
        </p:txBody>
      </p:sp>
      <p:sp>
        <p:nvSpPr>
          <p:cNvPr id="16" name="文本框 15"/>
          <p:cNvSpPr txBox="1"/>
          <p:nvPr/>
        </p:nvSpPr>
        <p:spPr>
          <a:xfrm>
            <a:off x="7967702" y="6000115"/>
            <a:ext cx="1107996" cy="401264"/>
          </a:xfrm>
          <a:prstGeom prst="rect">
            <a:avLst/>
          </a:prstGeom>
          <a:noFill/>
        </p:spPr>
        <p:txBody>
          <a:bodyPr wrap="none" rtlCol="0" anchor="t">
            <a:spAutoFit/>
          </a:bodyPr>
          <a:lstStyle/>
          <a:p>
            <a:pPr algn="ctr">
              <a:lnSpc>
                <a:spcPct val="120000"/>
              </a:lnSpc>
            </a:pPr>
            <a:r>
              <a:rPr lang="zh-CN" altLang="en-US" b="1">
                <a:solidFill>
                  <a:prstClr val="black"/>
                </a:solidFill>
                <a:latin typeface="+mn-ea"/>
              </a:rPr>
              <a:t>解决方案</a:t>
            </a:r>
          </a:p>
        </p:txBody>
      </p:sp>
      <p:sp>
        <p:nvSpPr>
          <p:cNvPr id="17" name="文本框 16"/>
          <p:cNvSpPr txBox="1"/>
          <p:nvPr/>
        </p:nvSpPr>
        <p:spPr>
          <a:xfrm>
            <a:off x="1841500" y="6487795"/>
            <a:ext cx="10042525" cy="337185"/>
          </a:xfrm>
          <a:prstGeom prst="rect">
            <a:avLst/>
          </a:prstGeom>
          <a:noFill/>
          <a:ln w="9525">
            <a:noFill/>
          </a:ln>
        </p:spPr>
        <p:txBody>
          <a:bodyPr wrap="square">
            <a:spAutoFit/>
          </a:bodyPr>
          <a:lstStyle/>
          <a:p>
            <a:r>
              <a:rPr lang="en-US" altLang="zh-CN" sz="1600" b="1" dirty="0">
                <a:solidFill>
                  <a:prstClr val="black"/>
                </a:solidFill>
                <a:latin typeface="+mn-ea"/>
              </a:rPr>
              <a:t>                         </a:t>
            </a:r>
            <a:r>
              <a:rPr lang="zh-CN" altLang="en-US" sz="1600" b="1" dirty="0">
                <a:solidFill>
                  <a:prstClr val="black"/>
                </a:solidFill>
                <a:latin typeface="+mn-ea"/>
              </a:rPr>
              <a:t>助推信创实现落地，解决专业应用软件</a:t>
            </a:r>
            <a:r>
              <a:rPr lang="zh-CN" altLang="en-US" sz="1600" b="1" dirty="0">
                <a:solidFill>
                  <a:prstClr val="black"/>
                </a:solidFill>
                <a:latin typeface="+mn-ea"/>
                <a:cs typeface="Times New Roman" panose="02020603050405020304" pitchFamily="18" charset="0"/>
              </a:rPr>
              <a:t>“装不上、打不开、跑不通”</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59863" y="692454"/>
            <a:ext cx="10308628" cy="1120140"/>
            <a:chOff x="1846051" y="942146"/>
            <a:chExt cx="10308628" cy="1120140"/>
          </a:xfrm>
        </p:grpSpPr>
        <p:sp>
          <p:nvSpPr>
            <p:cNvPr id="46" name="文本框 45"/>
            <p:cNvSpPr txBox="1"/>
            <p:nvPr>
              <p:custDataLst>
                <p:tags r:id="rId2"/>
              </p:custDataLst>
            </p:nvPr>
          </p:nvSpPr>
          <p:spPr>
            <a:xfrm>
              <a:off x="1846051" y="942146"/>
              <a:ext cx="3550926" cy="1120140"/>
            </a:xfrm>
            <a:prstGeom prst="rect">
              <a:avLst/>
            </a:prstGeom>
            <a:noFill/>
          </p:spPr>
          <p:txBody>
            <a:bodyPr wrap="square" rtlCol="0" anchor="ctr" anchorCtr="0"/>
            <a:lstStyle/>
            <a:p>
              <a:pPr algn="ctr">
                <a:lnSpc>
                  <a:spcPct val="120000"/>
                </a:lnSpc>
                <a:buSzPct val="100000"/>
              </a:pPr>
              <a:r>
                <a:rPr lang="zh-CN" altLang="en-US" sz="2800" b="1" dirty="0">
                  <a:gradFill>
                    <a:gsLst>
                      <a:gs pos="0">
                        <a:srgbClr val="FE4444"/>
                      </a:gs>
                      <a:gs pos="100000">
                        <a:srgbClr val="832B2B"/>
                      </a:gs>
                    </a:gsLst>
                    <a:lin ang="5400000" scaled="0"/>
                  </a:gradFill>
                  <a:latin typeface="思源黑体" charset="0"/>
                  <a:ea typeface="思源黑体" charset="0"/>
                </a:rPr>
                <a:t>兼容互认证</a:t>
              </a:r>
              <a:r>
                <a:rPr lang="en-US" altLang="zh-CN" sz="2800" b="1" dirty="0">
                  <a:gradFill>
                    <a:gsLst>
                      <a:gs pos="0">
                        <a:srgbClr val="FE4444"/>
                      </a:gs>
                      <a:gs pos="100000">
                        <a:srgbClr val="832B2B"/>
                      </a:gs>
                    </a:gsLst>
                    <a:lin ang="5400000" scaled="0"/>
                  </a:gradFill>
                  <a:latin typeface="思源黑体" charset="0"/>
                  <a:ea typeface="思源黑体" charset="0"/>
                </a:rPr>
                <a:t>30</a:t>
              </a:r>
              <a:r>
                <a:rPr lang="zh-CN" altLang="en-US" sz="2800" b="1" dirty="0">
                  <a:gradFill>
                    <a:gsLst>
                      <a:gs pos="0">
                        <a:srgbClr val="FE4444"/>
                      </a:gs>
                      <a:gs pos="100000">
                        <a:srgbClr val="832B2B"/>
                      </a:gs>
                    </a:gsLst>
                    <a:lin ang="5400000" scaled="0"/>
                  </a:gradFill>
                  <a:latin typeface="思源黑体" charset="0"/>
                  <a:ea typeface="思源黑体" charset="0"/>
                </a:rPr>
                <a:t>00+项</a:t>
              </a:r>
              <a:endParaRPr lang="en-US" altLang="zh-CN" sz="2400" dirty="0">
                <a:latin typeface="思源黑体" charset="0"/>
                <a:ea typeface="思源黑体" charset="0"/>
              </a:endParaRPr>
            </a:p>
          </p:txBody>
        </p:sp>
        <p:sp>
          <p:nvSpPr>
            <p:cNvPr id="36" name="文本框 35"/>
            <p:cNvSpPr txBox="1"/>
            <p:nvPr>
              <p:custDataLst>
                <p:tags r:id="rId3"/>
              </p:custDataLst>
            </p:nvPr>
          </p:nvSpPr>
          <p:spPr>
            <a:xfrm>
              <a:off x="5732805" y="942146"/>
              <a:ext cx="6421874" cy="1120140"/>
            </a:xfrm>
            <a:prstGeom prst="rect">
              <a:avLst/>
            </a:prstGeom>
            <a:noFill/>
          </p:spPr>
          <p:txBody>
            <a:bodyPr wrap="square" rtlCol="0" anchor="ctr" anchorCtr="0"/>
            <a:lstStyle/>
            <a:p>
              <a:pPr algn="ctr">
                <a:lnSpc>
                  <a:spcPct val="120000"/>
                </a:lnSpc>
                <a:buSzPct val="100000"/>
              </a:pPr>
              <a:r>
                <a:rPr lang="zh-CN" altLang="en-US" sz="1600" dirty="0">
                  <a:solidFill>
                    <a:srgbClr val="121720"/>
                  </a:solidFill>
                  <a:latin typeface="思源黑体" charset="0"/>
                  <a:ea typeface="思源黑体" charset="0"/>
                </a:rPr>
                <a:t>其中与主流操作系统、芯片、数据库、服务器厂商认证 </a:t>
              </a:r>
              <a:r>
                <a:rPr lang="en-US" altLang="zh-CN" sz="2800" b="1" dirty="0">
                  <a:gradFill>
                    <a:gsLst>
                      <a:gs pos="0">
                        <a:srgbClr val="FE4444"/>
                      </a:gs>
                      <a:gs pos="100000">
                        <a:srgbClr val="832B2B"/>
                      </a:gs>
                    </a:gsLst>
                    <a:lin ang="5400000" scaled="0"/>
                  </a:gradFill>
                  <a:latin typeface="思源黑体" charset="0"/>
                  <a:ea typeface="思源黑体" charset="0"/>
                </a:rPr>
                <a:t>400+</a:t>
              </a:r>
              <a:r>
                <a:rPr lang="zh-CN" altLang="en-US" sz="2800" b="1" dirty="0">
                  <a:gradFill>
                    <a:gsLst>
                      <a:gs pos="0">
                        <a:srgbClr val="FE4444"/>
                      </a:gs>
                      <a:gs pos="100000">
                        <a:srgbClr val="832B2B"/>
                      </a:gs>
                    </a:gsLst>
                    <a:lin ang="5400000" scaled="0"/>
                  </a:gradFill>
                  <a:latin typeface="思源黑体" charset="0"/>
                  <a:ea typeface="思源黑体" charset="0"/>
                </a:rPr>
                <a:t>项</a:t>
              </a:r>
              <a:endParaRPr lang="zh-CN" altLang="en-US" sz="1600" b="1" dirty="0">
                <a:gradFill>
                  <a:gsLst>
                    <a:gs pos="0">
                      <a:srgbClr val="FE4444"/>
                    </a:gs>
                    <a:gs pos="100000">
                      <a:srgbClr val="832B2B"/>
                    </a:gs>
                  </a:gsLst>
                  <a:lin ang="5400000" scaled="0"/>
                </a:gradFill>
                <a:latin typeface="思源黑体" charset="0"/>
                <a:ea typeface="思源黑体" charset="0"/>
              </a:endParaRPr>
            </a:p>
          </p:txBody>
        </p:sp>
      </p:grpSp>
      <p:sp>
        <p:nvSpPr>
          <p:cNvPr id="5" name="标题 4"/>
          <p:cNvSpPr>
            <a:spLocks noGrp="1"/>
          </p:cNvSpPr>
          <p:nvPr>
            <p:ph type="title"/>
          </p:nvPr>
        </p:nvSpPr>
        <p:spPr/>
        <p:txBody>
          <a:bodyPr>
            <a:normAutofit/>
          </a:bodyPr>
          <a:lstStyle/>
          <a:p>
            <a:pPr algn="just"/>
            <a:r>
              <a:rPr lang="zh-CN" altLang="en-US" sz="2445" dirty="0">
                <a:latin typeface="思源黑体" charset="0"/>
                <a:ea typeface="思源黑体" charset="0"/>
                <a:cs typeface="思源黑体" panose="020B0500000000000000" charset="-122"/>
              </a:rPr>
              <a:t>产业生态构造</a:t>
            </a:r>
            <a:r>
              <a:rPr lang="en-US" altLang="zh-CN" sz="2445" dirty="0">
                <a:latin typeface="思源黑体" charset="0"/>
                <a:ea typeface="思源黑体" charset="0"/>
                <a:cs typeface="思源黑体" panose="020B0500000000000000" charset="-122"/>
              </a:rPr>
              <a:t>-</a:t>
            </a:r>
            <a:r>
              <a:rPr lang="zh-CN" altLang="en-US" sz="2445" dirty="0">
                <a:latin typeface="思源黑体" charset="0"/>
                <a:ea typeface="思源黑体" charset="0"/>
                <a:cs typeface="思源黑体" panose="020B0500000000000000" charset="-122"/>
              </a:rPr>
              <a:t>兼容互认证</a:t>
            </a:r>
          </a:p>
        </p:txBody>
      </p:sp>
      <p:pic>
        <p:nvPicPr>
          <p:cNvPr id="59" name="图片 58" descr="41-44"/>
          <p:cNvPicPr>
            <a:picLocks noChangeAspect="1"/>
          </p:cNvPicPr>
          <p:nvPr>
            <p:custDataLst>
              <p:tags r:id="rId1"/>
            </p:custDataLst>
          </p:nvPr>
        </p:nvPicPr>
        <p:blipFill>
          <a:blip r:embed="rId6"/>
          <a:stretch>
            <a:fillRect/>
          </a:stretch>
        </p:blipFill>
        <p:spPr>
          <a:xfrm>
            <a:off x="3226435" y="1154790"/>
            <a:ext cx="5601335" cy="5676900"/>
          </a:xfrm>
          <a:prstGeom prst="rect">
            <a:avLst/>
          </a:prstGeom>
        </p:spPr>
      </p:pic>
      <p:sp>
        <p:nvSpPr>
          <p:cNvPr id="67" name="椭圆 66"/>
          <p:cNvSpPr/>
          <p:nvPr/>
        </p:nvSpPr>
        <p:spPr>
          <a:xfrm>
            <a:off x="6469380" y="1765025"/>
            <a:ext cx="135255" cy="135255"/>
          </a:xfrm>
          <a:prstGeom prst="ellips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6553835" y="1832335"/>
            <a:ext cx="1347470" cy="3810"/>
          </a:xfrm>
          <a:prstGeom prst="line">
            <a:avLst/>
          </a:prstGeom>
          <a:ln w="22225" cmpd="sng">
            <a:solidFill>
              <a:srgbClr val="DF2525"/>
            </a:solidFill>
            <a:prstDash val="solid"/>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8503285" y="1664060"/>
            <a:ext cx="792480" cy="337185"/>
          </a:xfrm>
          <a:prstGeom prst="rect">
            <a:avLst/>
          </a:prstGeom>
          <a:noFill/>
        </p:spPr>
        <p:txBody>
          <a:bodyPr wrap="none" rtlCol="0" anchor="t">
            <a:spAutoFit/>
          </a:bodyPr>
          <a:lstStyle/>
          <a:p>
            <a:r>
              <a:rPr lang="zh-CN" altLang="en-US" sz="1600" kern="0" noProof="0" dirty="0">
                <a:ln>
                  <a:noFill/>
                </a:ln>
                <a:solidFill>
                  <a:prstClr val="black">
                    <a:lumMod val="65000"/>
                    <a:lumOff val="35000"/>
                  </a:prstClr>
                </a:solidFill>
                <a:effectLst/>
                <a:uLnTx/>
                <a:uFillTx/>
                <a:latin typeface="思源黑体" charset="0"/>
                <a:ea typeface="思源黑体" charset="0"/>
                <a:sym typeface="+mn-ea"/>
              </a:rPr>
              <a:t>服务器</a:t>
            </a:r>
          </a:p>
        </p:txBody>
      </p:sp>
      <p:sp>
        <p:nvSpPr>
          <p:cNvPr id="70" name="椭圆 69"/>
          <p:cNvSpPr/>
          <p:nvPr/>
        </p:nvSpPr>
        <p:spPr>
          <a:xfrm>
            <a:off x="8103870" y="1632945"/>
            <a:ext cx="399415" cy="399415"/>
          </a:xfrm>
          <a:prstGeom prst="ellipse">
            <a:avLst/>
          </a:prstGeom>
          <a:solidFill>
            <a:srgbClr val="DF252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1" name="图片 70" descr="FH画板 3 副本 18"/>
          <p:cNvPicPr>
            <a:picLocks noChangeAspect="1"/>
          </p:cNvPicPr>
          <p:nvPr/>
        </p:nvPicPr>
        <p:blipFill>
          <a:blip r:embed="rId7"/>
          <a:stretch>
            <a:fillRect/>
          </a:stretch>
        </p:blipFill>
        <p:spPr>
          <a:xfrm>
            <a:off x="8143240" y="1676760"/>
            <a:ext cx="311150" cy="311150"/>
          </a:xfrm>
          <a:prstGeom prst="rect">
            <a:avLst/>
          </a:prstGeom>
        </p:spPr>
      </p:pic>
      <p:sp>
        <p:nvSpPr>
          <p:cNvPr id="72" name="文本框 71"/>
          <p:cNvSpPr txBox="1"/>
          <p:nvPr/>
        </p:nvSpPr>
        <p:spPr>
          <a:xfrm>
            <a:off x="8312150" y="2146660"/>
            <a:ext cx="3022600" cy="553085"/>
          </a:xfrm>
          <a:prstGeom prst="rect">
            <a:avLst/>
          </a:prstGeom>
          <a:noFill/>
        </p:spPr>
        <p:txBody>
          <a:bodyPr wrap="square" rtlCol="0">
            <a:spAutoFit/>
          </a:bodyPr>
          <a:lstStyle/>
          <a:p>
            <a:r>
              <a:rPr lang="zh-CN" altLang="en-US" sz="1000">
                <a:solidFill>
                  <a:schemeClr val="tx2">
                    <a:lumMod val="75000"/>
                  </a:schemeClr>
                </a:solidFill>
                <a:latin typeface="思源黑体" charset="0"/>
                <a:ea typeface="思源黑体" charset="0"/>
                <a:cs typeface="思源黑体 CN Normal" panose="020B0400000000000000" pitchFamily="34" charset="-122"/>
              </a:rPr>
              <a:t>曙光、泰山、浪潮、长城、航天706、同方、万方、联想、百信…</a:t>
            </a:r>
          </a:p>
          <a:p>
            <a:r>
              <a:rPr lang="zh-CN" altLang="en-US" sz="1000">
                <a:solidFill>
                  <a:schemeClr val="tx2">
                    <a:lumMod val="75000"/>
                  </a:schemeClr>
                </a:solidFill>
                <a:latin typeface="思源黑体" charset="0"/>
                <a:ea typeface="思源黑体" charset="0"/>
                <a:cs typeface="思源黑体 CN Normal" panose="020B0400000000000000" pitchFamily="34" charset="-122"/>
              </a:rPr>
              <a:t>IBM、HP、DELL…</a:t>
            </a:r>
          </a:p>
        </p:txBody>
      </p:sp>
      <p:sp>
        <p:nvSpPr>
          <p:cNvPr id="73" name="椭圆 72"/>
          <p:cNvSpPr/>
          <p:nvPr/>
        </p:nvSpPr>
        <p:spPr>
          <a:xfrm>
            <a:off x="6718300" y="3095985"/>
            <a:ext cx="135255" cy="135255"/>
          </a:xfrm>
          <a:prstGeom prst="ellips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p:cNvCxnSpPr/>
          <p:nvPr/>
        </p:nvCxnSpPr>
        <p:spPr>
          <a:xfrm>
            <a:off x="6802755" y="3163295"/>
            <a:ext cx="1953260" cy="5080"/>
          </a:xfrm>
          <a:prstGeom prst="line">
            <a:avLst/>
          </a:prstGeom>
          <a:ln w="22225" cmpd="sng">
            <a:solidFill>
              <a:srgbClr val="DF2525"/>
            </a:solidFill>
            <a:prstDash val="solid"/>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a:off x="8850630" y="2963905"/>
            <a:ext cx="399415" cy="399415"/>
          </a:xfrm>
          <a:prstGeom prst="ellipse">
            <a:avLst/>
          </a:prstGeom>
          <a:solidFill>
            <a:srgbClr val="DF252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文本框 75"/>
          <p:cNvSpPr txBox="1"/>
          <p:nvPr/>
        </p:nvSpPr>
        <p:spPr>
          <a:xfrm>
            <a:off x="9335135" y="3007720"/>
            <a:ext cx="487680" cy="337185"/>
          </a:xfrm>
          <a:prstGeom prst="rect">
            <a:avLst/>
          </a:prstGeom>
          <a:noFill/>
        </p:spPr>
        <p:txBody>
          <a:bodyPr wrap="none" rtlCol="0" anchor="t">
            <a:spAutoFit/>
          </a:bodyPr>
          <a:lstStyle/>
          <a:p>
            <a:r>
              <a:rPr lang="en-US" altLang="zh-CN" sz="1600" kern="0" noProof="0" dirty="0">
                <a:ln>
                  <a:noFill/>
                </a:ln>
                <a:solidFill>
                  <a:prstClr val="black">
                    <a:lumMod val="65000"/>
                    <a:lumOff val="35000"/>
                  </a:prstClr>
                </a:solidFill>
                <a:effectLst/>
                <a:uLnTx/>
                <a:uFillTx/>
                <a:latin typeface="思源黑体" charset="0"/>
                <a:ea typeface="思源黑体" charset="0"/>
                <a:sym typeface="+mn-ea"/>
              </a:rPr>
              <a:t>JDK</a:t>
            </a:r>
          </a:p>
        </p:txBody>
      </p:sp>
      <p:sp>
        <p:nvSpPr>
          <p:cNvPr id="77" name="文本框 76"/>
          <p:cNvSpPr txBox="1"/>
          <p:nvPr/>
        </p:nvSpPr>
        <p:spPr>
          <a:xfrm>
            <a:off x="9029700" y="3487780"/>
            <a:ext cx="1915160" cy="398780"/>
          </a:xfrm>
          <a:prstGeom prst="rect">
            <a:avLst/>
          </a:prstGeom>
          <a:noFill/>
        </p:spPr>
        <p:txBody>
          <a:bodyPr wrap="square" rtlCol="0">
            <a:spAutoFit/>
          </a:bodyPr>
          <a:lstStyle/>
          <a:p>
            <a:r>
              <a:rPr lang="zh-CN" altLang="en-US" sz="1000">
                <a:solidFill>
                  <a:schemeClr val="tx2">
                    <a:lumMod val="75000"/>
                  </a:schemeClr>
                </a:solidFill>
                <a:latin typeface="思源黑体" charset="0"/>
                <a:ea typeface="思源黑体" charset="0"/>
                <a:cs typeface="思源黑体 CN Normal" panose="020B0400000000000000" pitchFamily="34" charset="-122"/>
              </a:rPr>
              <a:t>Open JDK、毕昇JDK</a:t>
            </a:r>
          </a:p>
          <a:p>
            <a:r>
              <a:rPr lang="zh-CN" altLang="en-US" sz="1000">
                <a:solidFill>
                  <a:schemeClr val="tx2">
                    <a:lumMod val="75000"/>
                  </a:schemeClr>
                </a:solidFill>
                <a:latin typeface="思源黑体" charset="0"/>
                <a:ea typeface="思源黑体" charset="0"/>
                <a:cs typeface="思源黑体 CN Normal" panose="020B0400000000000000" pitchFamily="34" charset="-122"/>
              </a:rPr>
              <a:t>Oracle JDK 、IBM JDK </a:t>
            </a:r>
          </a:p>
        </p:txBody>
      </p:sp>
      <p:sp>
        <p:nvSpPr>
          <p:cNvPr id="78" name="椭圆 77"/>
          <p:cNvSpPr/>
          <p:nvPr/>
        </p:nvSpPr>
        <p:spPr>
          <a:xfrm>
            <a:off x="7404735" y="4299310"/>
            <a:ext cx="135255" cy="135255"/>
          </a:xfrm>
          <a:prstGeom prst="ellips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a:off x="7489190" y="4366620"/>
            <a:ext cx="1093470" cy="2540"/>
          </a:xfrm>
          <a:prstGeom prst="line">
            <a:avLst/>
          </a:prstGeom>
          <a:ln w="22225" cmpd="sng">
            <a:solidFill>
              <a:srgbClr val="DF2525"/>
            </a:solidFill>
            <a:prstDash val="solid"/>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8688705" y="4209775"/>
            <a:ext cx="399415" cy="399415"/>
          </a:xfrm>
          <a:prstGeom prst="ellipse">
            <a:avLst/>
          </a:prstGeom>
          <a:solidFill>
            <a:srgbClr val="DF252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文本框 80"/>
          <p:cNvSpPr txBox="1"/>
          <p:nvPr/>
        </p:nvSpPr>
        <p:spPr>
          <a:xfrm>
            <a:off x="9173210" y="4253590"/>
            <a:ext cx="792480" cy="337185"/>
          </a:xfrm>
          <a:prstGeom prst="rect">
            <a:avLst/>
          </a:prstGeom>
          <a:noFill/>
        </p:spPr>
        <p:txBody>
          <a:bodyPr wrap="none" rtlCol="0" anchor="t">
            <a:spAutoFit/>
          </a:bodyPr>
          <a:lstStyle/>
          <a:p>
            <a:pPr algn="l"/>
            <a:r>
              <a:rPr lang="en-US" altLang="zh-CN" sz="1600" kern="0" noProof="0" dirty="0">
                <a:ln>
                  <a:noFill/>
                </a:ln>
                <a:solidFill>
                  <a:prstClr val="black">
                    <a:lumMod val="65000"/>
                    <a:lumOff val="35000"/>
                  </a:prstClr>
                </a:solidFill>
                <a:effectLst/>
                <a:uLnTx/>
                <a:uFillTx/>
                <a:latin typeface="思源黑体" charset="0"/>
                <a:ea typeface="思源黑体" charset="0"/>
                <a:sym typeface="+mn-ea"/>
              </a:rPr>
              <a:t>云平台</a:t>
            </a:r>
          </a:p>
        </p:txBody>
      </p:sp>
      <p:sp>
        <p:nvSpPr>
          <p:cNvPr id="82" name="文本框 81"/>
          <p:cNvSpPr txBox="1"/>
          <p:nvPr/>
        </p:nvSpPr>
        <p:spPr>
          <a:xfrm>
            <a:off x="8875395" y="4669515"/>
            <a:ext cx="2344148" cy="398780"/>
          </a:xfrm>
          <a:prstGeom prst="rect">
            <a:avLst/>
          </a:prstGeom>
          <a:noFill/>
        </p:spPr>
        <p:txBody>
          <a:bodyPr wrap="square" rtlCol="0">
            <a:spAutoFit/>
          </a:bodyPr>
          <a:lstStyle/>
          <a:p>
            <a:r>
              <a:rPr lang="zh-CN" altLang="en-US" sz="1000">
                <a:solidFill>
                  <a:schemeClr val="tx2">
                    <a:lumMod val="75000"/>
                  </a:schemeClr>
                </a:solidFill>
                <a:latin typeface="思源黑体" charset="0"/>
                <a:ea typeface="思源黑体" charset="0"/>
                <a:cs typeface="思源黑体 CN Normal" panose="020B0400000000000000" pitchFamily="34" charset="-122"/>
              </a:rPr>
              <a:t>华为云、阿里云、腾讯云、浪潮云、中国电子、新华三...</a:t>
            </a:r>
          </a:p>
        </p:txBody>
      </p:sp>
      <p:pic>
        <p:nvPicPr>
          <p:cNvPr id="83" name="图片 82" descr="FH画板 3 副本 4"/>
          <p:cNvPicPr>
            <a:picLocks noChangeAspect="1"/>
          </p:cNvPicPr>
          <p:nvPr/>
        </p:nvPicPr>
        <p:blipFill>
          <a:blip r:embed="rId8"/>
          <a:stretch>
            <a:fillRect/>
          </a:stretch>
        </p:blipFill>
        <p:spPr>
          <a:xfrm>
            <a:off x="8684260" y="4214220"/>
            <a:ext cx="386715" cy="387985"/>
          </a:xfrm>
          <a:prstGeom prst="rect">
            <a:avLst/>
          </a:prstGeom>
        </p:spPr>
      </p:pic>
      <p:sp>
        <p:nvSpPr>
          <p:cNvPr id="84" name="椭圆 83"/>
          <p:cNvSpPr/>
          <p:nvPr/>
        </p:nvSpPr>
        <p:spPr>
          <a:xfrm>
            <a:off x="6109335" y="5423895"/>
            <a:ext cx="135255" cy="135255"/>
          </a:xfrm>
          <a:prstGeom prst="ellips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p:nvPr/>
        </p:nvCxnSpPr>
        <p:spPr>
          <a:xfrm flipV="1">
            <a:off x="6193790" y="5486760"/>
            <a:ext cx="1746885" cy="4445"/>
          </a:xfrm>
          <a:prstGeom prst="line">
            <a:avLst/>
          </a:prstGeom>
          <a:ln w="22225" cmpd="sng">
            <a:solidFill>
              <a:srgbClr val="DF2525"/>
            </a:solidFill>
            <a:prstDash val="solid"/>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8059420" y="5280385"/>
            <a:ext cx="399415" cy="399415"/>
          </a:xfrm>
          <a:prstGeom prst="ellipse">
            <a:avLst/>
          </a:prstGeom>
          <a:solidFill>
            <a:srgbClr val="DF252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7" name="文本框 86"/>
          <p:cNvSpPr txBox="1"/>
          <p:nvPr/>
        </p:nvSpPr>
        <p:spPr>
          <a:xfrm>
            <a:off x="8543925" y="5324200"/>
            <a:ext cx="995680" cy="337185"/>
          </a:xfrm>
          <a:prstGeom prst="rect">
            <a:avLst/>
          </a:prstGeom>
          <a:noFill/>
        </p:spPr>
        <p:txBody>
          <a:bodyPr wrap="none" rtlCol="0" anchor="t">
            <a:spAutoFit/>
          </a:bodyPr>
          <a:lstStyle/>
          <a:p>
            <a:pPr algn="l"/>
            <a:r>
              <a:rPr lang="en-US" altLang="zh-CN" sz="1600" kern="0" noProof="0" dirty="0">
                <a:ln>
                  <a:noFill/>
                </a:ln>
                <a:solidFill>
                  <a:prstClr val="black">
                    <a:lumMod val="65000"/>
                    <a:lumOff val="35000"/>
                  </a:prstClr>
                </a:solidFill>
                <a:effectLst/>
                <a:uLnTx/>
                <a:uFillTx/>
                <a:latin typeface="思源黑体" charset="0"/>
                <a:ea typeface="思源黑体" charset="0"/>
                <a:sym typeface="+mn-ea"/>
              </a:rPr>
              <a:t>应用软件</a:t>
            </a:r>
          </a:p>
        </p:txBody>
      </p:sp>
      <p:sp>
        <p:nvSpPr>
          <p:cNvPr id="88" name="文本框 87"/>
          <p:cNvSpPr txBox="1"/>
          <p:nvPr/>
        </p:nvSpPr>
        <p:spPr>
          <a:xfrm>
            <a:off x="8265159" y="5740125"/>
            <a:ext cx="3103331" cy="673005"/>
          </a:xfrm>
          <a:prstGeom prst="rect">
            <a:avLst/>
          </a:prstGeom>
          <a:noFill/>
        </p:spPr>
        <p:txBody>
          <a:bodyPr wrap="square" rtlCol="0">
            <a:spAutoFit/>
          </a:bodyPr>
          <a:lstStyle/>
          <a:p>
            <a:pPr algn="just">
              <a:lnSpc>
                <a:spcPct val="130000"/>
              </a:lnSpc>
            </a:pPr>
            <a:r>
              <a:rPr lang="zh-CN" altLang="en-US" sz="1000" dirty="0">
                <a:solidFill>
                  <a:schemeClr val="tx2">
                    <a:lumMod val="75000"/>
                  </a:scheme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泛微/蓝凌/致远办公平台、中金金融认证中心数字证书认证系统、中电金信全渠道客服平台、万达信息数据交换共享平台、浪潮数据产品、永中软件OA…</a:t>
            </a:r>
          </a:p>
        </p:txBody>
      </p:sp>
      <p:sp>
        <p:nvSpPr>
          <p:cNvPr id="89" name="椭圆 88"/>
          <p:cNvSpPr/>
          <p:nvPr/>
        </p:nvSpPr>
        <p:spPr>
          <a:xfrm>
            <a:off x="4685665" y="2469875"/>
            <a:ext cx="135255" cy="135255"/>
          </a:xfrm>
          <a:prstGeom prst="ellips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p:nvCxnSpPr>
        <p:spPr>
          <a:xfrm flipV="1">
            <a:off x="2565400" y="2539725"/>
            <a:ext cx="2120265" cy="5715"/>
          </a:xfrm>
          <a:prstGeom prst="line">
            <a:avLst/>
          </a:prstGeom>
          <a:ln w="22225" cmpd="sng">
            <a:solidFill>
              <a:srgbClr val="DF2525"/>
            </a:solidFill>
            <a:prstDash val="solid"/>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1370965" y="2318745"/>
            <a:ext cx="399415" cy="399415"/>
          </a:xfrm>
          <a:prstGeom prst="ellipse">
            <a:avLst/>
          </a:prstGeom>
          <a:solidFill>
            <a:srgbClr val="DF252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 name="文本框 91"/>
          <p:cNvSpPr txBox="1"/>
          <p:nvPr/>
        </p:nvSpPr>
        <p:spPr>
          <a:xfrm>
            <a:off x="1855470" y="2362560"/>
            <a:ext cx="690880" cy="337185"/>
          </a:xfrm>
          <a:prstGeom prst="rect">
            <a:avLst/>
          </a:prstGeom>
          <a:noFill/>
        </p:spPr>
        <p:txBody>
          <a:bodyPr wrap="none" rtlCol="0" anchor="t">
            <a:spAutoFit/>
          </a:bodyPr>
          <a:lstStyle/>
          <a:p>
            <a:pPr algn="l"/>
            <a:r>
              <a:rPr lang="en-US" altLang="zh-CN" sz="1600" kern="0" noProof="0" dirty="0">
                <a:ln>
                  <a:noFill/>
                </a:ln>
                <a:solidFill>
                  <a:prstClr val="black">
                    <a:lumMod val="65000"/>
                    <a:lumOff val="35000"/>
                  </a:prstClr>
                </a:solidFill>
                <a:effectLst/>
                <a:uLnTx/>
                <a:uFillTx/>
                <a:latin typeface="思源黑体" charset="0"/>
                <a:ea typeface="思源黑体" charset="0"/>
                <a:sym typeface="+mn-ea"/>
              </a:rPr>
              <a:t>芯 片</a:t>
            </a:r>
          </a:p>
        </p:txBody>
      </p:sp>
      <p:sp>
        <p:nvSpPr>
          <p:cNvPr id="93" name="文本框 92"/>
          <p:cNvSpPr txBox="1"/>
          <p:nvPr/>
        </p:nvSpPr>
        <p:spPr>
          <a:xfrm>
            <a:off x="1543050" y="2832460"/>
            <a:ext cx="2706370" cy="398780"/>
          </a:xfrm>
          <a:prstGeom prst="rect">
            <a:avLst/>
          </a:prstGeom>
          <a:noFill/>
        </p:spPr>
        <p:txBody>
          <a:bodyPr wrap="square" rtlCol="0">
            <a:spAutoFit/>
          </a:bodyPr>
          <a:lstStyle/>
          <a:p>
            <a:r>
              <a:rPr lang="zh-CN" altLang="en-US" sz="1000">
                <a:solidFill>
                  <a:schemeClr val="tx2">
                    <a:lumMod val="75000"/>
                  </a:schemeClr>
                </a:solidFill>
                <a:latin typeface="思源黑体" charset="0"/>
                <a:ea typeface="思源黑体" charset="0"/>
                <a:cs typeface="思源黑体 CN Normal" panose="020B0400000000000000" pitchFamily="34" charset="-122"/>
              </a:rPr>
              <a:t>飞腾、鲲鹏、龙芯、兆芯、海光、申威…</a:t>
            </a:r>
          </a:p>
          <a:p>
            <a:r>
              <a:rPr lang="zh-CN" altLang="en-US" sz="1000">
                <a:solidFill>
                  <a:schemeClr val="tx2">
                    <a:lumMod val="75000"/>
                  </a:schemeClr>
                </a:solidFill>
                <a:latin typeface="思源黑体" charset="0"/>
                <a:ea typeface="思源黑体" charset="0"/>
                <a:cs typeface="思源黑体 CN Normal" panose="020B0400000000000000" pitchFamily="34" charset="-122"/>
              </a:rPr>
              <a:t>Intel、AMD、ARM…</a:t>
            </a:r>
          </a:p>
        </p:txBody>
      </p:sp>
      <p:sp>
        <p:nvSpPr>
          <p:cNvPr id="94" name="椭圆 93"/>
          <p:cNvSpPr/>
          <p:nvPr/>
        </p:nvSpPr>
        <p:spPr>
          <a:xfrm>
            <a:off x="4820920" y="3915770"/>
            <a:ext cx="135255" cy="135255"/>
          </a:xfrm>
          <a:prstGeom prst="ellips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p:cNvCxnSpPr/>
          <p:nvPr/>
        </p:nvCxnSpPr>
        <p:spPr>
          <a:xfrm flipV="1">
            <a:off x="2830830" y="3985620"/>
            <a:ext cx="1990090" cy="4445"/>
          </a:xfrm>
          <a:prstGeom prst="line">
            <a:avLst/>
          </a:prstGeom>
          <a:ln w="22225" cmpd="sng">
            <a:solidFill>
              <a:srgbClr val="DF2525"/>
            </a:solidFill>
            <a:prstDash val="solid"/>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1221740" y="3764640"/>
            <a:ext cx="399415" cy="399415"/>
          </a:xfrm>
          <a:prstGeom prst="ellipse">
            <a:avLst/>
          </a:prstGeom>
          <a:solidFill>
            <a:srgbClr val="DF252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 name="文本框 96"/>
          <p:cNvSpPr txBox="1"/>
          <p:nvPr/>
        </p:nvSpPr>
        <p:spPr>
          <a:xfrm>
            <a:off x="1782445" y="3808455"/>
            <a:ext cx="995680" cy="337185"/>
          </a:xfrm>
          <a:prstGeom prst="rect">
            <a:avLst/>
          </a:prstGeom>
          <a:noFill/>
        </p:spPr>
        <p:txBody>
          <a:bodyPr wrap="none" rtlCol="0" anchor="t">
            <a:spAutoFit/>
          </a:bodyPr>
          <a:lstStyle/>
          <a:p>
            <a:pPr algn="l"/>
            <a:r>
              <a:rPr lang="en-US" altLang="zh-CN" sz="1600" kern="0" noProof="0" dirty="0">
                <a:ln>
                  <a:noFill/>
                </a:ln>
                <a:solidFill>
                  <a:prstClr val="black">
                    <a:lumMod val="65000"/>
                    <a:lumOff val="35000"/>
                  </a:prstClr>
                </a:solidFill>
                <a:effectLst/>
                <a:uLnTx/>
                <a:uFillTx/>
                <a:latin typeface="思源黑体" charset="0"/>
                <a:ea typeface="思源黑体" charset="0"/>
                <a:sym typeface="+mn-ea"/>
              </a:rPr>
              <a:t>操作系统</a:t>
            </a:r>
          </a:p>
        </p:txBody>
      </p:sp>
      <p:sp>
        <p:nvSpPr>
          <p:cNvPr id="98" name="文本框 97"/>
          <p:cNvSpPr txBox="1"/>
          <p:nvPr/>
        </p:nvSpPr>
        <p:spPr>
          <a:xfrm>
            <a:off x="1442085" y="4209775"/>
            <a:ext cx="2706370" cy="553085"/>
          </a:xfrm>
          <a:prstGeom prst="rect">
            <a:avLst/>
          </a:prstGeom>
          <a:noFill/>
        </p:spPr>
        <p:txBody>
          <a:bodyPr wrap="square" rtlCol="0">
            <a:spAutoFit/>
          </a:bodyPr>
          <a:lstStyle/>
          <a:p>
            <a:r>
              <a:rPr lang="zh-CN" altLang="en-US" sz="1000">
                <a:solidFill>
                  <a:schemeClr val="tx2">
                    <a:lumMod val="75000"/>
                  </a:schemeClr>
                </a:solidFill>
                <a:latin typeface="思源黑体" charset="0"/>
                <a:ea typeface="思源黑体" charset="0"/>
                <a:cs typeface="思源黑体 CN Normal" panose="020B0400000000000000" pitchFamily="34" charset="-122"/>
              </a:rPr>
              <a:t>麒麟OS、统信UOS、中科方德、一铭软件、云南思普、深度、欧拉…</a:t>
            </a:r>
          </a:p>
          <a:p>
            <a:r>
              <a:rPr lang="zh-CN" altLang="en-US" sz="1000">
                <a:solidFill>
                  <a:schemeClr val="tx2">
                    <a:lumMod val="75000"/>
                  </a:schemeClr>
                </a:solidFill>
                <a:latin typeface="思源黑体" charset="0"/>
                <a:ea typeface="思源黑体" charset="0"/>
                <a:cs typeface="思源黑体 CN Normal" panose="020B0400000000000000" pitchFamily="34" charset="-122"/>
              </a:rPr>
              <a:t>Linux、Unix、Windows…</a:t>
            </a:r>
          </a:p>
        </p:txBody>
      </p:sp>
      <p:sp>
        <p:nvSpPr>
          <p:cNvPr id="99" name="椭圆 98"/>
          <p:cNvSpPr/>
          <p:nvPr/>
        </p:nvSpPr>
        <p:spPr>
          <a:xfrm>
            <a:off x="4756785" y="5226410"/>
            <a:ext cx="135255" cy="135255"/>
          </a:xfrm>
          <a:prstGeom prst="ellips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p:cNvCxnSpPr/>
          <p:nvPr/>
        </p:nvCxnSpPr>
        <p:spPr>
          <a:xfrm flipV="1">
            <a:off x="2986405" y="5296260"/>
            <a:ext cx="1770380" cy="4445"/>
          </a:xfrm>
          <a:prstGeom prst="line">
            <a:avLst/>
          </a:prstGeom>
          <a:ln w="22225" cmpd="sng">
            <a:solidFill>
              <a:srgbClr val="DF2525"/>
            </a:solidFill>
            <a:prstDash val="solid"/>
          </a:ln>
        </p:spPr>
        <p:style>
          <a:lnRef idx="1">
            <a:schemeClr val="accent1"/>
          </a:lnRef>
          <a:fillRef idx="0">
            <a:schemeClr val="accent1"/>
          </a:fillRef>
          <a:effectRef idx="0">
            <a:schemeClr val="accent1"/>
          </a:effectRef>
          <a:fontRef idx="minor">
            <a:schemeClr val="tx1"/>
          </a:fontRef>
        </p:style>
      </p:cxnSp>
      <p:sp>
        <p:nvSpPr>
          <p:cNvPr id="101" name="椭圆 100"/>
          <p:cNvSpPr/>
          <p:nvPr/>
        </p:nvSpPr>
        <p:spPr>
          <a:xfrm>
            <a:off x="1442085" y="5075280"/>
            <a:ext cx="399415" cy="399415"/>
          </a:xfrm>
          <a:prstGeom prst="ellipse">
            <a:avLst/>
          </a:prstGeom>
          <a:solidFill>
            <a:srgbClr val="DF252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 name="文本框 101"/>
          <p:cNvSpPr txBox="1"/>
          <p:nvPr/>
        </p:nvSpPr>
        <p:spPr>
          <a:xfrm>
            <a:off x="1926590" y="5119095"/>
            <a:ext cx="792480" cy="337185"/>
          </a:xfrm>
          <a:prstGeom prst="rect">
            <a:avLst/>
          </a:prstGeom>
          <a:noFill/>
        </p:spPr>
        <p:txBody>
          <a:bodyPr wrap="none" rtlCol="0" anchor="t">
            <a:spAutoFit/>
          </a:bodyPr>
          <a:lstStyle/>
          <a:p>
            <a:pPr algn="l"/>
            <a:r>
              <a:rPr lang="en-US" altLang="zh-CN" sz="1600" kern="0" noProof="0" dirty="0">
                <a:ln>
                  <a:noFill/>
                </a:ln>
                <a:solidFill>
                  <a:prstClr val="black">
                    <a:lumMod val="65000"/>
                    <a:lumOff val="35000"/>
                  </a:prstClr>
                </a:solidFill>
                <a:effectLst/>
                <a:uLnTx/>
                <a:uFillTx/>
                <a:latin typeface="思源黑体" charset="0"/>
                <a:ea typeface="思源黑体" charset="0"/>
                <a:sym typeface="+mn-ea"/>
              </a:rPr>
              <a:t>数据库</a:t>
            </a:r>
          </a:p>
        </p:txBody>
      </p:sp>
      <p:sp>
        <p:nvSpPr>
          <p:cNvPr id="103" name="文本框 102"/>
          <p:cNvSpPr txBox="1"/>
          <p:nvPr/>
        </p:nvSpPr>
        <p:spPr>
          <a:xfrm>
            <a:off x="1630680" y="5521050"/>
            <a:ext cx="2706370" cy="553085"/>
          </a:xfrm>
          <a:prstGeom prst="rect">
            <a:avLst/>
          </a:prstGeom>
          <a:noFill/>
        </p:spPr>
        <p:txBody>
          <a:bodyPr wrap="square" rtlCol="0">
            <a:spAutoFit/>
          </a:bodyPr>
          <a:lstStyle/>
          <a:p>
            <a:r>
              <a:rPr lang="zh-CN" altLang="en-US" sz="1000">
                <a:solidFill>
                  <a:schemeClr val="tx2">
                    <a:lumMod val="75000"/>
                  </a:schemeClr>
                </a:solidFill>
                <a:latin typeface="思源黑体" charset="0"/>
                <a:ea typeface="思源黑体" charset="0"/>
                <a:cs typeface="思源黑体 CN Normal" panose="020B0400000000000000" pitchFamily="34" charset="-122"/>
              </a:rPr>
              <a:t>达梦、人大金仓、神通、南大通用、优炫、瀚高、高斯、昆仑…</a:t>
            </a:r>
          </a:p>
          <a:p>
            <a:r>
              <a:rPr lang="zh-CN" altLang="en-US" sz="1000">
                <a:solidFill>
                  <a:schemeClr val="tx2">
                    <a:lumMod val="75000"/>
                  </a:schemeClr>
                </a:solidFill>
                <a:latin typeface="思源黑体" charset="0"/>
                <a:ea typeface="思源黑体" charset="0"/>
                <a:cs typeface="思源黑体 CN Normal" panose="020B0400000000000000" pitchFamily="34" charset="-122"/>
              </a:rPr>
              <a:t>MySQL、Oracle、SQL Server…</a:t>
            </a:r>
          </a:p>
        </p:txBody>
      </p:sp>
      <p:pic>
        <p:nvPicPr>
          <p:cNvPr id="104" name="图片 103" descr="FH画板 3 副本 49"/>
          <p:cNvPicPr>
            <a:picLocks noChangeAspect="1"/>
          </p:cNvPicPr>
          <p:nvPr/>
        </p:nvPicPr>
        <p:blipFill>
          <a:blip r:embed="rId9"/>
          <a:stretch>
            <a:fillRect/>
          </a:stretch>
        </p:blipFill>
        <p:spPr>
          <a:xfrm>
            <a:off x="1358900" y="2306680"/>
            <a:ext cx="422910" cy="422910"/>
          </a:xfrm>
          <a:prstGeom prst="rect">
            <a:avLst/>
          </a:prstGeom>
        </p:spPr>
      </p:pic>
      <p:pic>
        <p:nvPicPr>
          <p:cNvPr id="105" name="图片 104" descr="FH画板 3 副本 20"/>
          <p:cNvPicPr>
            <a:picLocks noChangeAspect="1"/>
          </p:cNvPicPr>
          <p:nvPr/>
        </p:nvPicPr>
        <p:blipFill>
          <a:blip r:embed="rId10"/>
          <a:stretch>
            <a:fillRect/>
          </a:stretch>
        </p:blipFill>
        <p:spPr>
          <a:xfrm>
            <a:off x="1458595" y="5108300"/>
            <a:ext cx="339090" cy="339725"/>
          </a:xfrm>
          <a:prstGeom prst="rect">
            <a:avLst/>
          </a:prstGeom>
        </p:spPr>
      </p:pic>
      <p:pic>
        <p:nvPicPr>
          <p:cNvPr id="106" name="图片 105" descr="FH画板 3 副本 39"/>
          <p:cNvPicPr>
            <a:picLocks noChangeAspect="1"/>
          </p:cNvPicPr>
          <p:nvPr/>
        </p:nvPicPr>
        <p:blipFill>
          <a:blip r:embed="rId11"/>
          <a:stretch>
            <a:fillRect/>
          </a:stretch>
        </p:blipFill>
        <p:spPr>
          <a:xfrm>
            <a:off x="1234440" y="3787500"/>
            <a:ext cx="349250" cy="349250"/>
          </a:xfrm>
          <a:prstGeom prst="rect">
            <a:avLst/>
          </a:prstGeom>
        </p:spPr>
      </p:pic>
      <p:pic>
        <p:nvPicPr>
          <p:cNvPr id="107" name="图片 106" descr="FH画板 3 副本 9"/>
          <p:cNvPicPr>
            <a:picLocks noChangeAspect="1"/>
          </p:cNvPicPr>
          <p:nvPr/>
        </p:nvPicPr>
        <p:blipFill>
          <a:blip r:embed="rId12"/>
          <a:stretch>
            <a:fillRect/>
          </a:stretch>
        </p:blipFill>
        <p:spPr>
          <a:xfrm>
            <a:off x="8092440" y="5303245"/>
            <a:ext cx="349250" cy="349250"/>
          </a:xfrm>
          <a:prstGeom prst="rect">
            <a:avLst/>
          </a:prstGeom>
        </p:spPr>
      </p:pic>
      <p:pic>
        <p:nvPicPr>
          <p:cNvPr id="108" name="图片 107" descr="FH画板 3 副本 68"/>
          <p:cNvPicPr>
            <a:picLocks noChangeAspect="1"/>
          </p:cNvPicPr>
          <p:nvPr/>
        </p:nvPicPr>
        <p:blipFill>
          <a:blip r:embed="rId13"/>
          <a:stretch>
            <a:fillRect/>
          </a:stretch>
        </p:blipFill>
        <p:spPr>
          <a:xfrm>
            <a:off x="8819515" y="2932790"/>
            <a:ext cx="461645" cy="461645"/>
          </a:xfrm>
          <a:prstGeom prst="rect">
            <a:avLst/>
          </a:prstGeom>
        </p:spPr>
      </p:pic>
      <p:sp>
        <p:nvSpPr>
          <p:cNvPr id="109" name="流程图: 合并 108"/>
          <p:cNvSpPr/>
          <p:nvPr/>
        </p:nvSpPr>
        <p:spPr>
          <a:xfrm rot="16200000">
            <a:off x="8252460" y="2234925"/>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流程图: 合并 109"/>
          <p:cNvSpPr/>
          <p:nvPr/>
        </p:nvSpPr>
        <p:spPr>
          <a:xfrm rot="16200000">
            <a:off x="8252460" y="2521310"/>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流程图: 合并 110"/>
          <p:cNvSpPr/>
          <p:nvPr/>
        </p:nvSpPr>
        <p:spPr>
          <a:xfrm rot="16200000">
            <a:off x="8967470" y="3570330"/>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流程图: 合并 111"/>
          <p:cNvSpPr/>
          <p:nvPr/>
        </p:nvSpPr>
        <p:spPr>
          <a:xfrm rot="16200000">
            <a:off x="8967470" y="3724635"/>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流程图: 合并 112"/>
          <p:cNvSpPr/>
          <p:nvPr/>
        </p:nvSpPr>
        <p:spPr>
          <a:xfrm rot="16200000">
            <a:off x="8837930" y="4745080"/>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流程图: 合并 113"/>
          <p:cNvSpPr/>
          <p:nvPr/>
        </p:nvSpPr>
        <p:spPr>
          <a:xfrm rot="16200000">
            <a:off x="8219440" y="5837280"/>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流程图: 合并 114"/>
          <p:cNvSpPr/>
          <p:nvPr/>
        </p:nvSpPr>
        <p:spPr>
          <a:xfrm rot="16200000">
            <a:off x="1575435" y="5568040"/>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流程图: 合并 115"/>
          <p:cNvSpPr/>
          <p:nvPr/>
        </p:nvSpPr>
        <p:spPr>
          <a:xfrm rot="16200000">
            <a:off x="1575435" y="5900780"/>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流程图: 合并 116"/>
          <p:cNvSpPr/>
          <p:nvPr/>
        </p:nvSpPr>
        <p:spPr>
          <a:xfrm rot="16200000">
            <a:off x="1390650" y="4282165"/>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流程图: 合并 117"/>
          <p:cNvSpPr/>
          <p:nvPr/>
        </p:nvSpPr>
        <p:spPr>
          <a:xfrm rot="16200000">
            <a:off x="1390650" y="4614905"/>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流程图: 合并 118"/>
          <p:cNvSpPr/>
          <p:nvPr/>
        </p:nvSpPr>
        <p:spPr>
          <a:xfrm rot="16200000">
            <a:off x="1527175" y="2916915"/>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流程图: 合并 119"/>
          <p:cNvSpPr/>
          <p:nvPr/>
        </p:nvSpPr>
        <p:spPr>
          <a:xfrm rot="16200000">
            <a:off x="1527175" y="3071220"/>
            <a:ext cx="91440" cy="75565"/>
          </a:xfrm>
          <a:prstGeom prst="flowChartMerge">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文本框 120"/>
          <p:cNvSpPr txBox="1"/>
          <p:nvPr/>
        </p:nvSpPr>
        <p:spPr>
          <a:xfrm>
            <a:off x="5316220" y="3315695"/>
            <a:ext cx="1402080" cy="829945"/>
          </a:xfrm>
          <a:prstGeom prst="rect">
            <a:avLst/>
          </a:prstGeom>
          <a:noFill/>
        </p:spPr>
        <p:txBody>
          <a:bodyPr wrap="none" rtlCol="0">
            <a:spAutoFit/>
          </a:bodyPr>
          <a:lstStyle/>
          <a:p>
            <a:pPr algn="ctr"/>
            <a:r>
              <a:rPr lang="zh-CN" altLang="en-US" sz="2400">
                <a:solidFill>
                  <a:srgbClr val="DF2525"/>
                </a:solidFill>
                <a:latin typeface="思源黑体" charset="0"/>
                <a:ea typeface="思源黑体" charset="0"/>
              </a:rPr>
              <a:t>中间件</a:t>
            </a:r>
          </a:p>
          <a:p>
            <a:pPr algn="ctr"/>
            <a:r>
              <a:rPr lang="zh-CN" altLang="en-US" sz="2400">
                <a:solidFill>
                  <a:srgbClr val="DF2525"/>
                </a:solidFill>
                <a:latin typeface="思源黑体" charset="0"/>
                <a:ea typeface="思源黑体" charset="0"/>
              </a:rPr>
              <a:t>产业生态</a:t>
            </a:r>
          </a:p>
        </p:txBody>
      </p:sp>
      <p:sp>
        <p:nvSpPr>
          <p:cNvPr id="122" name="文本框 121"/>
          <p:cNvSpPr txBox="1"/>
          <p:nvPr/>
        </p:nvSpPr>
        <p:spPr>
          <a:xfrm>
            <a:off x="5128260" y="4209775"/>
            <a:ext cx="1910080" cy="337185"/>
          </a:xfrm>
          <a:prstGeom prst="rect">
            <a:avLst/>
          </a:prstGeom>
          <a:noFill/>
        </p:spPr>
        <p:txBody>
          <a:bodyPr wrap="none" rtlCol="0">
            <a:spAutoFit/>
          </a:bodyPr>
          <a:lstStyle/>
          <a:p>
            <a:pPr algn="l"/>
            <a:r>
              <a:rPr lang="zh-CN" altLang="en-US" sz="1600" dirty="0">
                <a:solidFill>
                  <a:schemeClr val="bg1">
                    <a:lumMod val="50000"/>
                  </a:schemeClr>
                </a:solidFill>
                <a:latin typeface="思源黑体" charset="0"/>
                <a:ea typeface="思源黑体" charset="0"/>
                <a:cs typeface="思源黑体 CN Normal" panose="020B0400000000000000" pitchFamily="34" charset="-122"/>
              </a:rPr>
              <a:t>兼容互认证</a:t>
            </a:r>
            <a:r>
              <a:rPr lang="en-US" altLang="zh-CN" sz="1600" dirty="0">
                <a:solidFill>
                  <a:schemeClr val="bg1">
                    <a:lumMod val="50000"/>
                  </a:schemeClr>
                </a:solidFill>
                <a:latin typeface="思源黑体" charset="0"/>
                <a:ea typeface="思源黑体" charset="0"/>
                <a:cs typeface="思源黑体 CN Normal" panose="020B0400000000000000" pitchFamily="34" charset="-122"/>
              </a:rPr>
              <a:t>3</a:t>
            </a:r>
            <a:r>
              <a:rPr lang="zh-CN" altLang="en-US" sz="1600" dirty="0">
                <a:solidFill>
                  <a:schemeClr val="bg1">
                    <a:lumMod val="50000"/>
                  </a:schemeClr>
                </a:solidFill>
                <a:latin typeface="思源黑体" charset="0"/>
                <a:ea typeface="思源黑体" charset="0"/>
                <a:cs typeface="思源黑体 CN Normal" panose="020B0400000000000000" pitchFamily="34" charset="-122"/>
              </a:rPr>
              <a:t>000+项</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任意多边形: 形状 385"/>
          <p:cNvSpPr/>
          <p:nvPr/>
        </p:nvSpPr>
        <p:spPr>
          <a:xfrm>
            <a:off x="10201565"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信元公众</a:t>
            </a:r>
          </a:p>
        </p:txBody>
      </p:sp>
      <p:sp>
        <p:nvSpPr>
          <p:cNvPr id="378" name="任意多边形: 形状 377"/>
          <p:cNvSpPr/>
          <p:nvPr/>
        </p:nvSpPr>
        <p:spPr>
          <a:xfrm>
            <a:off x="9563060"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号百控股</a:t>
            </a:r>
          </a:p>
        </p:txBody>
      </p:sp>
      <p:sp>
        <p:nvSpPr>
          <p:cNvPr id="307" name="任意多边形: 形状 306"/>
          <p:cNvSpPr/>
          <p:nvPr/>
        </p:nvSpPr>
        <p:spPr>
          <a:xfrm>
            <a:off x="8292653"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国泰君安</a:t>
            </a:r>
          </a:p>
        </p:txBody>
      </p:sp>
      <p:sp>
        <p:nvSpPr>
          <p:cNvPr id="319" name="任意多边形: 形状 318"/>
          <p:cNvSpPr/>
          <p:nvPr/>
        </p:nvSpPr>
        <p:spPr>
          <a:xfrm>
            <a:off x="6698732"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湖北移动</a:t>
            </a:r>
          </a:p>
        </p:txBody>
      </p:sp>
      <p:sp>
        <p:nvSpPr>
          <p:cNvPr id="320" name="任意多边形: 形状 319"/>
          <p:cNvSpPr/>
          <p:nvPr/>
        </p:nvSpPr>
        <p:spPr>
          <a:xfrm>
            <a:off x="7337361"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江苏移动</a:t>
            </a:r>
          </a:p>
        </p:txBody>
      </p:sp>
      <p:sp>
        <p:nvSpPr>
          <p:cNvPr id="369" name="任意多边形: 形状 368"/>
          <p:cNvSpPr/>
          <p:nvPr/>
        </p:nvSpPr>
        <p:spPr>
          <a:xfrm>
            <a:off x="7975990"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广东移动</a:t>
            </a:r>
          </a:p>
        </p:txBody>
      </p:sp>
      <p:sp>
        <p:nvSpPr>
          <p:cNvPr id="371" name="任意多边形: 形状 370"/>
          <p:cNvSpPr/>
          <p:nvPr/>
        </p:nvSpPr>
        <p:spPr>
          <a:xfrm>
            <a:off x="8286050"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上海电信</a:t>
            </a:r>
          </a:p>
        </p:txBody>
      </p:sp>
      <p:sp>
        <p:nvSpPr>
          <p:cNvPr id="377" name="任意多边形: 形状 376"/>
          <p:cNvSpPr/>
          <p:nvPr/>
        </p:nvSpPr>
        <p:spPr>
          <a:xfrm>
            <a:off x="9253248"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北京移动</a:t>
            </a:r>
          </a:p>
        </p:txBody>
      </p:sp>
      <p:sp>
        <p:nvSpPr>
          <p:cNvPr id="363" name="任意多边形: 形状 362"/>
          <p:cNvSpPr/>
          <p:nvPr/>
        </p:nvSpPr>
        <p:spPr>
          <a:xfrm>
            <a:off x="7979209"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algn="ctr" defTabSz="1600200">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邮政储蓄</a:t>
            </a:r>
          </a:p>
        </p:txBody>
      </p:sp>
      <p:sp>
        <p:nvSpPr>
          <p:cNvPr id="461" name="任意多边形: 形状 460"/>
          <p:cNvSpPr/>
          <p:nvPr/>
        </p:nvSpPr>
        <p:spPr>
          <a:xfrm>
            <a:off x="7022240" y="1056817"/>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国家</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开发银行</a:t>
            </a:r>
          </a:p>
        </p:txBody>
      </p:sp>
      <p:sp>
        <p:nvSpPr>
          <p:cNvPr id="441" name="任意多边形: 形状 440"/>
          <p:cNvSpPr/>
          <p:nvPr/>
        </p:nvSpPr>
        <p:spPr>
          <a:xfrm>
            <a:off x="5102798"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中船工业</a:t>
            </a:r>
          </a:p>
        </p:txBody>
      </p:sp>
      <p:sp>
        <p:nvSpPr>
          <p:cNvPr id="447" name="任意多边形: 形状 446"/>
          <p:cNvSpPr/>
          <p:nvPr/>
        </p:nvSpPr>
        <p:spPr>
          <a:xfrm>
            <a:off x="3825870"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中电科技</a:t>
            </a:r>
          </a:p>
        </p:txBody>
      </p:sp>
      <p:sp>
        <p:nvSpPr>
          <p:cNvPr id="318" name="任意多边形: 形状 317"/>
          <p:cNvSpPr/>
          <p:nvPr/>
        </p:nvSpPr>
        <p:spPr>
          <a:xfrm>
            <a:off x="6060103"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四川移动</a:t>
            </a:r>
          </a:p>
        </p:txBody>
      </p:sp>
      <p:sp>
        <p:nvSpPr>
          <p:cNvPr id="347" name="任意多边形: 形状 346"/>
          <p:cNvSpPr/>
          <p:nvPr/>
        </p:nvSpPr>
        <p:spPr>
          <a:xfrm>
            <a:off x="2228329"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东方航空</a:t>
            </a:r>
          </a:p>
        </p:txBody>
      </p:sp>
      <p:sp>
        <p:nvSpPr>
          <p:cNvPr id="355" name="任意多边形: 形状 354"/>
          <p:cNvSpPr/>
          <p:nvPr/>
        </p:nvSpPr>
        <p:spPr>
          <a:xfrm>
            <a:off x="1589700"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中国国航</a:t>
            </a:r>
          </a:p>
        </p:txBody>
      </p:sp>
      <p:sp>
        <p:nvSpPr>
          <p:cNvPr id="339" name="任意多边形: 形状 338"/>
          <p:cNvSpPr/>
          <p:nvPr/>
        </p:nvSpPr>
        <p:spPr>
          <a:xfrm>
            <a:off x="2861092"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北京市经济</a:t>
            </a:r>
            <a:endParaRPr kumimoji="0" lang="en-US" altLang="zh-CN"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信息中心</a:t>
            </a:r>
            <a:endParaRPr kumimoji="0" lang="en-US" altLang="zh-CN"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p:txBody>
      </p:sp>
      <p:sp>
        <p:nvSpPr>
          <p:cNvPr id="349" name="任意多边形: 形状 348"/>
          <p:cNvSpPr/>
          <p:nvPr/>
        </p:nvSpPr>
        <p:spPr>
          <a:xfrm>
            <a:off x="2222058"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国家公共</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信用中心</a:t>
            </a:r>
          </a:p>
        </p:txBody>
      </p:sp>
      <p:sp>
        <p:nvSpPr>
          <p:cNvPr id="486" name="任意多边形: 形状 485"/>
          <p:cNvSpPr/>
          <p:nvPr/>
        </p:nvSpPr>
        <p:spPr>
          <a:xfrm>
            <a:off x="304956"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cs typeface="+mn-ea"/>
                <a:sym typeface="+mn-lt"/>
              </a:rPr>
              <a:t>人民网</a:t>
            </a:r>
          </a:p>
        </p:txBody>
      </p:sp>
      <p:sp>
        <p:nvSpPr>
          <p:cNvPr id="310" name="任意多边形: 形状 309"/>
          <p:cNvSpPr/>
          <p:nvPr/>
        </p:nvSpPr>
        <p:spPr>
          <a:xfrm>
            <a:off x="4778194"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2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军工</a:t>
            </a:r>
          </a:p>
        </p:txBody>
      </p:sp>
      <p:sp>
        <p:nvSpPr>
          <p:cNvPr id="308" name="任意多边形: 形状 307"/>
          <p:cNvSpPr/>
          <p:nvPr/>
        </p:nvSpPr>
        <p:spPr>
          <a:xfrm>
            <a:off x="3500126"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上海市</a:t>
            </a:r>
            <a:endParaRPr kumimoji="0" lang="en-US" altLang="zh-CN"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大数据中心</a:t>
            </a:r>
          </a:p>
        </p:txBody>
      </p:sp>
      <p:sp>
        <p:nvSpPr>
          <p:cNvPr id="350" name="任意多边形: 形状 349"/>
          <p:cNvSpPr/>
          <p:nvPr/>
        </p:nvSpPr>
        <p:spPr>
          <a:xfrm>
            <a:off x="2856354"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财政部</a:t>
            </a:r>
          </a:p>
        </p:txBody>
      </p:sp>
      <p:sp>
        <p:nvSpPr>
          <p:cNvPr id="360" name="任意多边形: 形状 359"/>
          <p:cNvSpPr/>
          <p:nvPr/>
        </p:nvSpPr>
        <p:spPr>
          <a:xfrm>
            <a:off x="1576386"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公安部</a:t>
            </a:r>
          </a:p>
        </p:txBody>
      </p:sp>
      <p:sp>
        <p:nvSpPr>
          <p:cNvPr id="303" name="任意多边形: 形状 302"/>
          <p:cNvSpPr/>
          <p:nvPr/>
        </p:nvSpPr>
        <p:spPr>
          <a:xfrm>
            <a:off x="5737609"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endParaRPr kumimoji="0" lang="zh-CN" altLang="en-US" sz="1000" b="0" i="0" u="none" strike="noStrike" kern="1200" cap="none" spc="0" normalizeH="0" baseline="0" noProof="0">
              <a:ln>
                <a:noFill/>
              </a:ln>
              <a:solidFill>
                <a:srgbClr val="4785D1"/>
              </a:solidFill>
              <a:effectLst/>
              <a:uLnTx/>
              <a:uFillTx/>
              <a:cs typeface="+mn-ea"/>
              <a:sym typeface="+mn-lt"/>
            </a:endParaRPr>
          </a:p>
        </p:txBody>
      </p:sp>
      <p:sp>
        <p:nvSpPr>
          <p:cNvPr id="302" name="任意多边形: 形状 301"/>
          <p:cNvSpPr/>
          <p:nvPr/>
        </p:nvSpPr>
        <p:spPr>
          <a:xfrm>
            <a:off x="5098848"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北京邮电</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大学</a:t>
            </a:r>
          </a:p>
        </p:txBody>
      </p:sp>
      <p:sp>
        <p:nvSpPr>
          <p:cNvPr id="301" name="任意多边形: 形状 300"/>
          <p:cNvSpPr/>
          <p:nvPr/>
        </p:nvSpPr>
        <p:spPr>
          <a:xfrm>
            <a:off x="4460087"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a:ln>
                  <a:noFill/>
                </a:ln>
                <a:solidFill>
                  <a:srgbClr val="4785D1"/>
                </a:solidFill>
                <a:effectLst/>
                <a:uLnTx/>
                <a:uFillTx/>
                <a:latin typeface="思源黑体" charset="0"/>
                <a:ea typeface="思源黑体" charset="0"/>
                <a:cs typeface="+mn-ea"/>
                <a:sym typeface="+mn-lt"/>
              </a:rPr>
              <a:t>民航局</a:t>
            </a:r>
            <a:endPar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p:txBody>
      </p:sp>
      <p:sp>
        <p:nvSpPr>
          <p:cNvPr id="3" name="矩形 2"/>
          <p:cNvSpPr/>
          <p:nvPr/>
        </p:nvSpPr>
        <p:spPr>
          <a:xfrm>
            <a:off x="0" y="5529229"/>
            <a:ext cx="12192000" cy="1328771"/>
          </a:xfrm>
          <a:prstGeom prst="rect">
            <a:avLst/>
          </a:prstGeom>
          <a:solidFill>
            <a:srgbClr val="47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 name="文本框 3"/>
          <p:cNvSpPr txBox="1"/>
          <p:nvPr/>
        </p:nvSpPr>
        <p:spPr>
          <a:xfrm>
            <a:off x="0" y="5585997"/>
            <a:ext cx="2684758" cy="1037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defRPr/>
            </a:pPr>
            <a:r>
              <a:rPr kumimoji="0" lang="zh-CN" altLang="en-US"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政府行业</a:t>
            </a:r>
            <a:endParaRPr kumimoji="0" lang="en-US" altLang="zh-CN" i="0" u="none" strike="noStrike" kern="1200" cap="none" spc="0" normalizeH="0" baseline="0" noProof="0" dirty="0">
              <a:ln>
                <a:noFill/>
              </a:ln>
              <a:solidFill>
                <a:prstClr val="white"/>
              </a:solidFill>
              <a:effectLst/>
              <a:uLnTx/>
              <a:uFillTx/>
              <a:latin typeface="思源黑体" charset="0"/>
              <a:ea typeface="思源黑体" charset="0"/>
              <a:cs typeface="+mn-ea"/>
              <a:sym typeface="+mn-lt"/>
            </a:endParaRPr>
          </a:p>
          <a:p>
            <a:pPr marL="266700" marR="0" lvl="0" indent="-266700" defTabSz="914400" rtl="0" eaLnBrk="1" fontAlgn="auto" latinLnBrk="0" hangingPunct="1">
              <a:lnSpc>
                <a:spcPct val="100000"/>
              </a:lnSpc>
              <a:spcBef>
                <a:spcPts val="0"/>
              </a:spcBef>
              <a:spcAft>
                <a:spcPts val="300"/>
              </a:spcAft>
              <a:buClrTx/>
              <a:buSzTx/>
              <a:buFont typeface="Wingdings" panose="05000000000000000000" pitchFamily="2" charset="2"/>
              <a:buChar char="u"/>
              <a:defRPr/>
            </a:pPr>
            <a:r>
              <a:rPr kumimoji="0" lang="zh-CN" altLang="en-US"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国家级平台、省级政务信息资源共享交换的事实标准</a:t>
            </a:r>
            <a:endParaRPr kumimoji="0" lang="en-US" altLang="zh-CN"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endParaRPr>
          </a:p>
          <a:p>
            <a:pPr marL="266700" marR="0" lvl="0" indent="-266700" defTabSz="914400" rtl="0" eaLnBrk="1" fontAlgn="auto" latinLnBrk="0" hangingPunct="1">
              <a:lnSpc>
                <a:spcPct val="100000"/>
              </a:lnSpc>
              <a:spcBef>
                <a:spcPts val="0"/>
              </a:spcBef>
              <a:spcAft>
                <a:spcPts val="300"/>
              </a:spcAft>
              <a:buClrTx/>
              <a:buSzTx/>
              <a:buFont typeface="Wingdings" panose="05000000000000000000" pitchFamily="2" charset="2"/>
              <a:buChar char="u"/>
              <a:defRPr/>
            </a:pPr>
            <a:r>
              <a:rPr lang="en-US" altLang="zh-CN" sz="1200" dirty="0">
                <a:solidFill>
                  <a:prstClr val="white"/>
                </a:solidFill>
                <a:latin typeface="思源黑体" charset="0"/>
                <a:ea typeface="思源黑体" charset="0"/>
                <a:cs typeface="+mn-ea"/>
                <a:sym typeface="+mn-lt"/>
              </a:rPr>
              <a:t>40+</a:t>
            </a:r>
            <a:r>
              <a:rPr lang="zh-CN" altLang="en-US" sz="1200" dirty="0">
                <a:solidFill>
                  <a:prstClr val="white"/>
                </a:solidFill>
                <a:latin typeface="思源黑体" charset="0"/>
                <a:ea typeface="思源黑体" charset="0"/>
                <a:cs typeface="+mn-ea"/>
                <a:sym typeface="+mn-lt"/>
              </a:rPr>
              <a:t>部委用户，</a:t>
            </a:r>
            <a:r>
              <a:rPr lang="en-US" altLang="zh-CN" sz="1200" dirty="0">
                <a:solidFill>
                  <a:prstClr val="white"/>
                </a:solidFill>
                <a:latin typeface="思源黑体" charset="0"/>
                <a:ea typeface="思源黑体" charset="0"/>
                <a:cs typeface="+mn-ea"/>
                <a:sym typeface="+mn-lt"/>
              </a:rPr>
              <a:t>15+</a:t>
            </a:r>
            <a:r>
              <a:rPr lang="zh-CN" altLang="en-US" sz="1200" dirty="0">
                <a:solidFill>
                  <a:prstClr val="white"/>
                </a:solidFill>
                <a:latin typeface="思源黑体" charset="0"/>
                <a:ea typeface="思源黑体" charset="0"/>
                <a:cs typeface="+mn-ea"/>
                <a:sym typeface="+mn-lt"/>
              </a:rPr>
              <a:t>省级平台</a:t>
            </a:r>
            <a:endParaRPr kumimoji="0" lang="zh-CN" altLang="en-US"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endParaRPr>
          </a:p>
        </p:txBody>
      </p:sp>
      <p:cxnSp>
        <p:nvCxnSpPr>
          <p:cNvPr id="5" name="直接连接符 4"/>
          <p:cNvCxnSpPr/>
          <p:nvPr/>
        </p:nvCxnSpPr>
        <p:spPr>
          <a:xfrm>
            <a:off x="2857195" y="5862268"/>
            <a:ext cx="0" cy="662693"/>
          </a:xfrm>
          <a:prstGeom prst="line">
            <a:avLst/>
          </a:prstGeom>
          <a:ln>
            <a:solidFill>
              <a:srgbClr val="75DBF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920156" y="5862268"/>
            <a:ext cx="0" cy="662693"/>
          </a:xfrm>
          <a:prstGeom prst="line">
            <a:avLst/>
          </a:prstGeom>
          <a:ln>
            <a:solidFill>
              <a:srgbClr val="75DBFF"/>
            </a:solidFill>
          </a:ln>
        </p:spPr>
        <p:style>
          <a:lnRef idx="1">
            <a:schemeClr val="accent1"/>
          </a:lnRef>
          <a:fillRef idx="0">
            <a:schemeClr val="accent1"/>
          </a:fillRef>
          <a:effectRef idx="0">
            <a:schemeClr val="accent1"/>
          </a:effectRef>
          <a:fontRef idx="minor">
            <a:schemeClr val="tx1"/>
          </a:fontRef>
        </p:style>
      </p:cxnSp>
      <p:sp>
        <p:nvSpPr>
          <p:cNvPr id="12" name="任意多边形: 形状 11"/>
          <p:cNvSpPr/>
          <p:nvPr/>
        </p:nvSpPr>
        <p:spPr>
          <a:xfrm>
            <a:off x="10579783" y="4006240"/>
            <a:ext cx="540128" cy="620836"/>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solidFill>
            <a:srgbClr val="4785D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marR="0" lvl="0" indent="0" algn="ctr" defTabSz="1600200" rtl="0" eaLnBrk="1" fontAlgn="auto" latinLnBrk="0" hangingPunct="1">
              <a:buClrTx/>
              <a:buSzTx/>
              <a:buFontTx/>
              <a:buNone/>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13" name="任意多边形: 形状 12"/>
          <p:cNvSpPr/>
          <p:nvPr/>
        </p:nvSpPr>
        <p:spPr>
          <a:xfrm>
            <a:off x="10579783" y="1697020"/>
            <a:ext cx="540128" cy="620836"/>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solidFill>
            <a:srgbClr val="4785D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marR="0" lvl="0" indent="0" algn="ctr" defTabSz="1600200" rtl="0" eaLnBrk="1" fontAlgn="auto" latinLnBrk="0" hangingPunct="1">
              <a:buClrTx/>
              <a:buSzTx/>
              <a:buFontTx/>
              <a:buNone/>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14" name="任意多边形: 形状 13"/>
          <p:cNvSpPr/>
          <p:nvPr/>
        </p:nvSpPr>
        <p:spPr>
          <a:xfrm>
            <a:off x="993783" y="4006240"/>
            <a:ext cx="540128" cy="620836"/>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solidFill>
            <a:srgbClr val="4785D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marR="0" lvl="0" indent="0" algn="ctr" defTabSz="1600200" rtl="0" eaLnBrk="1" fontAlgn="auto" latinLnBrk="0" hangingPunct="1">
              <a:buClrTx/>
              <a:buSzTx/>
              <a:buFontTx/>
              <a:buNone/>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15" name="任意多边形: 形状 14"/>
          <p:cNvSpPr/>
          <p:nvPr/>
        </p:nvSpPr>
        <p:spPr>
          <a:xfrm>
            <a:off x="993783" y="1697020"/>
            <a:ext cx="540128" cy="620836"/>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solidFill>
            <a:srgbClr val="4785D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marR="0" lvl="0" indent="0" algn="ctr" defTabSz="1600200" rtl="0" eaLnBrk="1" fontAlgn="auto" latinLnBrk="0" hangingPunct="1">
              <a:buClrTx/>
              <a:buSzTx/>
              <a:buFontTx/>
              <a:buNone/>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16" name="任意多边形: 形状 15"/>
          <p:cNvSpPr/>
          <p:nvPr/>
        </p:nvSpPr>
        <p:spPr>
          <a:xfrm>
            <a:off x="7973364"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吉林电信</a:t>
            </a:r>
          </a:p>
        </p:txBody>
      </p:sp>
      <p:sp>
        <p:nvSpPr>
          <p:cNvPr id="17" name="任意多边形: 形状 16"/>
          <p:cNvSpPr/>
          <p:nvPr/>
        </p:nvSpPr>
        <p:spPr>
          <a:xfrm>
            <a:off x="4770824"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交通</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运输部</a:t>
            </a:r>
          </a:p>
        </p:txBody>
      </p:sp>
      <p:sp>
        <p:nvSpPr>
          <p:cNvPr id="18" name="任意多边形: 形状 17"/>
          <p:cNvSpPr/>
          <p:nvPr/>
        </p:nvSpPr>
        <p:spPr>
          <a:xfrm>
            <a:off x="5411758"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水利部</a:t>
            </a:r>
          </a:p>
        </p:txBody>
      </p:sp>
      <p:sp>
        <p:nvSpPr>
          <p:cNvPr id="19" name="任意多边形: 形状 18"/>
          <p:cNvSpPr/>
          <p:nvPr/>
        </p:nvSpPr>
        <p:spPr>
          <a:xfrm>
            <a:off x="6050521"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农业</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农村部</a:t>
            </a:r>
          </a:p>
        </p:txBody>
      </p:sp>
      <p:sp>
        <p:nvSpPr>
          <p:cNvPr id="20" name="任意多边形: 形状 19"/>
          <p:cNvSpPr/>
          <p:nvPr/>
        </p:nvSpPr>
        <p:spPr>
          <a:xfrm>
            <a:off x="6691271"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中国银联</a:t>
            </a:r>
          </a:p>
        </p:txBody>
      </p:sp>
      <p:sp>
        <p:nvSpPr>
          <p:cNvPr id="21" name="任意多边形: 形状 20"/>
          <p:cNvSpPr/>
          <p:nvPr/>
        </p:nvSpPr>
        <p:spPr>
          <a:xfrm>
            <a:off x="7332205"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algn="ctr" defTabSz="1600200">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招商银行</a:t>
            </a:r>
          </a:p>
        </p:txBody>
      </p:sp>
      <p:sp>
        <p:nvSpPr>
          <p:cNvPr id="300" name="任意多边形: 形状 299"/>
          <p:cNvSpPr/>
          <p:nvPr/>
        </p:nvSpPr>
        <p:spPr>
          <a:xfrm>
            <a:off x="3821326"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气象局</a:t>
            </a:r>
          </a:p>
        </p:txBody>
      </p:sp>
      <p:sp>
        <p:nvSpPr>
          <p:cNvPr id="304" name="任意多边形: 形状 303"/>
          <p:cNvSpPr/>
          <p:nvPr/>
        </p:nvSpPr>
        <p:spPr>
          <a:xfrm>
            <a:off x="6376370"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endParaRPr kumimoji="0" lang="zh-CN" altLang="en-US" sz="1000" b="0" i="0" u="none" strike="noStrike" kern="1200" cap="none" spc="0" normalizeH="0" baseline="0" noProof="0" dirty="0">
              <a:ln>
                <a:noFill/>
              </a:ln>
              <a:solidFill>
                <a:srgbClr val="4785D1"/>
              </a:solidFill>
              <a:effectLst/>
              <a:uLnTx/>
              <a:uFillTx/>
              <a:cs typeface="+mn-ea"/>
              <a:sym typeface="+mn-lt"/>
            </a:endParaRPr>
          </a:p>
        </p:txBody>
      </p:sp>
      <p:sp>
        <p:nvSpPr>
          <p:cNvPr id="305" name="任意多边形: 形状 304"/>
          <p:cNvSpPr/>
          <p:nvPr/>
        </p:nvSpPr>
        <p:spPr>
          <a:xfrm>
            <a:off x="7015131"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algn="ctr" defTabSz="1600200">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证监会</a:t>
            </a:r>
          </a:p>
        </p:txBody>
      </p:sp>
      <p:sp>
        <p:nvSpPr>
          <p:cNvPr id="306" name="任意多边形: 形状 305"/>
          <p:cNvSpPr/>
          <p:nvPr/>
        </p:nvSpPr>
        <p:spPr>
          <a:xfrm>
            <a:off x="7653892"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上海票据</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交易所</a:t>
            </a:r>
          </a:p>
        </p:txBody>
      </p:sp>
      <p:sp>
        <p:nvSpPr>
          <p:cNvPr id="309" name="任意多边形: 形状 308"/>
          <p:cNvSpPr/>
          <p:nvPr/>
        </p:nvSpPr>
        <p:spPr>
          <a:xfrm>
            <a:off x="4139160"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广东省</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信息中心</a:t>
            </a:r>
          </a:p>
        </p:txBody>
      </p:sp>
      <p:sp>
        <p:nvSpPr>
          <p:cNvPr id="311" name="任意多边形: 形状 310"/>
          <p:cNvSpPr/>
          <p:nvPr/>
        </p:nvSpPr>
        <p:spPr>
          <a:xfrm>
            <a:off x="5417228"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endParaRPr kumimoji="0" lang="zh-CN" altLang="en-US" sz="1000" b="0" i="0" u="none" strike="noStrike" kern="1200" cap="none" spc="0" normalizeH="0" baseline="0" noProof="0">
              <a:ln>
                <a:noFill/>
              </a:ln>
              <a:solidFill>
                <a:srgbClr val="4785D1"/>
              </a:solidFill>
              <a:effectLst/>
              <a:uLnTx/>
              <a:uFillTx/>
              <a:cs typeface="+mn-ea"/>
              <a:sym typeface="+mn-lt"/>
            </a:endParaRPr>
          </a:p>
        </p:txBody>
      </p:sp>
      <p:sp>
        <p:nvSpPr>
          <p:cNvPr id="312" name="任意多边形: 形状 311"/>
          <p:cNvSpPr/>
          <p:nvPr/>
        </p:nvSpPr>
        <p:spPr>
          <a:xfrm>
            <a:off x="6056262"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endParaRPr kumimoji="0" lang="zh-CN" altLang="en-US" sz="1000" b="0" i="0" u="none" strike="noStrike" kern="1200" cap="none" spc="0" normalizeH="0" baseline="0" noProof="0">
              <a:ln>
                <a:noFill/>
              </a:ln>
              <a:solidFill>
                <a:srgbClr val="4785D1"/>
              </a:solidFill>
              <a:effectLst/>
              <a:uLnTx/>
              <a:uFillTx/>
              <a:cs typeface="+mn-ea"/>
              <a:sym typeface="+mn-lt"/>
            </a:endParaRPr>
          </a:p>
        </p:txBody>
      </p:sp>
      <p:sp>
        <p:nvSpPr>
          <p:cNvPr id="313" name="任意多边形: 形状 312"/>
          <p:cNvSpPr/>
          <p:nvPr/>
        </p:nvSpPr>
        <p:spPr>
          <a:xfrm>
            <a:off x="6695296"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endParaRPr kumimoji="0" lang="zh-CN" altLang="en-US" sz="1000" b="0" i="0" u="none" strike="noStrike" kern="1200" cap="none" spc="0" normalizeH="0" baseline="0" noProof="0">
              <a:ln>
                <a:noFill/>
              </a:ln>
              <a:solidFill>
                <a:srgbClr val="4785D1"/>
              </a:solidFill>
              <a:effectLst/>
              <a:uLnTx/>
              <a:uFillTx/>
              <a:cs typeface="+mn-ea"/>
              <a:sym typeface="+mn-lt"/>
            </a:endParaRPr>
          </a:p>
        </p:txBody>
      </p:sp>
      <p:sp>
        <p:nvSpPr>
          <p:cNvPr id="314" name="任意多边形: 形状 313"/>
          <p:cNvSpPr/>
          <p:nvPr/>
        </p:nvSpPr>
        <p:spPr>
          <a:xfrm>
            <a:off x="7334330"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陕西电信</a:t>
            </a:r>
          </a:p>
        </p:txBody>
      </p:sp>
      <p:sp>
        <p:nvSpPr>
          <p:cNvPr id="316" name="任意多边形: 形状 315"/>
          <p:cNvSpPr/>
          <p:nvPr/>
        </p:nvSpPr>
        <p:spPr>
          <a:xfrm>
            <a:off x="4782845"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首都机场</a:t>
            </a:r>
          </a:p>
        </p:txBody>
      </p:sp>
      <p:sp>
        <p:nvSpPr>
          <p:cNvPr id="317" name="任意多边形: 形状 316"/>
          <p:cNvSpPr/>
          <p:nvPr/>
        </p:nvSpPr>
        <p:spPr>
          <a:xfrm>
            <a:off x="5421474"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中航工业</a:t>
            </a:r>
          </a:p>
        </p:txBody>
      </p:sp>
      <p:sp>
        <p:nvSpPr>
          <p:cNvPr id="321" name="任意多边形: 形状 320"/>
          <p:cNvSpPr/>
          <p:nvPr/>
        </p:nvSpPr>
        <p:spPr>
          <a:xfrm>
            <a:off x="3816515"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北京市</a:t>
            </a:r>
            <a:endParaRPr kumimoji="0" lang="en-US" altLang="zh-CN"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信息资源</a:t>
            </a:r>
            <a:endParaRPr kumimoji="0" lang="en-US" altLang="zh-CN"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管理中心</a:t>
            </a:r>
          </a:p>
        </p:txBody>
      </p:sp>
      <p:sp>
        <p:nvSpPr>
          <p:cNvPr id="322" name="任意多边形: 形状 321"/>
          <p:cNvSpPr/>
          <p:nvPr/>
        </p:nvSpPr>
        <p:spPr>
          <a:xfrm>
            <a:off x="4455020"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广东省</a:t>
            </a:r>
            <a:endParaRPr kumimoji="0" lang="en-US" altLang="zh-CN"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公共资源</a:t>
            </a:r>
            <a:endParaRPr kumimoji="0" lang="en-US" altLang="zh-CN"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交易中心</a:t>
            </a:r>
          </a:p>
        </p:txBody>
      </p:sp>
      <p:sp>
        <p:nvSpPr>
          <p:cNvPr id="323" name="任意多边形: 形状 322"/>
          <p:cNvSpPr/>
          <p:nvPr/>
        </p:nvSpPr>
        <p:spPr>
          <a:xfrm>
            <a:off x="5093525"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成都市</a:t>
            </a:r>
            <a:endParaRPr kumimoji="0" lang="en-US" altLang="zh-CN"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大数据中心</a:t>
            </a:r>
          </a:p>
        </p:txBody>
      </p:sp>
      <p:sp>
        <p:nvSpPr>
          <p:cNvPr id="324" name="任意多边形: 形状 323"/>
          <p:cNvSpPr/>
          <p:nvPr/>
        </p:nvSpPr>
        <p:spPr>
          <a:xfrm>
            <a:off x="5732030"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endParaRPr kumimoji="0" lang="zh-CN" altLang="en-US" sz="1000" b="0" i="0" u="none" strike="noStrike" kern="1200" cap="none" spc="0" normalizeH="0" baseline="0" noProof="0">
              <a:ln>
                <a:noFill/>
              </a:ln>
              <a:solidFill>
                <a:srgbClr val="4785D1"/>
              </a:solidFill>
              <a:effectLst/>
              <a:uLnTx/>
              <a:uFillTx/>
              <a:cs typeface="+mn-ea"/>
              <a:sym typeface="+mn-lt"/>
            </a:endParaRPr>
          </a:p>
        </p:txBody>
      </p:sp>
      <p:sp>
        <p:nvSpPr>
          <p:cNvPr id="325" name="任意多边形: 形状 324"/>
          <p:cNvSpPr/>
          <p:nvPr/>
        </p:nvSpPr>
        <p:spPr>
          <a:xfrm>
            <a:off x="6370535"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endParaRPr kumimoji="0" lang="zh-CN" altLang="en-US" sz="1000" b="0" i="0" u="none" strike="noStrike" kern="1200" cap="none" spc="0" normalizeH="0" baseline="0" noProof="0">
              <a:ln>
                <a:noFill/>
              </a:ln>
              <a:solidFill>
                <a:srgbClr val="4785D1"/>
              </a:solidFill>
              <a:effectLst/>
              <a:uLnTx/>
              <a:uFillTx/>
              <a:cs typeface="+mn-ea"/>
              <a:sym typeface="+mn-lt"/>
            </a:endParaRPr>
          </a:p>
        </p:txBody>
      </p:sp>
      <p:sp>
        <p:nvSpPr>
          <p:cNvPr id="326" name="任意多边形: 形状 325"/>
          <p:cNvSpPr/>
          <p:nvPr/>
        </p:nvSpPr>
        <p:spPr>
          <a:xfrm>
            <a:off x="7009040"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安徽电信</a:t>
            </a:r>
          </a:p>
        </p:txBody>
      </p:sp>
      <p:sp>
        <p:nvSpPr>
          <p:cNvPr id="327" name="任意多边形: 形状 326"/>
          <p:cNvSpPr/>
          <p:nvPr/>
        </p:nvSpPr>
        <p:spPr>
          <a:xfrm>
            <a:off x="7647545"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云南电信</a:t>
            </a:r>
          </a:p>
        </p:txBody>
      </p:sp>
      <p:pic>
        <p:nvPicPr>
          <p:cNvPr id="329" name="图片 3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7396" y="2331164"/>
            <a:ext cx="1683900" cy="1817037"/>
          </a:xfrm>
          <a:prstGeom prst="rect">
            <a:avLst/>
          </a:prstGeom>
          <a:noFill/>
          <a:ln>
            <a:noFill/>
          </a:ln>
        </p:spPr>
      </p:pic>
      <p:sp>
        <p:nvSpPr>
          <p:cNvPr id="337" name="任意多边形: 形状 336"/>
          <p:cNvSpPr/>
          <p:nvPr/>
        </p:nvSpPr>
        <p:spPr>
          <a:xfrm>
            <a:off x="4124272"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生态</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环境部</a:t>
            </a:r>
          </a:p>
        </p:txBody>
      </p:sp>
      <p:sp>
        <p:nvSpPr>
          <p:cNvPr id="338" name="任意多边形: 形状 337"/>
          <p:cNvSpPr/>
          <p:nvPr/>
        </p:nvSpPr>
        <p:spPr>
          <a:xfrm>
            <a:off x="3182565"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新华社</a:t>
            </a:r>
          </a:p>
        </p:txBody>
      </p:sp>
      <p:sp>
        <p:nvSpPr>
          <p:cNvPr id="340" name="任意多边形: 形状 339"/>
          <p:cNvSpPr/>
          <p:nvPr/>
        </p:nvSpPr>
        <p:spPr>
          <a:xfrm>
            <a:off x="3484288"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自然</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资源部</a:t>
            </a:r>
          </a:p>
        </p:txBody>
      </p:sp>
      <p:sp>
        <p:nvSpPr>
          <p:cNvPr id="341" name="任意多边形: 形状 340"/>
          <p:cNvSpPr/>
          <p:nvPr/>
        </p:nvSpPr>
        <p:spPr>
          <a:xfrm>
            <a:off x="4144216"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中国铁路</a:t>
            </a:r>
          </a:p>
        </p:txBody>
      </p:sp>
      <p:sp>
        <p:nvSpPr>
          <p:cNvPr id="342" name="任意多边形: 形状 341"/>
          <p:cNvSpPr/>
          <p:nvPr/>
        </p:nvSpPr>
        <p:spPr>
          <a:xfrm>
            <a:off x="3505587"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中国航信</a:t>
            </a:r>
          </a:p>
        </p:txBody>
      </p:sp>
      <p:sp>
        <p:nvSpPr>
          <p:cNvPr id="343" name="任意多边形: 形状 342"/>
          <p:cNvSpPr/>
          <p:nvPr/>
        </p:nvSpPr>
        <p:spPr>
          <a:xfrm>
            <a:off x="3178010"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四川省</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农信</a:t>
            </a:r>
          </a:p>
        </p:txBody>
      </p:sp>
      <p:sp>
        <p:nvSpPr>
          <p:cNvPr id="344" name="任意多边形: 形状 343"/>
          <p:cNvSpPr/>
          <p:nvPr/>
        </p:nvSpPr>
        <p:spPr>
          <a:xfrm>
            <a:off x="2866958"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中国航信</a:t>
            </a:r>
          </a:p>
        </p:txBody>
      </p:sp>
      <p:sp>
        <p:nvSpPr>
          <p:cNvPr id="346" name="任意多边形: 形状 345"/>
          <p:cNvSpPr/>
          <p:nvPr/>
        </p:nvSpPr>
        <p:spPr>
          <a:xfrm>
            <a:off x="2539505"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江西省</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信息中心</a:t>
            </a:r>
          </a:p>
        </p:txBody>
      </p:sp>
      <p:sp>
        <p:nvSpPr>
          <p:cNvPr id="348" name="任意多边形: 形状 347"/>
          <p:cNvSpPr/>
          <p:nvPr/>
        </p:nvSpPr>
        <p:spPr>
          <a:xfrm>
            <a:off x="2543804"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统计局</a:t>
            </a:r>
          </a:p>
        </p:txBody>
      </p:sp>
      <p:sp>
        <p:nvSpPr>
          <p:cNvPr id="351" name="任意多边形: 形状 350"/>
          <p:cNvSpPr/>
          <p:nvPr/>
        </p:nvSpPr>
        <p:spPr>
          <a:xfrm>
            <a:off x="1905043"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市场监督</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管理总局</a:t>
            </a:r>
          </a:p>
        </p:txBody>
      </p:sp>
      <p:sp>
        <p:nvSpPr>
          <p:cNvPr id="352" name="任意多边形: 形状 351"/>
          <p:cNvSpPr/>
          <p:nvPr/>
        </p:nvSpPr>
        <p:spPr>
          <a:xfrm>
            <a:off x="1583024"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algn="ctr" defTabSz="1600200"/>
            <a:r>
              <a:rPr lang="zh-CN" altLang="en-US" sz="1000" dirty="0">
                <a:solidFill>
                  <a:srgbClr val="4785D1"/>
                </a:solidFill>
                <a:latin typeface="思源黑体" charset="0"/>
                <a:ea typeface="思源黑体" charset="0"/>
                <a:cs typeface="+mn-ea"/>
                <a:sym typeface="+mn-lt"/>
              </a:rPr>
              <a:t>国家</a:t>
            </a:r>
            <a:endParaRPr lang="en-US" altLang="zh-CN" sz="1000" dirty="0">
              <a:solidFill>
                <a:srgbClr val="4785D1"/>
              </a:solidFill>
              <a:latin typeface="思源黑体" charset="0"/>
              <a:ea typeface="思源黑体" charset="0"/>
              <a:cs typeface="+mn-ea"/>
              <a:sym typeface="+mn-lt"/>
            </a:endParaRPr>
          </a:p>
          <a:p>
            <a:pPr algn="ctr" defTabSz="1600200"/>
            <a:r>
              <a:rPr lang="zh-CN" altLang="en-US" sz="1000" dirty="0">
                <a:solidFill>
                  <a:srgbClr val="4785D1"/>
                </a:solidFill>
                <a:latin typeface="思源黑体" charset="0"/>
                <a:ea typeface="思源黑体" charset="0"/>
                <a:cs typeface="+mn-ea"/>
                <a:sym typeface="+mn-lt"/>
              </a:rPr>
              <a:t>信息中心</a:t>
            </a:r>
          </a:p>
        </p:txBody>
      </p:sp>
      <p:sp>
        <p:nvSpPr>
          <p:cNvPr id="353" name="任意多边形: 形状 352"/>
          <p:cNvSpPr/>
          <p:nvPr/>
        </p:nvSpPr>
        <p:spPr>
          <a:xfrm>
            <a:off x="2216370"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司法部</a:t>
            </a:r>
          </a:p>
        </p:txBody>
      </p:sp>
      <p:sp>
        <p:nvSpPr>
          <p:cNvPr id="354" name="任意多边形: 形状 353"/>
          <p:cNvSpPr/>
          <p:nvPr/>
        </p:nvSpPr>
        <p:spPr>
          <a:xfrm>
            <a:off x="1901000"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山西省经济</a:t>
            </a:r>
            <a:endParaRPr kumimoji="0" lang="en-US" altLang="zh-CN"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信息中心</a:t>
            </a:r>
          </a:p>
        </p:txBody>
      </p:sp>
      <p:sp>
        <p:nvSpPr>
          <p:cNvPr id="356" name="任意多边形: 形状 355"/>
          <p:cNvSpPr/>
          <p:nvPr/>
        </p:nvSpPr>
        <p:spPr>
          <a:xfrm>
            <a:off x="1262495"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四川省经济</a:t>
            </a:r>
            <a:endParaRPr kumimoji="0" lang="en-US" altLang="zh-CN"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信息中心</a:t>
            </a:r>
          </a:p>
        </p:txBody>
      </p:sp>
      <p:sp>
        <p:nvSpPr>
          <p:cNvPr id="358" name="任意多边形: 形状 357"/>
          <p:cNvSpPr/>
          <p:nvPr/>
        </p:nvSpPr>
        <p:spPr>
          <a:xfrm>
            <a:off x="1266282"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国家</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审计署</a:t>
            </a:r>
          </a:p>
        </p:txBody>
      </p:sp>
      <p:sp>
        <p:nvSpPr>
          <p:cNvPr id="359" name="任意多边形: 形状 358"/>
          <p:cNvSpPr/>
          <p:nvPr/>
        </p:nvSpPr>
        <p:spPr>
          <a:xfrm>
            <a:off x="943990"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国家大数</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据中心</a:t>
            </a:r>
          </a:p>
        </p:txBody>
      </p:sp>
      <p:sp>
        <p:nvSpPr>
          <p:cNvPr id="364" name="任意多边形: 形状 363"/>
          <p:cNvSpPr/>
          <p:nvPr/>
        </p:nvSpPr>
        <p:spPr>
          <a:xfrm>
            <a:off x="8619329"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中信银行</a:t>
            </a:r>
          </a:p>
        </p:txBody>
      </p:sp>
      <p:sp>
        <p:nvSpPr>
          <p:cNvPr id="365" name="任意多边形: 形状 364"/>
          <p:cNvSpPr/>
          <p:nvPr/>
        </p:nvSpPr>
        <p:spPr>
          <a:xfrm>
            <a:off x="9251432"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上海联通</a:t>
            </a:r>
          </a:p>
        </p:txBody>
      </p:sp>
      <p:sp>
        <p:nvSpPr>
          <p:cNvPr id="366" name="任意多边形: 形状 365"/>
          <p:cNvSpPr/>
          <p:nvPr/>
        </p:nvSpPr>
        <p:spPr>
          <a:xfrm>
            <a:off x="8931414"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中国人保</a:t>
            </a:r>
          </a:p>
        </p:txBody>
      </p:sp>
      <p:sp>
        <p:nvSpPr>
          <p:cNvPr id="367" name="任意多边形: 形状 366"/>
          <p:cNvSpPr/>
          <p:nvPr/>
        </p:nvSpPr>
        <p:spPr>
          <a:xfrm>
            <a:off x="9570174"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光大银行</a:t>
            </a:r>
          </a:p>
        </p:txBody>
      </p:sp>
      <p:sp>
        <p:nvSpPr>
          <p:cNvPr id="368" name="任意多边形: 形状 367"/>
          <p:cNvSpPr/>
          <p:nvPr/>
        </p:nvSpPr>
        <p:spPr>
          <a:xfrm>
            <a:off x="8612398"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湖北电信</a:t>
            </a:r>
          </a:p>
        </p:txBody>
      </p:sp>
      <p:sp>
        <p:nvSpPr>
          <p:cNvPr id="370" name="任意多边形: 形状 369"/>
          <p:cNvSpPr/>
          <p:nvPr/>
        </p:nvSpPr>
        <p:spPr>
          <a:xfrm>
            <a:off x="8614619"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上海移动</a:t>
            </a:r>
          </a:p>
        </p:txBody>
      </p:sp>
      <p:sp>
        <p:nvSpPr>
          <p:cNvPr id="372" name="任意多边形: 形状 371"/>
          <p:cNvSpPr/>
          <p:nvPr/>
        </p:nvSpPr>
        <p:spPr>
          <a:xfrm>
            <a:off x="8924555"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江苏电信</a:t>
            </a:r>
          </a:p>
        </p:txBody>
      </p:sp>
      <p:sp>
        <p:nvSpPr>
          <p:cNvPr id="373" name="任意多边形: 形状 372"/>
          <p:cNvSpPr/>
          <p:nvPr/>
        </p:nvSpPr>
        <p:spPr>
          <a:xfrm>
            <a:off x="9259313"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兴业银行</a:t>
            </a:r>
          </a:p>
        </p:txBody>
      </p:sp>
      <p:sp>
        <p:nvSpPr>
          <p:cNvPr id="374" name="任意多边形: 形状 373"/>
          <p:cNvSpPr/>
          <p:nvPr/>
        </p:nvSpPr>
        <p:spPr>
          <a:xfrm>
            <a:off x="9899433" y="163963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algn="ctr" defTabSz="1600200">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浦发银行</a:t>
            </a:r>
          </a:p>
        </p:txBody>
      </p:sp>
      <p:sp>
        <p:nvSpPr>
          <p:cNvPr id="375" name="任意多边形: 形状 374"/>
          <p:cNvSpPr/>
          <p:nvPr/>
        </p:nvSpPr>
        <p:spPr>
          <a:xfrm>
            <a:off x="9890466"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辽宁联通</a:t>
            </a:r>
          </a:p>
        </p:txBody>
      </p:sp>
      <p:sp>
        <p:nvSpPr>
          <p:cNvPr id="376" name="任意多边形: 形状 375"/>
          <p:cNvSpPr/>
          <p:nvPr/>
        </p:nvSpPr>
        <p:spPr>
          <a:xfrm>
            <a:off x="10208935"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a:ln>
                  <a:noFill/>
                </a:ln>
                <a:solidFill>
                  <a:srgbClr val="4785D1"/>
                </a:solidFill>
                <a:effectLst/>
                <a:uLnTx/>
                <a:uFillTx/>
                <a:latin typeface="思源黑体" charset="0"/>
                <a:ea typeface="思源黑体" charset="0"/>
                <a:cs typeface="+mn-ea"/>
                <a:sym typeface="+mn-lt"/>
              </a:rPr>
              <a:t>民生银行</a:t>
            </a:r>
            <a:endPar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p:txBody>
      </p:sp>
      <p:sp>
        <p:nvSpPr>
          <p:cNvPr id="380" name="任意多边形: 形状 379"/>
          <p:cNvSpPr/>
          <p:nvPr/>
        </p:nvSpPr>
        <p:spPr>
          <a:xfrm>
            <a:off x="11168539"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cs typeface="+mn-ea"/>
                <a:sym typeface="+mn-lt"/>
              </a:rPr>
              <a:t>信通院</a:t>
            </a:r>
          </a:p>
        </p:txBody>
      </p:sp>
      <p:sp>
        <p:nvSpPr>
          <p:cNvPr id="381" name="任意多边形: 形状 380"/>
          <p:cNvSpPr/>
          <p:nvPr/>
        </p:nvSpPr>
        <p:spPr>
          <a:xfrm>
            <a:off x="10847690"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华夏银行</a:t>
            </a:r>
          </a:p>
        </p:txBody>
      </p:sp>
      <p:sp>
        <p:nvSpPr>
          <p:cNvPr id="383" name="任意多边形: 形状 382"/>
          <p:cNvSpPr/>
          <p:nvPr/>
        </p:nvSpPr>
        <p:spPr>
          <a:xfrm>
            <a:off x="10529500" y="278444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en-US" altLang="zh-CN" sz="1000" b="0" i="0" u="none" strike="noStrike" kern="1200" cap="none" spc="0" normalizeH="0" baseline="0" noProof="0">
                <a:ln>
                  <a:noFill/>
                </a:ln>
                <a:solidFill>
                  <a:srgbClr val="4785D1"/>
                </a:solidFill>
                <a:effectLst/>
                <a:uLnTx/>
                <a:uFillTx/>
                <a:latin typeface="思源黑体" charset="0"/>
                <a:ea typeface="思源黑体" charset="0"/>
                <a:cs typeface="+mn-ea"/>
                <a:sym typeface="+mn-lt"/>
              </a:rPr>
              <a:t>CNCERT</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p:txBody>
      </p:sp>
      <p:sp>
        <p:nvSpPr>
          <p:cNvPr id="384" name="任意多边形: 形状 383"/>
          <p:cNvSpPr/>
          <p:nvPr/>
        </p:nvSpPr>
        <p:spPr>
          <a:xfrm>
            <a:off x="9891877" y="393953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lang="en-US" altLang="zh-CN" sz="1050" b="1" dirty="0">
                <a:solidFill>
                  <a:srgbClr val="4785D1"/>
                </a:solidFill>
                <a:latin typeface="思源黑体" charset="0"/>
                <a:ea typeface="思源黑体" charset="0"/>
                <a:cs typeface="+mn-ea"/>
                <a:sym typeface="+mn-lt"/>
              </a:rPr>
              <a:t>20+</a:t>
            </a: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移动省公司</a:t>
            </a:r>
          </a:p>
        </p:txBody>
      </p:sp>
      <p:sp>
        <p:nvSpPr>
          <p:cNvPr id="387" name="任意多边形: 形状 386"/>
          <p:cNvSpPr/>
          <p:nvPr/>
        </p:nvSpPr>
        <p:spPr>
          <a:xfrm>
            <a:off x="10840070"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中国电信</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集团公司</a:t>
            </a:r>
          </a:p>
        </p:txBody>
      </p:sp>
      <p:sp>
        <p:nvSpPr>
          <p:cNvPr id="442" name="任意多边形: 形状 441"/>
          <p:cNvSpPr/>
          <p:nvPr/>
        </p:nvSpPr>
        <p:spPr>
          <a:xfrm>
            <a:off x="5741262"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中航工业</a:t>
            </a:r>
          </a:p>
        </p:txBody>
      </p:sp>
      <p:sp>
        <p:nvSpPr>
          <p:cNvPr id="443" name="任意多边形: 形状 442"/>
          <p:cNvSpPr/>
          <p:nvPr/>
        </p:nvSpPr>
        <p:spPr>
          <a:xfrm>
            <a:off x="6379726"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中移</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信息技术</a:t>
            </a:r>
          </a:p>
        </p:txBody>
      </p:sp>
      <p:sp>
        <p:nvSpPr>
          <p:cNvPr id="444" name="任意多边形: 形状 443"/>
          <p:cNvSpPr/>
          <p:nvPr/>
        </p:nvSpPr>
        <p:spPr>
          <a:xfrm>
            <a:off x="7018190"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咪咕文化</a:t>
            </a:r>
          </a:p>
        </p:txBody>
      </p:sp>
      <p:sp>
        <p:nvSpPr>
          <p:cNvPr id="445" name="任意多边形: 形状 444"/>
          <p:cNvSpPr/>
          <p:nvPr/>
        </p:nvSpPr>
        <p:spPr>
          <a:xfrm>
            <a:off x="7656654"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中移铁通</a:t>
            </a:r>
          </a:p>
        </p:txBody>
      </p:sp>
      <p:sp>
        <p:nvSpPr>
          <p:cNvPr id="446" name="任意多边形: 形状 445"/>
          <p:cNvSpPr/>
          <p:nvPr/>
        </p:nvSpPr>
        <p:spPr>
          <a:xfrm>
            <a:off x="4464334"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中国兵装</a:t>
            </a:r>
          </a:p>
        </p:txBody>
      </p:sp>
      <p:sp>
        <p:nvSpPr>
          <p:cNvPr id="448" name="任意多边形: 形状 447"/>
          <p:cNvSpPr/>
          <p:nvPr/>
        </p:nvSpPr>
        <p:spPr>
          <a:xfrm>
            <a:off x="3187406"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航天科工</a:t>
            </a:r>
          </a:p>
        </p:txBody>
      </p:sp>
      <p:sp>
        <p:nvSpPr>
          <p:cNvPr id="449" name="任意多边形: 形状 448"/>
          <p:cNvSpPr/>
          <p:nvPr/>
        </p:nvSpPr>
        <p:spPr>
          <a:xfrm>
            <a:off x="2548942"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航天科技</a:t>
            </a:r>
          </a:p>
        </p:txBody>
      </p:sp>
      <p:sp>
        <p:nvSpPr>
          <p:cNvPr id="450" name="任意多边形: 形状 449"/>
          <p:cNvSpPr/>
          <p:nvPr/>
        </p:nvSpPr>
        <p:spPr>
          <a:xfrm>
            <a:off x="1910478"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南方电网</a:t>
            </a:r>
          </a:p>
        </p:txBody>
      </p:sp>
      <p:sp>
        <p:nvSpPr>
          <p:cNvPr id="451" name="任意多边形: 形状 450"/>
          <p:cNvSpPr/>
          <p:nvPr/>
        </p:nvSpPr>
        <p:spPr>
          <a:xfrm>
            <a:off x="1272014"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国家电网</a:t>
            </a:r>
          </a:p>
        </p:txBody>
      </p:sp>
      <p:sp>
        <p:nvSpPr>
          <p:cNvPr id="452" name="任意多边形: 形状 451"/>
          <p:cNvSpPr/>
          <p:nvPr/>
        </p:nvSpPr>
        <p:spPr>
          <a:xfrm>
            <a:off x="8295118"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中移</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互联网</a:t>
            </a:r>
          </a:p>
        </p:txBody>
      </p:sp>
      <p:sp>
        <p:nvSpPr>
          <p:cNvPr id="453" name="任意多边形: 形状 452"/>
          <p:cNvSpPr/>
          <p:nvPr/>
        </p:nvSpPr>
        <p:spPr>
          <a:xfrm>
            <a:off x="8933582"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中移物联</a:t>
            </a:r>
          </a:p>
        </p:txBody>
      </p:sp>
      <p:sp>
        <p:nvSpPr>
          <p:cNvPr id="454" name="任意多边形: 形状 453"/>
          <p:cNvSpPr/>
          <p:nvPr/>
        </p:nvSpPr>
        <p:spPr>
          <a:xfrm>
            <a:off x="9572046"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中移在线</a:t>
            </a:r>
          </a:p>
        </p:txBody>
      </p:sp>
      <p:sp>
        <p:nvSpPr>
          <p:cNvPr id="455" name="任意多边形: 形状 454"/>
          <p:cNvSpPr/>
          <p:nvPr/>
        </p:nvSpPr>
        <p:spPr>
          <a:xfrm>
            <a:off x="10210510" y="4521870"/>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中国移动</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集团公司</a:t>
            </a:r>
          </a:p>
        </p:txBody>
      </p:sp>
      <p:sp>
        <p:nvSpPr>
          <p:cNvPr id="457" name="任意多边形: 形状 456"/>
          <p:cNvSpPr/>
          <p:nvPr/>
        </p:nvSpPr>
        <p:spPr>
          <a:xfrm>
            <a:off x="4460859" y="1056817"/>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国务院</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办公厅</a:t>
            </a:r>
          </a:p>
        </p:txBody>
      </p:sp>
      <p:sp>
        <p:nvSpPr>
          <p:cNvPr id="458" name="任意多边形: 形状 457"/>
          <p:cNvSpPr/>
          <p:nvPr/>
        </p:nvSpPr>
        <p:spPr>
          <a:xfrm>
            <a:off x="5101793" y="1056817"/>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外交部</a:t>
            </a:r>
          </a:p>
        </p:txBody>
      </p:sp>
      <p:sp>
        <p:nvSpPr>
          <p:cNvPr id="459" name="任意多边形: 形状 458"/>
          <p:cNvSpPr/>
          <p:nvPr/>
        </p:nvSpPr>
        <p:spPr>
          <a:xfrm>
            <a:off x="5740556" y="1056817"/>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工信部</a:t>
            </a:r>
          </a:p>
        </p:txBody>
      </p:sp>
      <p:sp>
        <p:nvSpPr>
          <p:cNvPr id="460" name="任意多边形: 形状 459"/>
          <p:cNvSpPr/>
          <p:nvPr/>
        </p:nvSpPr>
        <p:spPr>
          <a:xfrm>
            <a:off x="6381306" y="1056817"/>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人民银行</a:t>
            </a:r>
          </a:p>
        </p:txBody>
      </p:sp>
      <p:sp>
        <p:nvSpPr>
          <p:cNvPr id="462" name="任意多边形: 形状 461"/>
          <p:cNvSpPr/>
          <p:nvPr/>
        </p:nvSpPr>
        <p:spPr>
          <a:xfrm>
            <a:off x="3814307" y="1056817"/>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中组部</a:t>
            </a:r>
          </a:p>
        </p:txBody>
      </p:sp>
      <p:sp>
        <p:nvSpPr>
          <p:cNvPr id="463" name="任意多边形: 形状 462"/>
          <p:cNvSpPr/>
          <p:nvPr/>
        </p:nvSpPr>
        <p:spPr>
          <a:xfrm>
            <a:off x="3174323" y="1056817"/>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中共中央</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办公厅</a:t>
            </a:r>
          </a:p>
        </p:txBody>
      </p:sp>
      <p:sp>
        <p:nvSpPr>
          <p:cNvPr id="464" name="任意多边形: 形状 463"/>
          <p:cNvSpPr/>
          <p:nvPr/>
        </p:nvSpPr>
        <p:spPr>
          <a:xfrm>
            <a:off x="2546389" y="106169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中央纪委</a:t>
            </a:r>
          </a:p>
        </p:txBody>
      </p:sp>
      <p:sp>
        <p:nvSpPr>
          <p:cNvPr id="465" name="任意多边形: 形状 464"/>
          <p:cNvSpPr/>
          <p:nvPr/>
        </p:nvSpPr>
        <p:spPr>
          <a:xfrm>
            <a:off x="1906405" y="106169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最高人民</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检察院</a:t>
            </a:r>
          </a:p>
        </p:txBody>
      </p:sp>
      <p:sp>
        <p:nvSpPr>
          <p:cNvPr id="466" name="任意多边形: 形状 465"/>
          <p:cNvSpPr/>
          <p:nvPr/>
        </p:nvSpPr>
        <p:spPr>
          <a:xfrm>
            <a:off x="1266421" y="106169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最高人民</a:t>
            </a:r>
            <a:endParaRPr kumimoji="0" lang="en-US" altLang="zh-CN"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法院</a:t>
            </a:r>
          </a:p>
        </p:txBody>
      </p:sp>
      <p:sp>
        <p:nvSpPr>
          <p:cNvPr id="467" name="任意多边形: 形状 466"/>
          <p:cNvSpPr/>
          <p:nvPr/>
        </p:nvSpPr>
        <p:spPr>
          <a:xfrm>
            <a:off x="7669244" y="1056817"/>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中国银行</a:t>
            </a:r>
          </a:p>
        </p:txBody>
      </p:sp>
      <p:sp>
        <p:nvSpPr>
          <p:cNvPr id="468" name="任意多边形: 形状 467"/>
          <p:cNvSpPr/>
          <p:nvPr/>
        </p:nvSpPr>
        <p:spPr>
          <a:xfrm>
            <a:off x="8309364" y="105622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农业银行</a:t>
            </a:r>
          </a:p>
        </p:txBody>
      </p:sp>
      <p:sp>
        <p:nvSpPr>
          <p:cNvPr id="469" name="任意多边形: 形状 468"/>
          <p:cNvSpPr/>
          <p:nvPr/>
        </p:nvSpPr>
        <p:spPr>
          <a:xfrm>
            <a:off x="8949348" y="1061706"/>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工商银行</a:t>
            </a:r>
          </a:p>
        </p:txBody>
      </p:sp>
      <p:sp>
        <p:nvSpPr>
          <p:cNvPr id="470" name="任意多边形: 形状 469"/>
          <p:cNvSpPr/>
          <p:nvPr/>
        </p:nvSpPr>
        <p:spPr>
          <a:xfrm>
            <a:off x="9589468" y="106111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建设银行</a:t>
            </a:r>
          </a:p>
        </p:txBody>
      </p:sp>
      <p:sp>
        <p:nvSpPr>
          <p:cNvPr id="471" name="任意多边形: 形状 470"/>
          <p:cNvSpPr/>
          <p:nvPr/>
        </p:nvSpPr>
        <p:spPr>
          <a:xfrm>
            <a:off x="10227556" y="1061112"/>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latin typeface="思源黑体" charset="0"/>
                <a:ea typeface="思源黑体" charset="0"/>
                <a:cs typeface="+mn-ea"/>
                <a:sym typeface="+mn-lt"/>
              </a:rPr>
              <a:t>交通银行</a:t>
            </a:r>
          </a:p>
        </p:txBody>
      </p:sp>
      <p:sp>
        <p:nvSpPr>
          <p:cNvPr id="484" name="任意多边形: 形状 483"/>
          <p:cNvSpPr/>
          <p:nvPr/>
        </p:nvSpPr>
        <p:spPr>
          <a:xfrm>
            <a:off x="623990" y="3374383"/>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cs typeface="+mn-ea"/>
                <a:sym typeface="+mn-lt"/>
              </a:rPr>
              <a:t>江苏省</a:t>
            </a:r>
            <a:endParaRPr kumimoji="0" lang="en-US" altLang="zh-CN" sz="900" b="0" i="0" u="none" strike="noStrike" kern="1200" cap="none" spc="0" normalizeH="0" baseline="0" noProof="0" dirty="0">
              <a:ln>
                <a:noFill/>
              </a:ln>
              <a:solidFill>
                <a:srgbClr val="4785D1"/>
              </a:solidFill>
              <a:effectLst/>
              <a:uLnTx/>
              <a:uFillTx/>
              <a:cs typeface="+mn-ea"/>
              <a:sym typeface="+mn-lt"/>
            </a:endParaRPr>
          </a:p>
          <a:p>
            <a:pPr marL="0" marR="0" lvl="0" indent="0" algn="ctr" defTabSz="1600200" rtl="0" eaLnBrk="1" fontAlgn="auto" latinLnBrk="0" hangingPunct="1">
              <a:buClrTx/>
              <a:buSzTx/>
              <a:buFontTx/>
              <a:buNone/>
              <a:defRPr/>
            </a:pPr>
            <a:r>
              <a:rPr kumimoji="0" lang="zh-CN" altLang="en-US" sz="900" b="0" i="0" u="none" strike="noStrike" kern="1200" cap="none" spc="0" normalizeH="0" baseline="0" noProof="0" dirty="0">
                <a:ln>
                  <a:noFill/>
                </a:ln>
                <a:solidFill>
                  <a:srgbClr val="4785D1"/>
                </a:solidFill>
                <a:effectLst/>
                <a:uLnTx/>
                <a:uFillTx/>
                <a:cs typeface="+mn-ea"/>
                <a:sym typeface="+mn-lt"/>
              </a:rPr>
              <a:t>大数据中心</a:t>
            </a:r>
          </a:p>
        </p:txBody>
      </p:sp>
      <p:sp>
        <p:nvSpPr>
          <p:cNvPr id="485" name="任意多边形: 形状 484"/>
          <p:cNvSpPr/>
          <p:nvPr/>
        </p:nvSpPr>
        <p:spPr>
          <a:xfrm>
            <a:off x="627522" y="2213655"/>
            <a:ext cx="639984" cy="735613"/>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a:noFill/>
          <a:ln w="3810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cs typeface="+mn-ea"/>
                <a:sym typeface="+mn-lt"/>
              </a:rPr>
              <a:t>应急</a:t>
            </a:r>
            <a:endParaRPr kumimoji="0" lang="en-US" altLang="zh-CN" sz="1000" b="0" i="0" u="none" strike="noStrike" kern="1200" cap="none" spc="0" normalizeH="0" baseline="0" noProof="0" dirty="0">
              <a:ln>
                <a:noFill/>
              </a:ln>
              <a:solidFill>
                <a:srgbClr val="4785D1"/>
              </a:solidFill>
              <a:effectLst/>
              <a:uLnTx/>
              <a:uFillTx/>
              <a:cs typeface="+mn-ea"/>
              <a:sym typeface="+mn-lt"/>
            </a:endParaRPr>
          </a:p>
          <a:p>
            <a:pPr marL="0" marR="0" lvl="0" indent="0" algn="ctr" defTabSz="1600200" rtl="0" eaLnBrk="1" fontAlgn="auto" latinLnBrk="0" hangingPunct="1">
              <a:buClrTx/>
              <a:buSzTx/>
              <a:buFontTx/>
              <a:buNone/>
              <a:defRPr/>
            </a:pPr>
            <a:r>
              <a:rPr kumimoji="0" lang="zh-CN" altLang="en-US" sz="1000" b="0" i="0" u="none" strike="noStrike" kern="1200" cap="none" spc="0" normalizeH="0" baseline="0" noProof="0" dirty="0">
                <a:ln>
                  <a:noFill/>
                </a:ln>
                <a:solidFill>
                  <a:srgbClr val="4785D1"/>
                </a:solidFill>
                <a:effectLst/>
                <a:uLnTx/>
                <a:uFillTx/>
                <a:cs typeface="+mn-ea"/>
                <a:sym typeface="+mn-lt"/>
              </a:rPr>
              <a:t>管理部</a:t>
            </a:r>
          </a:p>
        </p:txBody>
      </p:sp>
      <p:cxnSp>
        <p:nvCxnSpPr>
          <p:cNvPr id="162" name="直接连接符 161"/>
          <p:cNvCxnSpPr/>
          <p:nvPr/>
        </p:nvCxnSpPr>
        <p:spPr>
          <a:xfrm>
            <a:off x="5888675" y="5862268"/>
            <a:ext cx="0" cy="662693"/>
          </a:xfrm>
          <a:prstGeom prst="line">
            <a:avLst/>
          </a:prstGeom>
          <a:ln>
            <a:solidFill>
              <a:srgbClr val="75DBFF"/>
            </a:solidFill>
          </a:ln>
        </p:spPr>
        <p:style>
          <a:lnRef idx="1">
            <a:schemeClr val="accent1"/>
          </a:lnRef>
          <a:fillRef idx="0">
            <a:schemeClr val="accent1"/>
          </a:fillRef>
          <a:effectRef idx="0">
            <a:schemeClr val="accent1"/>
          </a:effectRef>
          <a:fontRef idx="minor">
            <a:schemeClr val="tx1"/>
          </a:fontRef>
        </p:style>
      </p:cxnSp>
      <p:sp>
        <p:nvSpPr>
          <p:cNvPr id="164" name="文本框 163"/>
          <p:cNvSpPr txBox="1"/>
          <p:nvPr/>
        </p:nvSpPr>
        <p:spPr>
          <a:xfrm>
            <a:off x="3029633" y="5585997"/>
            <a:ext cx="2684758" cy="1076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defRPr/>
            </a:pPr>
            <a:r>
              <a:rPr kumimoji="0" lang="zh-CN" altLang="en-US"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金融行业</a:t>
            </a:r>
            <a:endParaRPr kumimoji="0" lang="en-US" altLang="zh-CN" i="0" u="none" strike="noStrike" kern="1200" cap="none" spc="0" normalizeH="0" baseline="0" noProof="0" dirty="0">
              <a:ln>
                <a:noFill/>
              </a:ln>
              <a:solidFill>
                <a:prstClr val="white"/>
              </a:solidFill>
              <a:effectLst/>
              <a:uLnTx/>
              <a:uFillTx/>
              <a:latin typeface="思源黑体" charset="0"/>
              <a:ea typeface="思源黑体" charset="0"/>
              <a:cs typeface="+mn-ea"/>
              <a:sym typeface="+mn-lt"/>
            </a:endParaRPr>
          </a:p>
          <a:p>
            <a:pPr marL="266700" marR="0" lvl="0" indent="-266700" defTabSz="914400" rtl="0" eaLnBrk="1" fontAlgn="auto" latinLnBrk="0" hangingPunct="1">
              <a:lnSpc>
                <a:spcPct val="100000"/>
              </a:lnSpc>
              <a:spcBef>
                <a:spcPts val="0"/>
              </a:spcBef>
              <a:spcAft>
                <a:spcPts val="300"/>
              </a:spcAft>
              <a:buClrTx/>
              <a:buSzTx/>
              <a:buFont typeface="Wingdings" panose="05000000000000000000" pitchFamily="2" charset="2"/>
              <a:buChar char="u"/>
              <a:defRPr/>
            </a:pPr>
            <a:r>
              <a:rPr kumimoji="0" lang="zh-CN" altLang="en-US"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构筑央行核心业务系统</a:t>
            </a:r>
          </a:p>
          <a:p>
            <a:pPr marL="266700" marR="0" lvl="0" indent="-266700" defTabSz="914400" rtl="0" eaLnBrk="1" fontAlgn="auto" latinLnBrk="0" hangingPunct="1">
              <a:lnSpc>
                <a:spcPct val="100000"/>
              </a:lnSpc>
              <a:spcBef>
                <a:spcPts val="0"/>
              </a:spcBef>
              <a:spcAft>
                <a:spcPts val="300"/>
              </a:spcAft>
              <a:buClrTx/>
              <a:buSzTx/>
              <a:buFont typeface="Wingdings" panose="05000000000000000000" pitchFamily="2" charset="2"/>
              <a:buChar char="u"/>
              <a:defRPr/>
            </a:pPr>
            <a:r>
              <a:rPr kumimoji="0" lang="zh-CN" altLang="en-US"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金融机构</a:t>
            </a:r>
            <a:r>
              <a:rPr kumimoji="0" lang="en-US" altLang="zh-CN"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2000</a:t>
            </a:r>
            <a:r>
              <a:rPr kumimoji="0" lang="zh-CN" altLang="en-US"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多家</a:t>
            </a:r>
          </a:p>
          <a:p>
            <a:pPr marL="266700" marR="0" lvl="0" indent="-266700" defTabSz="914400" rtl="0" eaLnBrk="1" fontAlgn="auto" latinLnBrk="0" hangingPunct="1">
              <a:lnSpc>
                <a:spcPct val="100000"/>
              </a:lnSpc>
              <a:spcBef>
                <a:spcPts val="0"/>
              </a:spcBef>
              <a:spcAft>
                <a:spcPts val="300"/>
              </a:spcAft>
              <a:buClrTx/>
              <a:buSzTx/>
              <a:buFont typeface="Wingdings" panose="05000000000000000000" pitchFamily="2" charset="2"/>
              <a:buChar char="u"/>
              <a:defRPr/>
            </a:pPr>
            <a:r>
              <a:rPr kumimoji="0" lang="zh-CN" altLang="en-US"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中国金融结算数据传输标准通道</a:t>
            </a:r>
          </a:p>
        </p:txBody>
      </p:sp>
      <p:sp>
        <p:nvSpPr>
          <p:cNvPr id="165" name="文本框 164"/>
          <p:cNvSpPr txBox="1"/>
          <p:nvPr/>
        </p:nvSpPr>
        <p:spPr>
          <a:xfrm>
            <a:off x="9123553" y="5585849"/>
            <a:ext cx="2684758" cy="1076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defRPr/>
            </a:pPr>
            <a:r>
              <a:rPr kumimoji="0" lang="zh-CN" altLang="en-US"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通信行业</a:t>
            </a:r>
            <a:endParaRPr kumimoji="0" lang="en-US" altLang="zh-CN" i="0" u="none" strike="noStrike" kern="1200" cap="none" spc="0" normalizeH="0" baseline="0" noProof="0" dirty="0">
              <a:ln>
                <a:noFill/>
              </a:ln>
              <a:solidFill>
                <a:prstClr val="white"/>
              </a:solidFill>
              <a:effectLst/>
              <a:uLnTx/>
              <a:uFillTx/>
              <a:latin typeface="思源黑体" charset="0"/>
              <a:ea typeface="思源黑体" charset="0"/>
              <a:cs typeface="+mn-ea"/>
              <a:sym typeface="+mn-lt"/>
            </a:endParaRPr>
          </a:p>
          <a:p>
            <a:pPr marL="266700" indent="-266700">
              <a:spcAft>
                <a:spcPts val="300"/>
              </a:spcAft>
              <a:buFont typeface="Wingdings" panose="05000000000000000000" pitchFamily="2" charset="2"/>
              <a:buChar char="u"/>
              <a:defRPr/>
            </a:pPr>
            <a:r>
              <a:rPr lang="zh-CN" altLang="en-US" sz="1200" dirty="0">
                <a:solidFill>
                  <a:prstClr val="white"/>
                </a:solidFill>
                <a:latin typeface="思源黑体" charset="0"/>
                <a:ea typeface="思源黑体" charset="0"/>
                <a:cs typeface="+mn-ea"/>
                <a:sym typeface="+mn-lt"/>
              </a:rPr>
              <a:t>基础软件进入集采目录</a:t>
            </a:r>
          </a:p>
          <a:p>
            <a:pPr marL="266700" marR="0" lvl="0" indent="-266700" defTabSz="914400" rtl="0" eaLnBrk="1" fontAlgn="auto" latinLnBrk="0" hangingPunct="1">
              <a:lnSpc>
                <a:spcPct val="100000"/>
              </a:lnSpc>
              <a:spcBef>
                <a:spcPts val="0"/>
              </a:spcBef>
              <a:spcAft>
                <a:spcPts val="300"/>
              </a:spcAft>
              <a:buClrTx/>
              <a:buSzTx/>
              <a:buFont typeface="Wingdings" panose="05000000000000000000" pitchFamily="2" charset="2"/>
              <a:buChar char="u"/>
              <a:defRPr/>
            </a:pPr>
            <a:r>
              <a:rPr kumimoji="0" lang="zh-CN" altLang="en-US"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数据产品支撑核心运营</a:t>
            </a:r>
            <a:endParaRPr kumimoji="0" lang="en-US" altLang="zh-CN"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endParaRPr>
          </a:p>
          <a:p>
            <a:pPr marL="266700" marR="0" lvl="0" indent="-266700" defTabSz="914400" rtl="0" eaLnBrk="1" fontAlgn="auto" latinLnBrk="0" hangingPunct="1">
              <a:lnSpc>
                <a:spcPct val="100000"/>
              </a:lnSpc>
              <a:spcBef>
                <a:spcPts val="0"/>
              </a:spcBef>
              <a:spcAft>
                <a:spcPts val="300"/>
              </a:spcAft>
              <a:buClrTx/>
              <a:buSzTx/>
              <a:buFont typeface="Wingdings" panose="05000000000000000000" pitchFamily="2" charset="2"/>
              <a:buChar char="u"/>
              <a:defRPr/>
            </a:pPr>
            <a:r>
              <a:rPr kumimoji="0" lang="zh-CN" altLang="en-US"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稳定支撑核心应用</a:t>
            </a:r>
            <a:r>
              <a:rPr lang="en-US" altLang="zh-CN" sz="1200" dirty="0">
                <a:solidFill>
                  <a:prstClr val="white"/>
                </a:solidFill>
                <a:latin typeface="思源黑体" charset="0"/>
                <a:ea typeface="思源黑体" charset="0"/>
                <a:cs typeface="+mn-ea"/>
                <a:sym typeface="+mn-lt"/>
              </a:rPr>
              <a:t>20</a:t>
            </a:r>
            <a:r>
              <a:rPr lang="zh-CN" altLang="en-US" sz="1200" dirty="0">
                <a:solidFill>
                  <a:prstClr val="white"/>
                </a:solidFill>
                <a:latin typeface="思源黑体" charset="0"/>
                <a:ea typeface="思源黑体" charset="0"/>
                <a:cs typeface="+mn-ea"/>
                <a:sym typeface="+mn-lt"/>
              </a:rPr>
              <a:t>年</a:t>
            </a:r>
            <a:endParaRPr kumimoji="0" lang="en-US" altLang="zh-CN" sz="1200" b="0" i="0" u="none" strike="noStrike" kern="1200" cap="none" spc="0" normalizeH="0" baseline="0" noProof="0" dirty="0">
              <a:ln>
                <a:noFill/>
              </a:ln>
              <a:solidFill>
                <a:prstClr val="white"/>
              </a:solidFill>
              <a:effectLst/>
              <a:uLnTx/>
              <a:uFillTx/>
              <a:latin typeface="思源黑体" charset="0"/>
              <a:ea typeface="思源黑体" charset="0"/>
              <a:cs typeface="+mn-ea"/>
              <a:sym typeface="+mn-lt"/>
            </a:endParaRPr>
          </a:p>
        </p:txBody>
      </p:sp>
      <p:sp>
        <p:nvSpPr>
          <p:cNvPr id="166" name="文本框 165"/>
          <p:cNvSpPr txBox="1"/>
          <p:nvPr/>
        </p:nvSpPr>
        <p:spPr>
          <a:xfrm>
            <a:off x="6061478" y="5529229"/>
            <a:ext cx="2684758" cy="1222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defRPr/>
            </a:pPr>
            <a:r>
              <a:rPr kumimoji="0" lang="zh-CN" altLang="en-US"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交通军工</a:t>
            </a:r>
            <a:endParaRPr kumimoji="0" lang="en-US" altLang="zh-CN" i="0" u="none" strike="noStrike" kern="1200" cap="none" spc="0" normalizeH="0" baseline="0" noProof="0" dirty="0">
              <a:ln>
                <a:noFill/>
              </a:ln>
              <a:solidFill>
                <a:prstClr val="white"/>
              </a:solidFill>
              <a:effectLst/>
              <a:uLnTx/>
              <a:uFillTx/>
              <a:latin typeface="思源黑体" charset="0"/>
              <a:ea typeface="思源黑体" charset="0"/>
              <a:cs typeface="+mn-ea"/>
              <a:sym typeface="+mn-lt"/>
            </a:endParaRPr>
          </a:p>
          <a:p>
            <a:pPr marL="266700" indent="-266700">
              <a:spcAft>
                <a:spcPts val="300"/>
              </a:spcAft>
              <a:buFont typeface="Wingdings" panose="05000000000000000000" pitchFamily="2" charset="2"/>
              <a:buChar char="u"/>
              <a:defRPr/>
            </a:pPr>
            <a:r>
              <a:rPr lang="zh-CN" altLang="en-US" sz="1200" dirty="0">
                <a:solidFill>
                  <a:prstClr val="white"/>
                </a:solidFill>
                <a:latin typeface="思源黑体" charset="0"/>
                <a:ea typeface="思源黑体" charset="0"/>
                <a:cs typeface="+mn-ea"/>
                <a:sym typeface="+mn-lt"/>
              </a:rPr>
              <a:t>全面服务海陆空交通体系，</a:t>
            </a:r>
            <a:r>
              <a:rPr lang="en-US" altLang="zh-CN" sz="1200" dirty="0">
                <a:solidFill>
                  <a:prstClr val="white"/>
                </a:solidFill>
                <a:latin typeface="思源黑体" charset="0"/>
                <a:ea typeface="思源黑体" charset="0"/>
                <a:cs typeface="+mn-ea"/>
                <a:sym typeface="+mn-lt"/>
              </a:rPr>
              <a:t>80%</a:t>
            </a:r>
            <a:r>
              <a:rPr lang="zh-CN" altLang="en-US" sz="1200" dirty="0">
                <a:solidFill>
                  <a:prstClr val="white"/>
                </a:solidFill>
                <a:latin typeface="思源黑体" charset="0"/>
                <a:ea typeface="思源黑体" charset="0"/>
                <a:cs typeface="+mn-ea"/>
                <a:sym typeface="+mn-lt"/>
              </a:rPr>
              <a:t>高速公路联网收费系统</a:t>
            </a:r>
            <a:endParaRPr lang="en-US" altLang="zh-CN" sz="1200" dirty="0">
              <a:solidFill>
                <a:prstClr val="white"/>
              </a:solidFill>
              <a:latin typeface="思源黑体" charset="0"/>
              <a:ea typeface="思源黑体" charset="0"/>
              <a:cs typeface="+mn-ea"/>
              <a:sym typeface="+mn-lt"/>
            </a:endParaRPr>
          </a:p>
          <a:p>
            <a:pPr marL="266700" lvl="0" indent="-266700">
              <a:spcAft>
                <a:spcPts val="300"/>
              </a:spcAft>
              <a:buFont typeface="Wingdings" panose="05000000000000000000" pitchFamily="2" charset="2"/>
              <a:buChar char="u"/>
              <a:defRPr/>
            </a:pPr>
            <a:r>
              <a:rPr lang="zh-CN" altLang="en-US" sz="1200" dirty="0">
                <a:solidFill>
                  <a:prstClr val="white"/>
                </a:solidFill>
                <a:latin typeface="思源黑体" charset="0"/>
                <a:ea typeface="思源黑体" charset="0"/>
                <a:cs typeface="+mn-ea"/>
                <a:sym typeface="+mn-lt"/>
              </a:rPr>
              <a:t>广泛服务于国防工业、军队、能源、教育等行业领域</a:t>
            </a:r>
            <a:endParaRPr lang="en-US" altLang="zh-CN" sz="1200" dirty="0">
              <a:solidFill>
                <a:prstClr val="white"/>
              </a:solidFill>
              <a:latin typeface="思源黑体" charset="0"/>
              <a:ea typeface="思源黑体" charset="0"/>
              <a:cs typeface="+mn-ea"/>
              <a:sym typeface="+mn-lt"/>
            </a:endParaRPr>
          </a:p>
        </p:txBody>
      </p:sp>
      <p:pic>
        <p:nvPicPr>
          <p:cNvPr id="167" name="图片 166"/>
          <p:cNvPicPr>
            <a:picLocks noChangeAspect="1"/>
          </p:cNvPicPr>
          <p:nvPr/>
        </p:nvPicPr>
        <p:blipFill rotWithShape="1">
          <a:blip r:embed="rId3" cstate="print">
            <a:extLst>
              <a:ext uri="{28A0092B-C50C-407E-A947-70E740481C1C}">
                <a14:useLocalDpi xmlns:a14="http://schemas.microsoft.com/office/drawing/2010/main" val="0"/>
              </a:ext>
            </a:extLst>
          </a:blip>
          <a:srcRect r="67365"/>
          <a:stretch>
            <a:fillRect/>
          </a:stretch>
        </p:blipFill>
        <p:spPr>
          <a:xfrm>
            <a:off x="5856478" y="2972251"/>
            <a:ext cx="1054164" cy="360000"/>
          </a:xfrm>
          <a:prstGeom prst="rect">
            <a:avLst/>
          </a:prstGeom>
        </p:spPr>
      </p:pic>
      <p:sp>
        <p:nvSpPr>
          <p:cNvPr id="174" name="文本框 173"/>
          <p:cNvSpPr txBox="1"/>
          <p:nvPr/>
        </p:nvSpPr>
        <p:spPr>
          <a:xfrm>
            <a:off x="956672" y="4045726"/>
            <a:ext cx="614350" cy="521970"/>
          </a:xfrm>
          <a:prstGeom prst="rect">
            <a:avLst/>
          </a:prstGeom>
          <a:noFill/>
        </p:spPr>
        <p:txBody>
          <a:bodyPr wrap="square" rtlCol="0">
            <a:spAutoFit/>
          </a:bodyPr>
          <a:lstStyle/>
          <a:p>
            <a:pPr marL="0" marR="0" lvl="0" indent="0" algn="ctr" defTabSz="914400" rtl="0" eaLnBrk="1" fontAlgn="auto" latinLnBrk="0" hangingPunct="1">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交通军工</a:t>
            </a:r>
          </a:p>
        </p:txBody>
      </p:sp>
      <p:sp>
        <p:nvSpPr>
          <p:cNvPr id="175" name="文本框 174"/>
          <p:cNvSpPr txBox="1"/>
          <p:nvPr/>
        </p:nvSpPr>
        <p:spPr>
          <a:xfrm>
            <a:off x="10542672" y="1745828"/>
            <a:ext cx="614350" cy="521970"/>
          </a:xfrm>
          <a:prstGeom prst="rect">
            <a:avLst/>
          </a:prstGeom>
          <a:noFill/>
        </p:spPr>
        <p:txBody>
          <a:bodyPr wrap="square" rtlCol="0">
            <a:spAutoFit/>
          </a:bodyPr>
          <a:lstStyle/>
          <a:p>
            <a:pPr marL="0" marR="0" lvl="0" indent="0" algn="ctr" defTabSz="914400" rtl="0" eaLnBrk="1" fontAlgn="auto" latinLnBrk="0" hangingPunct="1">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金融行业</a:t>
            </a:r>
          </a:p>
        </p:txBody>
      </p:sp>
      <p:sp>
        <p:nvSpPr>
          <p:cNvPr id="176" name="文本框 175"/>
          <p:cNvSpPr txBox="1"/>
          <p:nvPr/>
        </p:nvSpPr>
        <p:spPr>
          <a:xfrm>
            <a:off x="10542672" y="4055048"/>
            <a:ext cx="614350" cy="521970"/>
          </a:xfrm>
          <a:prstGeom prst="rect">
            <a:avLst/>
          </a:prstGeom>
          <a:noFill/>
        </p:spPr>
        <p:txBody>
          <a:bodyPr wrap="square" rtlCol="0">
            <a:spAutoFit/>
          </a:bodyPr>
          <a:lstStyle/>
          <a:p>
            <a:pPr marL="0" marR="0" lvl="0" indent="0" algn="ctr" defTabSz="914400" rtl="0" eaLnBrk="1" fontAlgn="auto" latinLnBrk="0" hangingPunct="1">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通信</a:t>
            </a:r>
            <a:endParaRPr kumimoji="0" lang="en-US" altLang="zh-CN" sz="1400" b="1" i="0" u="none" strike="noStrike" kern="1200" cap="none" spc="0" normalizeH="0" baseline="0" noProof="0" dirty="0">
              <a:ln>
                <a:noFill/>
              </a:ln>
              <a:solidFill>
                <a:prstClr val="white"/>
              </a:solidFill>
              <a:effectLst/>
              <a:uLnTx/>
              <a:uFillTx/>
              <a:latin typeface="思源黑体" charset="0"/>
              <a:ea typeface="思源黑体" charset="0"/>
              <a:cs typeface="+mn-ea"/>
              <a:sym typeface="+mn-lt"/>
            </a:endParaRPr>
          </a:p>
          <a:p>
            <a:pPr marL="0" marR="0" lvl="0" indent="0" algn="ctr" defTabSz="914400" rtl="0" eaLnBrk="1" fontAlgn="auto" latinLnBrk="0" hangingPunct="1">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行业</a:t>
            </a:r>
            <a:endParaRPr kumimoji="0" lang="en-US" altLang="zh-CN" sz="1400" b="1" i="0" u="none" strike="noStrike" kern="1200" cap="none" spc="0" normalizeH="0" baseline="0" noProof="0" dirty="0">
              <a:ln>
                <a:noFill/>
              </a:ln>
              <a:solidFill>
                <a:prstClr val="white"/>
              </a:solidFill>
              <a:effectLst/>
              <a:uLnTx/>
              <a:uFillTx/>
              <a:latin typeface="思源黑体" charset="0"/>
              <a:ea typeface="思源黑体" charset="0"/>
              <a:cs typeface="+mn-ea"/>
              <a:sym typeface="+mn-lt"/>
            </a:endParaRPr>
          </a:p>
        </p:txBody>
      </p:sp>
      <p:sp>
        <p:nvSpPr>
          <p:cNvPr id="177" name="文本框 176"/>
          <p:cNvSpPr txBox="1"/>
          <p:nvPr/>
        </p:nvSpPr>
        <p:spPr>
          <a:xfrm>
            <a:off x="956672" y="1745828"/>
            <a:ext cx="614350" cy="521970"/>
          </a:xfrm>
          <a:prstGeom prst="rect">
            <a:avLst/>
          </a:prstGeom>
          <a:noFill/>
        </p:spPr>
        <p:txBody>
          <a:bodyPr wrap="square" rtlCol="0">
            <a:spAutoFit/>
          </a:bodyPr>
          <a:lstStyle/>
          <a:p>
            <a:pPr marL="0" marR="0" lvl="0" indent="0" algn="ctr" defTabSz="914400" rtl="0" eaLnBrk="1" fontAlgn="auto" latinLnBrk="0" hangingPunct="1">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思源黑体" charset="0"/>
                <a:ea typeface="思源黑体" charset="0"/>
                <a:cs typeface="+mn-ea"/>
                <a:sym typeface="+mn-lt"/>
              </a:rPr>
              <a:t>政府行业</a:t>
            </a:r>
          </a:p>
        </p:txBody>
      </p:sp>
      <p:sp>
        <p:nvSpPr>
          <p:cNvPr id="6" name="标题 5"/>
          <p:cNvSpPr>
            <a:spLocks noGrp="1"/>
          </p:cNvSpPr>
          <p:nvPr>
            <p:ph type="title"/>
          </p:nvPr>
        </p:nvSpPr>
        <p:spPr/>
        <p:txBody>
          <a:bodyPr>
            <a:normAutofit/>
          </a:bodyPr>
          <a:lstStyle/>
          <a:p>
            <a:r>
              <a:rPr lang="en-US" altLang="zh-CN" sz="2445" b="1" kern="1200" dirty="0" err="1">
                <a:solidFill>
                  <a:srgbClr val="1E232B"/>
                </a:solidFill>
                <a:effectLst/>
                <a:latin typeface="思源黑体" charset="0"/>
                <a:ea typeface="思源黑体" charset="0"/>
                <a:cs typeface="思源黑体 CN Light"/>
              </a:rPr>
              <a:t>主要客户及合作伙伴</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tabLst>
                <a:tab pos="1165225" algn="l"/>
              </a:tabLst>
            </a:pPr>
            <a:r>
              <a:rPr lang="zh-CN" altLang="en-US" sz="2445">
                <a:latin typeface="思源黑体" charset="0"/>
                <a:ea typeface="思源黑体" charset="0"/>
                <a:cs typeface="思源黑体" panose="020B0500000000000000" charset="-122"/>
              </a:rPr>
              <a:t>金融行业</a:t>
            </a:r>
            <a:r>
              <a:rPr lang="en-US" altLang="zh-CN" sz="2445" dirty="0">
                <a:solidFill>
                  <a:srgbClr val="404040"/>
                </a:solidFill>
                <a:latin typeface="思源黑体" charset="0"/>
                <a:ea typeface="思源黑体" charset="0"/>
                <a:cs typeface="思源黑体" panose="020B0500000000000000" charset="-122"/>
              </a:rPr>
              <a:t>应用</a:t>
            </a:r>
            <a:r>
              <a:rPr lang="zh-CN" altLang="en-US" sz="2445">
                <a:latin typeface="思源黑体" charset="0"/>
                <a:ea typeface="思源黑体" charset="0"/>
                <a:cs typeface="思源黑体" panose="020B0500000000000000" charset="-122"/>
              </a:rPr>
              <a:t>创新</a:t>
            </a:r>
            <a:r>
              <a:rPr lang="en-US" altLang="zh-CN" sz="2445">
                <a:latin typeface="思源黑体" charset="0"/>
                <a:ea typeface="思源黑体" charset="0"/>
                <a:cs typeface="思源黑体" panose="020B0500000000000000" charset="-122"/>
              </a:rPr>
              <a:t>-</a:t>
            </a:r>
            <a:r>
              <a:rPr lang="zh-CN" altLang="en-US" sz="2445">
                <a:latin typeface="思源黑体" charset="0"/>
                <a:ea typeface="思源黑体" charset="0"/>
                <a:cs typeface="思源黑体" panose="020B0500000000000000" charset="-122"/>
              </a:rPr>
              <a:t>部分典型用户</a:t>
            </a:r>
          </a:p>
        </p:txBody>
      </p:sp>
      <p:pic>
        <p:nvPicPr>
          <p:cNvPr id="3" name="图片 2"/>
          <p:cNvPicPr>
            <a:picLocks noChangeAspect="1"/>
          </p:cNvPicPr>
          <p:nvPr/>
        </p:nvPicPr>
        <p:blipFill>
          <a:blip r:embed="rId6"/>
          <a:stretch>
            <a:fillRect/>
          </a:stretch>
        </p:blipFill>
        <p:spPr>
          <a:xfrm>
            <a:off x="11037570" y="3472815"/>
            <a:ext cx="725170" cy="600075"/>
          </a:xfrm>
          <a:prstGeom prst="rect">
            <a:avLst/>
          </a:prstGeom>
        </p:spPr>
      </p:pic>
      <p:grpSp>
        <p:nvGrpSpPr>
          <p:cNvPr id="7" name="组合 6"/>
          <p:cNvGrpSpPr/>
          <p:nvPr/>
        </p:nvGrpSpPr>
        <p:grpSpPr>
          <a:xfrm>
            <a:off x="200025" y="870268"/>
            <a:ext cx="11391900" cy="5768657"/>
            <a:chOff x="315" y="1767"/>
            <a:chExt cx="17940" cy="9084"/>
          </a:xfrm>
        </p:grpSpPr>
        <p:grpSp>
          <p:nvGrpSpPr>
            <p:cNvPr id="68" name="组合 67"/>
            <p:cNvGrpSpPr/>
            <p:nvPr/>
          </p:nvGrpSpPr>
          <p:grpSpPr>
            <a:xfrm>
              <a:off x="315" y="1767"/>
              <a:ext cx="17940" cy="9084"/>
              <a:chOff x="238476" y="1125538"/>
              <a:chExt cx="11391900" cy="5768657"/>
            </a:xfrm>
          </p:grpSpPr>
          <p:grpSp>
            <p:nvGrpSpPr>
              <p:cNvPr id="62" name="组合 61"/>
              <p:cNvGrpSpPr/>
              <p:nvPr/>
            </p:nvGrpSpPr>
            <p:grpSpPr>
              <a:xfrm>
                <a:off x="238476" y="1125538"/>
                <a:ext cx="8705850" cy="918845"/>
                <a:chOff x="238476" y="1125538"/>
                <a:chExt cx="8705850" cy="918845"/>
              </a:xfrm>
            </p:grpSpPr>
            <p:pic>
              <p:nvPicPr>
                <p:cNvPr id="36" name="图片 35"/>
                <p:cNvPicPr>
                  <a:picLocks noChangeAspect="1"/>
                </p:cNvPicPr>
                <p:nvPr/>
              </p:nvPicPr>
              <p:blipFill>
                <a:blip r:embed="rId7"/>
                <a:stretch>
                  <a:fillRect/>
                </a:stretch>
              </p:blipFill>
              <p:spPr>
                <a:xfrm>
                  <a:off x="1857726" y="1125538"/>
                  <a:ext cx="1461770" cy="918845"/>
                </a:xfrm>
                <a:prstGeom prst="rect">
                  <a:avLst/>
                </a:prstGeom>
              </p:spPr>
            </p:pic>
            <p:pic>
              <p:nvPicPr>
                <p:cNvPr id="37" name="图片 36"/>
                <p:cNvPicPr>
                  <a:picLocks noChangeAspect="1"/>
                </p:cNvPicPr>
                <p:nvPr/>
              </p:nvPicPr>
              <p:blipFill>
                <a:blip r:embed="rId8"/>
                <a:stretch>
                  <a:fillRect/>
                </a:stretch>
              </p:blipFill>
              <p:spPr>
                <a:xfrm>
                  <a:off x="3470626" y="1187768"/>
                  <a:ext cx="801370" cy="794385"/>
                </a:xfrm>
                <a:prstGeom prst="rect">
                  <a:avLst/>
                </a:prstGeom>
              </p:spPr>
            </p:pic>
            <p:pic>
              <p:nvPicPr>
                <p:cNvPr id="38" name="图片 37"/>
                <p:cNvPicPr>
                  <a:picLocks noChangeAspect="1"/>
                </p:cNvPicPr>
                <p:nvPr/>
              </p:nvPicPr>
              <p:blipFill>
                <a:blip r:embed="rId9"/>
                <a:stretch>
                  <a:fillRect/>
                </a:stretch>
              </p:blipFill>
              <p:spPr>
                <a:xfrm>
                  <a:off x="4607911" y="1260475"/>
                  <a:ext cx="4336415" cy="648970"/>
                </a:xfrm>
                <a:prstGeom prst="rect">
                  <a:avLst/>
                </a:prstGeom>
              </p:spPr>
            </p:pic>
            <p:sp>
              <p:nvSpPr>
                <p:cNvPr id="39" name="圆角矩形 17"/>
                <p:cNvSpPr/>
                <p:nvPr/>
              </p:nvSpPr>
              <p:spPr>
                <a:xfrm>
                  <a:off x="238476" y="1217613"/>
                  <a:ext cx="1541780" cy="734695"/>
                </a:xfrm>
                <a:prstGeom prst="roundRect">
                  <a:avLst/>
                </a:prstGeom>
                <a:solidFill>
                  <a:srgbClr val="2355B6"/>
                </a:solidFill>
              </p:spPr>
              <p:style>
                <a:lnRef idx="0">
                  <a:schemeClr val="dk1"/>
                </a:lnRef>
                <a:fillRef idx="3">
                  <a:schemeClr val="dk1"/>
                </a:fillRef>
                <a:effectRef idx="3">
                  <a:schemeClr val="dk1"/>
                </a:effectRef>
                <a:fontRef idx="minor">
                  <a:schemeClr val="lt1"/>
                </a:fontRef>
              </p:style>
              <p:txBody>
                <a:bodyPr rtlCol="0" anchor="ctr"/>
                <a:lstStyle/>
                <a:p>
                  <a:pPr algn="ctr"/>
                  <a:r>
                    <a:rPr lang="zh-CN" altLang="en-US" b="1">
                      <a:solidFill>
                        <a:schemeClr val="bg1"/>
                      </a:solidFill>
                      <a:latin typeface="思源黑体" charset="0"/>
                      <a:ea typeface="思源黑体" charset="0"/>
                    </a:rPr>
                    <a:t>管理机构</a:t>
                  </a:r>
                </a:p>
              </p:txBody>
            </p:sp>
          </p:grpSp>
          <p:grpSp>
            <p:nvGrpSpPr>
              <p:cNvPr id="63" name="组合 62"/>
              <p:cNvGrpSpPr/>
              <p:nvPr/>
            </p:nvGrpSpPr>
            <p:grpSpPr>
              <a:xfrm>
                <a:off x="238476" y="2033016"/>
                <a:ext cx="11391900" cy="694055"/>
                <a:chOff x="238476" y="2026285"/>
                <a:chExt cx="11391900" cy="694055"/>
              </a:xfrm>
            </p:grpSpPr>
            <p:pic>
              <p:nvPicPr>
                <p:cNvPr id="25" name="图片 24"/>
                <p:cNvPicPr>
                  <a:picLocks noChangeAspect="1"/>
                </p:cNvPicPr>
                <p:nvPr/>
              </p:nvPicPr>
              <p:blipFill>
                <a:blip r:embed="rId10"/>
                <a:stretch>
                  <a:fillRect/>
                </a:stretch>
              </p:blipFill>
              <p:spPr>
                <a:xfrm>
                  <a:off x="2042511" y="2239645"/>
                  <a:ext cx="1829435" cy="358775"/>
                </a:xfrm>
                <a:prstGeom prst="rect">
                  <a:avLst/>
                </a:prstGeom>
              </p:spPr>
            </p:pic>
            <p:pic>
              <p:nvPicPr>
                <p:cNvPr id="26" name="图片 25"/>
                <p:cNvPicPr>
                  <a:picLocks noChangeAspect="1"/>
                </p:cNvPicPr>
                <p:nvPr/>
              </p:nvPicPr>
              <p:blipFill>
                <a:blip r:embed="rId11"/>
                <a:stretch>
                  <a:fillRect/>
                </a:stretch>
              </p:blipFill>
              <p:spPr>
                <a:xfrm>
                  <a:off x="7064091" y="2196730"/>
                  <a:ext cx="1584960" cy="392430"/>
                </a:xfrm>
                <a:prstGeom prst="rect">
                  <a:avLst/>
                </a:prstGeom>
              </p:spPr>
            </p:pic>
            <p:pic>
              <p:nvPicPr>
                <p:cNvPr id="27" name="图片 26"/>
                <p:cNvPicPr>
                  <a:picLocks noChangeAspect="1"/>
                </p:cNvPicPr>
                <p:nvPr/>
              </p:nvPicPr>
              <p:blipFill>
                <a:blip r:embed="rId12"/>
                <a:stretch>
                  <a:fillRect/>
                </a:stretch>
              </p:blipFill>
              <p:spPr>
                <a:xfrm>
                  <a:off x="5758531" y="2228532"/>
                  <a:ext cx="1125220" cy="381000"/>
                </a:xfrm>
                <a:prstGeom prst="rect">
                  <a:avLst/>
                </a:prstGeom>
              </p:spPr>
            </p:pic>
            <p:pic>
              <p:nvPicPr>
                <p:cNvPr id="28" name="图片 27"/>
                <p:cNvPicPr>
                  <a:picLocks noChangeAspect="1"/>
                </p:cNvPicPr>
                <p:nvPr/>
              </p:nvPicPr>
              <p:blipFill>
                <a:blip r:embed="rId13"/>
                <a:stretch>
                  <a:fillRect/>
                </a:stretch>
              </p:blipFill>
              <p:spPr>
                <a:xfrm>
                  <a:off x="8732871" y="2161488"/>
                  <a:ext cx="1393190" cy="462915"/>
                </a:xfrm>
                <a:prstGeom prst="rect">
                  <a:avLst/>
                </a:prstGeom>
              </p:spPr>
            </p:pic>
            <p:pic>
              <p:nvPicPr>
                <p:cNvPr id="29" name="图片 28"/>
                <p:cNvPicPr>
                  <a:picLocks noChangeAspect="1"/>
                </p:cNvPicPr>
                <p:nvPr/>
              </p:nvPicPr>
              <p:blipFill>
                <a:blip r:embed="rId14"/>
                <a:stretch>
                  <a:fillRect/>
                </a:stretch>
              </p:blipFill>
              <p:spPr>
                <a:xfrm>
                  <a:off x="10234011" y="2147835"/>
                  <a:ext cx="1396365" cy="490220"/>
                </a:xfrm>
                <a:prstGeom prst="rect">
                  <a:avLst/>
                </a:prstGeom>
              </p:spPr>
            </p:pic>
            <p:sp>
              <p:nvSpPr>
                <p:cNvPr id="41" name="圆角矩形 20"/>
                <p:cNvSpPr/>
                <p:nvPr/>
              </p:nvSpPr>
              <p:spPr>
                <a:xfrm>
                  <a:off x="238476" y="2026285"/>
                  <a:ext cx="1541780" cy="694055"/>
                </a:xfrm>
                <a:prstGeom prst="roundRect">
                  <a:avLst/>
                </a:prstGeom>
                <a:solidFill>
                  <a:srgbClr val="5B9BD5"/>
                </a:solidFill>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a:solidFill>
                        <a:schemeClr val="bg1"/>
                      </a:solidFill>
                      <a:latin typeface="思源黑体" charset="0"/>
                      <a:ea typeface="思源黑体" charset="0"/>
                    </a:rPr>
                    <a:t>国有六大行</a:t>
                  </a:r>
                </a:p>
              </p:txBody>
            </p:sp>
            <p:pic>
              <p:nvPicPr>
                <p:cNvPr id="45" name="图片 44"/>
                <p:cNvPicPr>
                  <a:picLocks noChangeAspect="1"/>
                </p:cNvPicPr>
                <p:nvPr/>
              </p:nvPicPr>
              <p:blipFill>
                <a:blip r:embed="rId15"/>
                <a:stretch>
                  <a:fillRect/>
                </a:stretch>
              </p:blipFill>
              <p:spPr>
                <a:xfrm>
                  <a:off x="3896076" y="2198370"/>
                  <a:ext cx="1682115" cy="441325"/>
                </a:xfrm>
                <a:prstGeom prst="rect">
                  <a:avLst/>
                </a:prstGeom>
              </p:spPr>
            </p:pic>
            <p:pic>
              <p:nvPicPr>
                <p:cNvPr id="8" name="图片 7"/>
                <p:cNvPicPr>
                  <a:picLocks noChangeAspect="1"/>
                </p:cNvPicPr>
                <p:nvPr/>
              </p:nvPicPr>
              <p:blipFill>
                <a:blip r:embed="rId10"/>
                <a:stretch>
                  <a:fillRect/>
                </a:stretch>
              </p:blipFill>
              <p:spPr>
                <a:xfrm>
                  <a:off x="2052671" y="2213558"/>
                  <a:ext cx="1829435" cy="358775"/>
                </a:xfrm>
                <a:prstGeom prst="rect">
                  <a:avLst/>
                </a:prstGeom>
              </p:spPr>
            </p:pic>
            <p:pic>
              <p:nvPicPr>
                <p:cNvPr id="9" name="图片 8"/>
                <p:cNvPicPr>
                  <a:picLocks noChangeAspect="1"/>
                </p:cNvPicPr>
                <p:nvPr/>
              </p:nvPicPr>
              <p:blipFill>
                <a:blip r:embed="rId12"/>
                <a:stretch>
                  <a:fillRect/>
                </a:stretch>
              </p:blipFill>
              <p:spPr>
                <a:xfrm>
                  <a:off x="5768691" y="2202445"/>
                  <a:ext cx="1125220" cy="381000"/>
                </a:xfrm>
                <a:prstGeom prst="rect">
                  <a:avLst/>
                </a:prstGeom>
              </p:spPr>
            </p:pic>
            <p:pic>
              <p:nvPicPr>
                <p:cNvPr id="10" name="图片 9"/>
                <p:cNvPicPr>
                  <a:picLocks noChangeAspect="1"/>
                </p:cNvPicPr>
                <p:nvPr/>
              </p:nvPicPr>
              <p:blipFill>
                <a:blip r:embed="rId15"/>
                <a:stretch>
                  <a:fillRect/>
                </a:stretch>
              </p:blipFill>
              <p:spPr>
                <a:xfrm>
                  <a:off x="3906236" y="2172283"/>
                  <a:ext cx="1682115" cy="441325"/>
                </a:xfrm>
                <a:prstGeom prst="rect">
                  <a:avLst/>
                </a:prstGeom>
              </p:spPr>
            </p:pic>
          </p:grpSp>
          <p:grpSp>
            <p:nvGrpSpPr>
              <p:cNvPr id="64" name="组合 63"/>
              <p:cNvGrpSpPr/>
              <p:nvPr/>
            </p:nvGrpSpPr>
            <p:grpSpPr>
              <a:xfrm>
                <a:off x="238476" y="2795111"/>
                <a:ext cx="11391900" cy="956820"/>
                <a:chOff x="238476" y="2779427"/>
                <a:chExt cx="11391900" cy="956820"/>
              </a:xfrm>
            </p:grpSpPr>
            <p:pic>
              <p:nvPicPr>
                <p:cNvPr id="30" name="图片 29"/>
                <p:cNvPicPr>
                  <a:picLocks noChangeAspect="1"/>
                </p:cNvPicPr>
                <p:nvPr/>
              </p:nvPicPr>
              <p:blipFill>
                <a:blip r:embed="rId16"/>
                <a:stretch>
                  <a:fillRect/>
                </a:stretch>
              </p:blipFill>
              <p:spPr>
                <a:xfrm>
                  <a:off x="6492591" y="2779427"/>
                  <a:ext cx="1363345" cy="492125"/>
                </a:xfrm>
                <a:prstGeom prst="rect">
                  <a:avLst/>
                </a:prstGeom>
              </p:spPr>
            </p:pic>
            <p:sp>
              <p:nvSpPr>
                <p:cNvPr id="42" name="圆角矩形 21"/>
                <p:cNvSpPr/>
                <p:nvPr/>
              </p:nvSpPr>
              <p:spPr>
                <a:xfrm>
                  <a:off x="238476" y="2816225"/>
                  <a:ext cx="1541780" cy="694055"/>
                </a:xfrm>
                <a:prstGeom prst="roundRect">
                  <a:avLst/>
                </a:prstGeom>
                <a:solidFill>
                  <a:srgbClr val="5B9BD5"/>
                </a:solidFill>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a:solidFill>
                        <a:schemeClr val="bg1"/>
                      </a:solidFill>
                      <a:latin typeface="思源黑体" charset="0"/>
                      <a:ea typeface="思源黑体" charset="0"/>
                    </a:rPr>
                    <a:t>全国股份制银行</a:t>
                  </a:r>
                </a:p>
              </p:txBody>
            </p:sp>
            <p:pic>
              <p:nvPicPr>
                <p:cNvPr id="46" name="图片 45"/>
                <p:cNvPicPr>
                  <a:picLocks noChangeAspect="1"/>
                </p:cNvPicPr>
                <p:nvPr>
                  <p:custDataLst>
                    <p:tags r:id="rId3"/>
                  </p:custDataLst>
                </p:nvPr>
              </p:nvPicPr>
              <p:blipFill>
                <a:blip r:embed="rId17"/>
                <a:stretch>
                  <a:fillRect/>
                </a:stretch>
              </p:blipFill>
              <p:spPr>
                <a:xfrm>
                  <a:off x="9843486" y="2789587"/>
                  <a:ext cx="1786890" cy="445135"/>
                </a:xfrm>
                <a:prstGeom prst="rect">
                  <a:avLst/>
                </a:prstGeom>
              </p:spPr>
            </p:pic>
            <p:pic>
              <p:nvPicPr>
                <p:cNvPr id="47" name="图片 46"/>
                <p:cNvPicPr>
                  <a:picLocks noChangeAspect="1"/>
                </p:cNvPicPr>
                <p:nvPr/>
              </p:nvPicPr>
              <p:blipFill>
                <a:blip r:embed="rId18"/>
                <a:stretch>
                  <a:fillRect/>
                </a:stretch>
              </p:blipFill>
              <p:spPr>
                <a:xfrm>
                  <a:off x="7921341" y="2789587"/>
                  <a:ext cx="1837055" cy="471805"/>
                </a:xfrm>
                <a:prstGeom prst="rect">
                  <a:avLst/>
                </a:prstGeom>
              </p:spPr>
            </p:pic>
            <p:pic>
              <p:nvPicPr>
                <p:cNvPr id="48" name="图片 47"/>
                <p:cNvPicPr>
                  <a:picLocks noChangeAspect="1"/>
                </p:cNvPicPr>
                <p:nvPr/>
              </p:nvPicPr>
              <p:blipFill>
                <a:blip r:embed="rId19"/>
                <a:stretch>
                  <a:fillRect/>
                </a:stretch>
              </p:blipFill>
              <p:spPr>
                <a:xfrm>
                  <a:off x="5111466" y="3357152"/>
                  <a:ext cx="1381125" cy="379095"/>
                </a:xfrm>
                <a:prstGeom prst="rect">
                  <a:avLst/>
                </a:prstGeom>
              </p:spPr>
            </p:pic>
            <p:pic>
              <p:nvPicPr>
                <p:cNvPr id="49" name="图片 48"/>
                <p:cNvPicPr>
                  <a:picLocks noChangeAspect="1"/>
                </p:cNvPicPr>
                <p:nvPr/>
              </p:nvPicPr>
              <p:blipFill>
                <a:blip r:embed="rId20"/>
                <a:stretch>
                  <a:fillRect/>
                </a:stretch>
              </p:blipFill>
              <p:spPr>
                <a:xfrm>
                  <a:off x="3397601" y="2870200"/>
                  <a:ext cx="1108075" cy="342265"/>
                </a:xfrm>
                <a:prstGeom prst="rect">
                  <a:avLst/>
                </a:prstGeom>
              </p:spPr>
            </p:pic>
          </p:grpSp>
          <p:grpSp>
            <p:nvGrpSpPr>
              <p:cNvPr id="67" name="组合 66"/>
              <p:cNvGrpSpPr/>
              <p:nvPr/>
            </p:nvGrpSpPr>
            <p:grpSpPr>
              <a:xfrm>
                <a:off x="315946" y="5494020"/>
                <a:ext cx="6958965" cy="1400175"/>
                <a:chOff x="315946" y="5494020"/>
                <a:chExt cx="6958965" cy="1400175"/>
              </a:xfrm>
            </p:grpSpPr>
            <p:pic>
              <p:nvPicPr>
                <p:cNvPr id="32" name="图片 31"/>
                <p:cNvPicPr>
                  <a:picLocks noChangeAspect="1"/>
                </p:cNvPicPr>
                <p:nvPr/>
              </p:nvPicPr>
              <p:blipFill>
                <a:blip r:embed="rId21"/>
                <a:stretch>
                  <a:fillRect/>
                </a:stretch>
              </p:blipFill>
              <p:spPr>
                <a:xfrm>
                  <a:off x="3696686" y="5627980"/>
                  <a:ext cx="1821180" cy="525780"/>
                </a:xfrm>
                <a:prstGeom prst="rect">
                  <a:avLst/>
                </a:prstGeom>
              </p:spPr>
            </p:pic>
            <p:pic>
              <p:nvPicPr>
                <p:cNvPr id="33" name="图片 32"/>
                <p:cNvPicPr>
                  <a:picLocks noChangeAspect="1"/>
                </p:cNvPicPr>
                <p:nvPr/>
              </p:nvPicPr>
              <p:blipFill>
                <a:blip r:embed="rId22"/>
                <a:stretch>
                  <a:fillRect/>
                </a:stretch>
              </p:blipFill>
              <p:spPr>
                <a:xfrm>
                  <a:off x="2150461" y="5648618"/>
                  <a:ext cx="1359535" cy="485140"/>
                </a:xfrm>
                <a:prstGeom prst="rect">
                  <a:avLst/>
                </a:prstGeom>
              </p:spPr>
            </p:pic>
            <p:sp>
              <p:nvSpPr>
                <p:cNvPr id="44" name="圆角矩形 23"/>
                <p:cNvSpPr/>
                <p:nvPr/>
              </p:nvSpPr>
              <p:spPr>
                <a:xfrm>
                  <a:off x="315946" y="5494020"/>
                  <a:ext cx="1464945" cy="694055"/>
                </a:xfrm>
                <a:prstGeom prst="roundRect">
                  <a:avLst/>
                </a:prstGeom>
                <a:solidFill>
                  <a:srgbClr val="5B9BD5"/>
                </a:solidFill>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a:solidFill>
                        <a:schemeClr val="bg1"/>
                      </a:solidFill>
                      <a:latin typeface="思源黑体" charset="0"/>
                      <a:ea typeface="思源黑体" charset="0"/>
                    </a:rPr>
                    <a:t>基金公司</a:t>
                  </a:r>
                </a:p>
              </p:txBody>
            </p:sp>
            <p:pic>
              <p:nvPicPr>
                <p:cNvPr id="54" name="图片 53"/>
                <p:cNvPicPr>
                  <a:picLocks noChangeAspect="1"/>
                </p:cNvPicPr>
                <p:nvPr/>
              </p:nvPicPr>
              <p:blipFill>
                <a:blip r:embed="rId23"/>
                <a:stretch>
                  <a:fillRect/>
                </a:stretch>
              </p:blipFill>
              <p:spPr>
                <a:xfrm>
                  <a:off x="5758531" y="5635942"/>
                  <a:ext cx="1516380" cy="510540"/>
                </a:xfrm>
                <a:prstGeom prst="rect">
                  <a:avLst/>
                </a:prstGeom>
              </p:spPr>
            </p:pic>
            <p:sp>
              <p:nvSpPr>
                <p:cNvPr id="11" name="圆角矩形 23"/>
                <p:cNvSpPr/>
                <p:nvPr/>
              </p:nvSpPr>
              <p:spPr>
                <a:xfrm>
                  <a:off x="315946" y="6291580"/>
                  <a:ext cx="1464945" cy="602615"/>
                </a:xfrm>
                <a:prstGeom prst="roundRect">
                  <a:avLst/>
                </a:prstGeom>
                <a:solidFill>
                  <a:srgbClr val="5B9BD5"/>
                </a:solidFill>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a:solidFill>
                        <a:schemeClr val="bg1"/>
                      </a:solidFill>
                      <a:latin typeface="思源黑体" charset="0"/>
                      <a:ea typeface="思源黑体" charset="0"/>
                    </a:rPr>
                    <a:t>交易机构</a:t>
                  </a:r>
                </a:p>
              </p:txBody>
            </p:sp>
          </p:grpSp>
          <p:grpSp>
            <p:nvGrpSpPr>
              <p:cNvPr id="66" name="组合 65"/>
              <p:cNvGrpSpPr/>
              <p:nvPr/>
            </p:nvGrpSpPr>
            <p:grpSpPr>
              <a:xfrm>
                <a:off x="315946" y="4479543"/>
                <a:ext cx="8221980" cy="985520"/>
                <a:chOff x="315946" y="4448810"/>
                <a:chExt cx="8221980" cy="985520"/>
              </a:xfrm>
            </p:grpSpPr>
            <p:pic>
              <p:nvPicPr>
                <p:cNvPr id="31" name="图片 30"/>
                <p:cNvPicPr>
                  <a:picLocks noChangeAspect="1"/>
                </p:cNvPicPr>
                <p:nvPr/>
              </p:nvPicPr>
              <p:blipFill>
                <a:blip r:embed="rId24"/>
                <a:stretch>
                  <a:fillRect/>
                </a:stretch>
              </p:blipFill>
              <p:spPr>
                <a:xfrm>
                  <a:off x="7351111" y="4456112"/>
                  <a:ext cx="1186815" cy="404495"/>
                </a:xfrm>
                <a:prstGeom prst="rect">
                  <a:avLst/>
                </a:prstGeom>
              </p:spPr>
            </p:pic>
            <p:sp>
              <p:nvSpPr>
                <p:cNvPr id="43" name="圆角矩形 22"/>
                <p:cNvSpPr/>
                <p:nvPr/>
              </p:nvSpPr>
              <p:spPr>
                <a:xfrm>
                  <a:off x="315946" y="4448810"/>
                  <a:ext cx="1464310" cy="694055"/>
                </a:xfrm>
                <a:prstGeom prst="roundRect">
                  <a:avLst/>
                </a:prstGeom>
                <a:solidFill>
                  <a:srgbClr val="5B9BD5"/>
                </a:solidFill>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a:solidFill>
                        <a:schemeClr val="bg1"/>
                      </a:solidFill>
                      <a:latin typeface="思源黑体" charset="0"/>
                      <a:ea typeface="思源黑体" charset="0"/>
                    </a:rPr>
                    <a:t>券商机构</a:t>
                  </a:r>
                </a:p>
              </p:txBody>
            </p:sp>
            <p:pic>
              <p:nvPicPr>
                <p:cNvPr id="55" name="图片 54"/>
                <p:cNvPicPr>
                  <a:picLocks noChangeAspect="1"/>
                </p:cNvPicPr>
                <p:nvPr>
                  <p:custDataLst>
                    <p:tags r:id="rId2"/>
                  </p:custDataLst>
                </p:nvPr>
              </p:nvPicPr>
              <p:blipFill>
                <a:blip r:embed="rId25"/>
                <a:stretch>
                  <a:fillRect/>
                </a:stretch>
              </p:blipFill>
              <p:spPr>
                <a:xfrm>
                  <a:off x="3319496" y="4448810"/>
                  <a:ext cx="836295" cy="466725"/>
                </a:xfrm>
                <a:prstGeom prst="rect">
                  <a:avLst/>
                </a:prstGeom>
              </p:spPr>
            </p:pic>
            <p:pic>
              <p:nvPicPr>
                <p:cNvPr id="56" name="图片 55"/>
                <p:cNvPicPr>
                  <a:picLocks noChangeAspect="1"/>
                </p:cNvPicPr>
                <p:nvPr/>
              </p:nvPicPr>
              <p:blipFill>
                <a:blip r:embed="rId26"/>
                <a:stretch>
                  <a:fillRect/>
                </a:stretch>
              </p:blipFill>
              <p:spPr>
                <a:xfrm>
                  <a:off x="2150461" y="4870450"/>
                  <a:ext cx="922020" cy="563880"/>
                </a:xfrm>
                <a:prstGeom prst="rect">
                  <a:avLst/>
                </a:prstGeom>
              </p:spPr>
            </p:pic>
            <p:pic>
              <p:nvPicPr>
                <p:cNvPr id="57" name="图片 56"/>
                <p:cNvPicPr>
                  <a:picLocks noChangeAspect="1"/>
                </p:cNvPicPr>
                <p:nvPr/>
              </p:nvPicPr>
              <p:blipFill>
                <a:blip r:embed="rId27"/>
                <a:stretch>
                  <a:fillRect/>
                </a:stretch>
              </p:blipFill>
              <p:spPr>
                <a:xfrm>
                  <a:off x="7351111" y="5014531"/>
                  <a:ext cx="1131570" cy="365125"/>
                </a:xfrm>
                <a:prstGeom prst="rect">
                  <a:avLst/>
                </a:prstGeom>
              </p:spPr>
            </p:pic>
            <p:pic>
              <p:nvPicPr>
                <p:cNvPr id="59" name="图片 58"/>
                <p:cNvPicPr>
                  <a:picLocks noChangeAspect="1"/>
                </p:cNvPicPr>
                <p:nvPr/>
              </p:nvPicPr>
              <p:blipFill>
                <a:blip r:embed="rId28"/>
                <a:stretch>
                  <a:fillRect/>
                </a:stretch>
              </p:blipFill>
              <p:spPr>
                <a:xfrm>
                  <a:off x="4438366" y="4972685"/>
                  <a:ext cx="1278255" cy="427990"/>
                </a:xfrm>
                <a:prstGeom prst="rect">
                  <a:avLst/>
                </a:prstGeom>
              </p:spPr>
            </p:pic>
          </p:grpSp>
          <p:grpSp>
            <p:nvGrpSpPr>
              <p:cNvPr id="65" name="组合 64"/>
              <p:cNvGrpSpPr/>
              <p:nvPr/>
            </p:nvGrpSpPr>
            <p:grpSpPr>
              <a:xfrm>
                <a:off x="277211" y="3656837"/>
                <a:ext cx="10584180" cy="698256"/>
                <a:chOff x="277211" y="3627755"/>
                <a:chExt cx="10584180" cy="698256"/>
              </a:xfrm>
            </p:grpSpPr>
            <p:pic>
              <p:nvPicPr>
                <p:cNvPr id="35" name="图片 34"/>
                <p:cNvPicPr>
                  <a:picLocks noChangeAspect="1"/>
                </p:cNvPicPr>
                <p:nvPr/>
              </p:nvPicPr>
              <p:blipFill>
                <a:blip r:embed="rId29"/>
                <a:stretch>
                  <a:fillRect/>
                </a:stretch>
              </p:blipFill>
              <p:spPr>
                <a:xfrm>
                  <a:off x="3896076" y="3817805"/>
                  <a:ext cx="1621790" cy="481330"/>
                </a:xfrm>
                <a:prstGeom prst="rect">
                  <a:avLst/>
                </a:prstGeom>
              </p:spPr>
            </p:pic>
            <p:sp>
              <p:nvSpPr>
                <p:cNvPr id="40" name="圆角矩形 19"/>
                <p:cNvSpPr/>
                <p:nvPr/>
              </p:nvSpPr>
              <p:spPr>
                <a:xfrm>
                  <a:off x="277211" y="3627755"/>
                  <a:ext cx="1503680" cy="694055"/>
                </a:xfrm>
                <a:prstGeom prst="roundRect">
                  <a:avLst/>
                </a:prstGeom>
                <a:solidFill>
                  <a:srgbClr val="5B9BD5"/>
                </a:solidFill>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b="1">
                      <a:solidFill>
                        <a:schemeClr val="bg1"/>
                      </a:solidFill>
                      <a:latin typeface="思源黑体" charset="0"/>
                      <a:ea typeface="思源黑体" charset="0"/>
                    </a:rPr>
                    <a:t>保险机构</a:t>
                  </a:r>
                </a:p>
              </p:txBody>
            </p:sp>
            <p:pic>
              <p:nvPicPr>
                <p:cNvPr id="51" name="图片 50"/>
                <p:cNvPicPr>
                  <a:picLocks noChangeAspect="1"/>
                </p:cNvPicPr>
                <p:nvPr/>
              </p:nvPicPr>
              <p:blipFill>
                <a:blip r:embed="rId30"/>
                <a:stretch>
                  <a:fillRect/>
                </a:stretch>
              </p:blipFill>
              <p:spPr>
                <a:xfrm>
                  <a:off x="5578191" y="3758115"/>
                  <a:ext cx="1668780" cy="563880"/>
                </a:xfrm>
                <a:prstGeom prst="rect">
                  <a:avLst/>
                </a:prstGeom>
              </p:spPr>
            </p:pic>
            <p:pic>
              <p:nvPicPr>
                <p:cNvPr id="52" name="图片 51"/>
                <p:cNvPicPr>
                  <a:picLocks noChangeAspect="1"/>
                </p:cNvPicPr>
                <p:nvPr/>
              </p:nvPicPr>
              <p:blipFill>
                <a:blip r:embed="rId31"/>
                <a:stretch>
                  <a:fillRect/>
                </a:stretch>
              </p:blipFill>
              <p:spPr>
                <a:xfrm>
                  <a:off x="7417786" y="3818011"/>
                  <a:ext cx="1523365" cy="508000"/>
                </a:xfrm>
                <a:prstGeom prst="rect">
                  <a:avLst/>
                </a:prstGeom>
              </p:spPr>
            </p:pic>
            <p:pic>
              <p:nvPicPr>
                <p:cNvPr id="53" name="图片 52"/>
                <p:cNvPicPr>
                  <a:picLocks noChangeAspect="1"/>
                </p:cNvPicPr>
                <p:nvPr/>
              </p:nvPicPr>
              <p:blipFill>
                <a:blip r:embed="rId32"/>
                <a:stretch>
                  <a:fillRect/>
                </a:stretch>
              </p:blipFill>
              <p:spPr>
                <a:xfrm>
                  <a:off x="8941151" y="3819074"/>
                  <a:ext cx="1920240" cy="480060"/>
                </a:xfrm>
                <a:prstGeom prst="rect">
                  <a:avLst/>
                </a:prstGeom>
              </p:spPr>
            </p:pic>
            <p:pic>
              <p:nvPicPr>
                <p:cNvPr id="61" name="图片 60"/>
                <p:cNvPicPr>
                  <a:picLocks noChangeAspect="1"/>
                </p:cNvPicPr>
                <p:nvPr/>
              </p:nvPicPr>
              <p:blipFill>
                <a:blip r:embed="rId33"/>
                <a:stretch>
                  <a:fillRect/>
                </a:stretch>
              </p:blipFill>
              <p:spPr>
                <a:xfrm>
                  <a:off x="1937644" y="3794932"/>
                  <a:ext cx="1784442" cy="527077"/>
                </a:xfrm>
                <a:prstGeom prst="rect">
                  <a:avLst/>
                </a:prstGeom>
              </p:spPr>
            </p:pic>
          </p:grpSp>
        </p:grpSp>
        <p:pic>
          <p:nvPicPr>
            <p:cNvPr id="4" name="图片 3"/>
            <p:cNvPicPr>
              <a:picLocks noChangeAspect="1"/>
            </p:cNvPicPr>
            <p:nvPr/>
          </p:nvPicPr>
          <p:blipFill>
            <a:blip r:embed="rId34"/>
            <a:stretch>
              <a:fillRect/>
            </a:stretch>
          </p:blipFill>
          <p:spPr>
            <a:xfrm>
              <a:off x="3212" y="7075"/>
              <a:ext cx="1955" cy="588"/>
            </a:xfrm>
            <a:prstGeom prst="rect">
              <a:avLst/>
            </a:prstGeom>
          </p:spPr>
        </p:pic>
        <p:pic>
          <p:nvPicPr>
            <p:cNvPr id="5" name="图片 4"/>
            <p:cNvPicPr>
              <a:picLocks noChangeAspect="1"/>
            </p:cNvPicPr>
            <p:nvPr/>
          </p:nvPicPr>
          <p:blipFill>
            <a:blip r:embed="rId35"/>
            <a:stretch>
              <a:fillRect/>
            </a:stretch>
          </p:blipFill>
          <p:spPr>
            <a:xfrm>
              <a:off x="13602" y="7015"/>
              <a:ext cx="1904" cy="682"/>
            </a:xfrm>
            <a:prstGeom prst="rect">
              <a:avLst/>
            </a:prstGeom>
          </p:spPr>
        </p:pic>
      </p:grpSp>
      <p:pic>
        <p:nvPicPr>
          <p:cNvPr id="12" name="图片 11"/>
          <p:cNvPicPr>
            <a:picLocks noChangeAspect="1"/>
          </p:cNvPicPr>
          <p:nvPr/>
        </p:nvPicPr>
        <p:blipFill>
          <a:blip r:embed="rId36"/>
          <a:stretch>
            <a:fillRect/>
          </a:stretch>
        </p:blipFill>
        <p:spPr>
          <a:xfrm>
            <a:off x="1972945" y="6096000"/>
            <a:ext cx="2044065" cy="505460"/>
          </a:xfrm>
          <a:prstGeom prst="rect">
            <a:avLst/>
          </a:prstGeom>
        </p:spPr>
      </p:pic>
      <p:pic>
        <p:nvPicPr>
          <p:cNvPr id="13" name="图片 12"/>
          <p:cNvPicPr>
            <a:picLocks noChangeAspect="1"/>
          </p:cNvPicPr>
          <p:nvPr/>
        </p:nvPicPr>
        <p:blipFill>
          <a:blip r:embed="rId37"/>
          <a:stretch>
            <a:fillRect/>
          </a:stretch>
        </p:blipFill>
        <p:spPr>
          <a:xfrm>
            <a:off x="4257675" y="6047105"/>
            <a:ext cx="1282700" cy="558165"/>
          </a:xfrm>
          <a:prstGeom prst="rect">
            <a:avLst/>
          </a:prstGeom>
        </p:spPr>
      </p:pic>
      <p:pic>
        <p:nvPicPr>
          <p:cNvPr id="14" name="图片 13"/>
          <p:cNvPicPr>
            <a:picLocks noChangeAspect="1"/>
          </p:cNvPicPr>
          <p:nvPr/>
        </p:nvPicPr>
        <p:blipFill>
          <a:blip r:embed="rId38"/>
          <a:stretch>
            <a:fillRect/>
          </a:stretch>
        </p:blipFill>
        <p:spPr>
          <a:xfrm>
            <a:off x="5752465" y="6096000"/>
            <a:ext cx="2130425" cy="398780"/>
          </a:xfrm>
          <a:prstGeom prst="rect">
            <a:avLst/>
          </a:prstGeom>
        </p:spPr>
      </p:pic>
      <p:pic>
        <p:nvPicPr>
          <p:cNvPr id="15" name="图片 14"/>
          <p:cNvPicPr>
            <a:picLocks noChangeAspect="1"/>
          </p:cNvPicPr>
          <p:nvPr/>
        </p:nvPicPr>
        <p:blipFill>
          <a:blip r:embed="rId39"/>
          <a:stretch>
            <a:fillRect/>
          </a:stretch>
        </p:blipFill>
        <p:spPr>
          <a:xfrm>
            <a:off x="8011795" y="6047105"/>
            <a:ext cx="2002155" cy="445770"/>
          </a:xfrm>
          <a:prstGeom prst="rect">
            <a:avLst/>
          </a:prstGeom>
        </p:spPr>
      </p:pic>
      <p:pic>
        <p:nvPicPr>
          <p:cNvPr id="16" name="图片 15"/>
          <p:cNvPicPr>
            <a:picLocks noChangeAspect="1"/>
          </p:cNvPicPr>
          <p:nvPr/>
        </p:nvPicPr>
        <p:blipFill>
          <a:blip r:embed="rId40"/>
          <a:stretch>
            <a:fillRect/>
          </a:stretch>
        </p:blipFill>
        <p:spPr>
          <a:xfrm>
            <a:off x="10096500" y="6047105"/>
            <a:ext cx="1873885" cy="436245"/>
          </a:xfrm>
          <a:prstGeom prst="rect">
            <a:avLst/>
          </a:prstGeom>
        </p:spPr>
      </p:pic>
      <p:pic>
        <p:nvPicPr>
          <p:cNvPr id="17" name="图片 16"/>
          <p:cNvPicPr>
            <a:picLocks noChangeAspect="1"/>
          </p:cNvPicPr>
          <p:nvPr/>
        </p:nvPicPr>
        <p:blipFill>
          <a:blip r:embed="rId41"/>
          <a:stretch>
            <a:fillRect/>
          </a:stretch>
        </p:blipFill>
        <p:spPr>
          <a:xfrm>
            <a:off x="2004060" y="2620645"/>
            <a:ext cx="1219200" cy="358140"/>
          </a:xfrm>
          <a:prstGeom prst="rect">
            <a:avLst/>
          </a:prstGeom>
        </p:spPr>
      </p:pic>
      <p:pic>
        <p:nvPicPr>
          <p:cNvPr id="18" name="图片 17"/>
          <p:cNvPicPr>
            <a:picLocks noChangeAspect="1"/>
          </p:cNvPicPr>
          <p:nvPr/>
        </p:nvPicPr>
        <p:blipFill>
          <a:blip r:embed="rId42"/>
          <a:stretch>
            <a:fillRect/>
          </a:stretch>
        </p:blipFill>
        <p:spPr>
          <a:xfrm>
            <a:off x="4698365" y="2599055"/>
            <a:ext cx="1603375" cy="374015"/>
          </a:xfrm>
          <a:prstGeom prst="rect">
            <a:avLst/>
          </a:prstGeom>
        </p:spPr>
      </p:pic>
      <p:pic>
        <p:nvPicPr>
          <p:cNvPr id="19" name="图片 18"/>
          <p:cNvPicPr>
            <a:picLocks noChangeAspect="1"/>
          </p:cNvPicPr>
          <p:nvPr/>
        </p:nvPicPr>
        <p:blipFill>
          <a:blip r:embed="rId43"/>
          <a:stretch>
            <a:fillRect/>
          </a:stretch>
        </p:blipFill>
        <p:spPr>
          <a:xfrm>
            <a:off x="1951990" y="3094355"/>
            <a:ext cx="1323340" cy="399415"/>
          </a:xfrm>
          <a:prstGeom prst="rect">
            <a:avLst/>
          </a:prstGeom>
        </p:spPr>
      </p:pic>
      <p:pic>
        <p:nvPicPr>
          <p:cNvPr id="20" name="图片 19"/>
          <p:cNvPicPr>
            <a:picLocks noChangeAspect="1"/>
          </p:cNvPicPr>
          <p:nvPr/>
        </p:nvPicPr>
        <p:blipFill>
          <a:blip r:embed="rId44"/>
          <a:stretch>
            <a:fillRect/>
          </a:stretch>
        </p:blipFill>
        <p:spPr>
          <a:xfrm>
            <a:off x="6748780" y="3112770"/>
            <a:ext cx="1383665" cy="419100"/>
          </a:xfrm>
          <a:prstGeom prst="rect">
            <a:avLst/>
          </a:prstGeom>
        </p:spPr>
      </p:pic>
      <p:pic>
        <p:nvPicPr>
          <p:cNvPr id="21" name="图片 20"/>
          <p:cNvPicPr>
            <a:picLocks noChangeAspect="1"/>
          </p:cNvPicPr>
          <p:nvPr/>
        </p:nvPicPr>
        <p:blipFill>
          <a:blip r:embed="rId45"/>
          <a:stretch>
            <a:fillRect/>
          </a:stretch>
        </p:blipFill>
        <p:spPr>
          <a:xfrm>
            <a:off x="10266680" y="3034665"/>
            <a:ext cx="1395730" cy="438150"/>
          </a:xfrm>
          <a:prstGeom prst="rect">
            <a:avLst/>
          </a:prstGeom>
        </p:spPr>
      </p:pic>
      <p:pic>
        <p:nvPicPr>
          <p:cNvPr id="22" name="图片 21"/>
          <p:cNvPicPr>
            <a:picLocks noChangeAspect="1"/>
          </p:cNvPicPr>
          <p:nvPr/>
        </p:nvPicPr>
        <p:blipFill>
          <a:blip r:embed="rId46"/>
          <a:stretch>
            <a:fillRect/>
          </a:stretch>
        </p:blipFill>
        <p:spPr>
          <a:xfrm>
            <a:off x="8290560" y="3097530"/>
            <a:ext cx="1905000" cy="396240"/>
          </a:xfrm>
          <a:prstGeom prst="rect">
            <a:avLst/>
          </a:prstGeom>
        </p:spPr>
      </p:pic>
      <p:pic>
        <p:nvPicPr>
          <p:cNvPr id="23" name="图片 22"/>
          <p:cNvPicPr>
            <a:picLocks noChangeAspect="1"/>
          </p:cNvPicPr>
          <p:nvPr/>
        </p:nvPicPr>
        <p:blipFill>
          <a:blip r:embed="rId47"/>
          <a:stretch>
            <a:fillRect/>
          </a:stretch>
        </p:blipFill>
        <p:spPr>
          <a:xfrm>
            <a:off x="3359150" y="3147060"/>
            <a:ext cx="1466215" cy="320675"/>
          </a:xfrm>
          <a:prstGeom prst="rect">
            <a:avLst/>
          </a:prstGeom>
        </p:spPr>
      </p:pic>
      <p:pic>
        <p:nvPicPr>
          <p:cNvPr id="24" name="图片 23"/>
          <p:cNvPicPr>
            <a:picLocks noChangeAspect="1"/>
          </p:cNvPicPr>
          <p:nvPr/>
        </p:nvPicPr>
        <p:blipFill>
          <a:blip r:embed="rId48"/>
          <a:stretch>
            <a:fillRect/>
          </a:stretch>
        </p:blipFill>
        <p:spPr>
          <a:xfrm>
            <a:off x="4191000" y="4288790"/>
            <a:ext cx="1696085" cy="384175"/>
          </a:xfrm>
          <a:prstGeom prst="rect">
            <a:avLst/>
          </a:prstGeom>
        </p:spPr>
      </p:pic>
      <p:pic>
        <p:nvPicPr>
          <p:cNvPr id="34" name="图片 33"/>
          <p:cNvPicPr>
            <a:picLocks noChangeAspect="1"/>
          </p:cNvPicPr>
          <p:nvPr/>
        </p:nvPicPr>
        <p:blipFill>
          <a:blip r:embed="rId49"/>
          <a:stretch>
            <a:fillRect/>
          </a:stretch>
        </p:blipFill>
        <p:spPr>
          <a:xfrm>
            <a:off x="5877560" y="4298197"/>
            <a:ext cx="1383030" cy="376576"/>
          </a:xfrm>
          <a:prstGeom prst="rect">
            <a:avLst/>
          </a:prstGeom>
        </p:spPr>
      </p:pic>
      <p:pic>
        <p:nvPicPr>
          <p:cNvPr id="50" name="图片 49"/>
          <p:cNvPicPr>
            <a:picLocks noChangeAspect="1"/>
          </p:cNvPicPr>
          <p:nvPr/>
        </p:nvPicPr>
        <p:blipFill>
          <a:blip r:embed="rId50"/>
          <a:stretch>
            <a:fillRect/>
          </a:stretch>
        </p:blipFill>
        <p:spPr>
          <a:xfrm>
            <a:off x="9862185" y="4277995"/>
            <a:ext cx="1022985" cy="317500"/>
          </a:xfrm>
          <a:prstGeom prst="rect">
            <a:avLst/>
          </a:prstGeom>
        </p:spPr>
      </p:pic>
      <p:pic>
        <p:nvPicPr>
          <p:cNvPr id="60" name="图片 59"/>
          <p:cNvPicPr>
            <a:picLocks noChangeAspect="1"/>
          </p:cNvPicPr>
          <p:nvPr/>
        </p:nvPicPr>
        <p:blipFill>
          <a:blip r:embed="rId51"/>
          <a:stretch>
            <a:fillRect/>
          </a:stretch>
        </p:blipFill>
        <p:spPr>
          <a:xfrm>
            <a:off x="10961370" y="4212590"/>
            <a:ext cx="1057910" cy="409575"/>
          </a:xfrm>
          <a:prstGeom prst="rect">
            <a:avLst/>
          </a:prstGeom>
        </p:spPr>
      </p:pic>
      <p:pic>
        <p:nvPicPr>
          <p:cNvPr id="69" name="图片 68"/>
          <p:cNvPicPr>
            <a:picLocks noChangeAspect="1"/>
          </p:cNvPicPr>
          <p:nvPr/>
        </p:nvPicPr>
        <p:blipFill>
          <a:blip r:embed="rId52"/>
          <a:stretch>
            <a:fillRect/>
          </a:stretch>
        </p:blipFill>
        <p:spPr>
          <a:xfrm>
            <a:off x="5878195" y="4757420"/>
            <a:ext cx="1209675" cy="398145"/>
          </a:xfrm>
          <a:prstGeom prst="rect">
            <a:avLst/>
          </a:prstGeom>
        </p:spPr>
      </p:pic>
      <p:pic>
        <p:nvPicPr>
          <p:cNvPr id="70" name="图片 69"/>
          <p:cNvPicPr>
            <a:picLocks noChangeAspect="1"/>
          </p:cNvPicPr>
          <p:nvPr/>
        </p:nvPicPr>
        <p:blipFill>
          <a:blip r:embed="rId53"/>
          <a:stretch>
            <a:fillRect/>
          </a:stretch>
        </p:blipFill>
        <p:spPr>
          <a:xfrm>
            <a:off x="3126105" y="4789805"/>
            <a:ext cx="1181100" cy="375285"/>
          </a:xfrm>
          <a:prstGeom prst="rect">
            <a:avLst/>
          </a:prstGeom>
        </p:spPr>
      </p:pic>
      <p:pic>
        <p:nvPicPr>
          <p:cNvPr id="71" name="图片 70"/>
          <p:cNvPicPr>
            <a:picLocks noChangeAspect="1"/>
          </p:cNvPicPr>
          <p:nvPr/>
        </p:nvPicPr>
        <p:blipFill>
          <a:blip r:embed="rId54"/>
          <a:stretch>
            <a:fillRect/>
          </a:stretch>
        </p:blipFill>
        <p:spPr>
          <a:xfrm>
            <a:off x="8572500" y="4780280"/>
            <a:ext cx="1148080" cy="384810"/>
          </a:xfrm>
          <a:prstGeom prst="rect">
            <a:avLst/>
          </a:prstGeom>
        </p:spPr>
      </p:pic>
      <p:pic>
        <p:nvPicPr>
          <p:cNvPr id="72" name="图片 71"/>
          <p:cNvPicPr>
            <a:picLocks noChangeAspect="1"/>
          </p:cNvPicPr>
          <p:nvPr/>
        </p:nvPicPr>
        <p:blipFill>
          <a:blip r:embed="rId55"/>
          <a:stretch>
            <a:fillRect/>
          </a:stretch>
        </p:blipFill>
        <p:spPr>
          <a:xfrm>
            <a:off x="9805035" y="4825365"/>
            <a:ext cx="1156335" cy="330835"/>
          </a:xfrm>
          <a:prstGeom prst="rect">
            <a:avLst/>
          </a:prstGeom>
        </p:spPr>
      </p:pic>
      <p:pic>
        <p:nvPicPr>
          <p:cNvPr id="73" name="图片 72"/>
          <p:cNvPicPr>
            <a:picLocks noChangeAspect="1"/>
          </p:cNvPicPr>
          <p:nvPr/>
        </p:nvPicPr>
        <p:blipFill>
          <a:blip r:embed="rId56"/>
          <a:stretch>
            <a:fillRect/>
          </a:stretch>
        </p:blipFill>
        <p:spPr>
          <a:xfrm>
            <a:off x="11024870" y="4789805"/>
            <a:ext cx="994410" cy="28194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标题 5"/>
          <p:cNvSpPr txBox="1"/>
          <p:nvPr/>
        </p:nvSpPr>
        <p:spPr>
          <a:xfrm>
            <a:off x="0" y="0"/>
            <a:ext cx="9973310" cy="951865"/>
          </a:xfrm>
          <a:prstGeom prst="rect">
            <a:avLst/>
          </a:prstGeom>
        </p:spPr>
        <p:txBody>
          <a:bodyPr>
            <a:noAutofit/>
          </a:bodyPr>
          <a:lstStyle>
            <a:lvl1pPr algn="ctr"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lvl="0" algn="l">
              <a:lnSpc>
                <a:spcPct val="150000"/>
              </a:lnSpc>
              <a:defRPr/>
            </a:pPr>
            <a:endParaRPr lang="zh-CN" altLang="en-US" sz="3600" dirty="0">
              <a:solidFill>
                <a:schemeClr val="bg1">
                  <a:lumMod val="95000"/>
                </a:schemeClr>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normAutofit/>
          </a:bodyPr>
          <a:lstStyle/>
          <a:p>
            <a:r>
              <a:rPr lang="en-US" altLang="zh-CN" dirty="0">
                <a:latin typeface="思源黑体" charset="0"/>
                <a:ea typeface="思源黑体" charset="0"/>
                <a:cs typeface="黑体" panose="02010609060101010101" charset="-122"/>
                <a:sym typeface="+mn-ea"/>
              </a:rPr>
              <a:t>GX</a:t>
            </a:r>
            <a:r>
              <a:rPr lang="zh-CN" altLang="en-US" dirty="0">
                <a:latin typeface="思源黑体" charset="0"/>
                <a:ea typeface="思源黑体" charset="0"/>
                <a:cs typeface="黑体" panose="02010609060101010101" charset="-122"/>
                <a:sym typeface="+mn-ea"/>
              </a:rPr>
              <a:t>证券：办公</a:t>
            </a:r>
            <a:r>
              <a:rPr lang="en-US" altLang="zh-CN" dirty="0">
                <a:latin typeface="思源黑体" charset="0"/>
                <a:ea typeface="思源黑体" charset="0"/>
                <a:cs typeface="黑体" panose="02010609060101010101" charset="-122"/>
                <a:sym typeface="+mn-ea"/>
              </a:rPr>
              <a:t>系统</a:t>
            </a:r>
            <a:r>
              <a:rPr lang="zh-CN" altLang="en-US" dirty="0">
                <a:latin typeface="思源黑体" charset="0"/>
                <a:ea typeface="思源黑体" charset="0"/>
                <a:cs typeface="黑体" panose="02010609060101010101" charset="-122"/>
                <a:sym typeface="+mn-ea"/>
              </a:rPr>
              <a:t>升级</a:t>
            </a:r>
            <a:r>
              <a:rPr lang="en-US" altLang="zh-CN" dirty="0">
                <a:latin typeface="思源黑体" charset="0"/>
                <a:ea typeface="思源黑体" charset="0"/>
                <a:cs typeface="黑体" panose="02010609060101010101" charset="-122"/>
                <a:sym typeface="+mn-ea"/>
              </a:rPr>
              <a:t>项目</a:t>
            </a:r>
            <a:endParaRPr lang="en-US" altLang="zh-CN" dirty="0">
              <a:latin typeface="思源黑体" charset="0"/>
              <a:ea typeface="思源黑体" charset="0"/>
              <a:cs typeface="黑体" panose="02010609060101010101" charset="-122"/>
            </a:endParaRPr>
          </a:p>
        </p:txBody>
      </p:sp>
      <p:sp>
        <p:nvSpPr>
          <p:cNvPr id="6" name="矩形 54"/>
          <p:cNvSpPr>
            <a:spLocks noChangeArrowheads="1"/>
          </p:cNvSpPr>
          <p:nvPr/>
        </p:nvSpPr>
        <p:spPr bwMode="auto">
          <a:xfrm>
            <a:off x="2894965" y="4897755"/>
            <a:ext cx="8924925" cy="1663700"/>
          </a:xfrm>
          <a:prstGeom prst="rect">
            <a:avLst/>
          </a:prstGeom>
          <a:noFill/>
          <a:ln w="9525">
            <a:noFill/>
            <a:miter lim="800000"/>
          </a:ln>
        </p:spPr>
        <p:txBody>
          <a:bodyPr wrap="square">
            <a:spAutoFit/>
          </a:bodyPr>
          <a:lstStyle/>
          <a:p>
            <a:pPr marL="285750" lvl="1" indent="-285750">
              <a:lnSpc>
                <a:spcPct val="150000"/>
              </a:lnSpc>
              <a:buFont typeface="Wingdings" panose="05000000000000000000" pitchFamily="2" charset="2"/>
              <a:buChar char="l"/>
              <a:defRPr/>
            </a:pPr>
            <a:r>
              <a:rPr lang="zh-CN" altLang="en-US" sz="1400" b="1" dirty="0">
                <a:latin typeface="思源黑体" charset="0"/>
                <a:ea typeface="思源黑体" charset="0"/>
                <a:cs typeface="黑体" panose="02010609060101010101" charset="-122"/>
                <a:sym typeface="+mn-lt"/>
              </a:rPr>
              <a:t>涉及应用：</a:t>
            </a:r>
            <a:r>
              <a:rPr lang="en-US" altLang="zh-CN" sz="1400" dirty="0">
                <a:latin typeface="思源黑体" charset="0"/>
                <a:ea typeface="思源黑体" charset="0"/>
                <a:cs typeface="黑体" panose="02010609060101010101" charset="-122"/>
                <a:sym typeface="+mn-lt"/>
              </a:rPr>
              <a:t>C</a:t>
            </a:r>
            <a:r>
              <a:rPr lang="zh-CN" altLang="en-US" sz="1400" dirty="0">
                <a:latin typeface="思源黑体" charset="0"/>
                <a:ea typeface="思源黑体" charset="0"/>
                <a:cs typeface="黑体" panose="02010609060101010101" charset="-122"/>
                <a:sym typeface="+mn-lt"/>
              </a:rPr>
              <a:t>oremail邮件</a:t>
            </a:r>
            <a:r>
              <a:rPr lang="zh-CN" altLang="en-US" sz="1400" b="1" dirty="0">
                <a:latin typeface="思源黑体" charset="0"/>
                <a:ea typeface="思源黑体" charset="0"/>
                <a:cs typeface="黑体" panose="02010609060101010101" charset="-122"/>
                <a:sym typeface="+mn-lt"/>
              </a:rPr>
              <a:t>、互学E、BPM系统</a:t>
            </a:r>
            <a:r>
              <a:rPr lang="zh-CN" altLang="en-US" sz="1400" dirty="0">
                <a:latin typeface="思源黑体" charset="0"/>
                <a:ea typeface="思源黑体" charset="0"/>
                <a:cs typeface="黑体" panose="02010609060101010101" charset="-122"/>
                <a:sym typeface="+mn-lt"/>
              </a:rPr>
              <a:t>、</a:t>
            </a:r>
            <a:r>
              <a:rPr lang="en-US" altLang="zh-CN" sz="1400" dirty="0">
                <a:latin typeface="思源黑体" charset="0"/>
                <a:ea typeface="思源黑体" charset="0"/>
                <a:cs typeface="黑体" panose="02010609060101010101" charset="-122"/>
                <a:sym typeface="+mn-lt"/>
              </a:rPr>
              <a:t>HR</a:t>
            </a:r>
            <a:r>
              <a:rPr lang="zh-CN" altLang="en-US" sz="1400" dirty="0">
                <a:latin typeface="思源黑体" charset="0"/>
                <a:ea typeface="思源黑体" charset="0"/>
                <a:cs typeface="黑体" panose="02010609060101010101" charset="-122"/>
                <a:sym typeface="+mn-lt"/>
              </a:rPr>
              <a:t>、电子签章、联软文件水印加密、</a:t>
            </a:r>
            <a:r>
              <a:rPr lang="zh-CN" altLang="en-US" sz="1400" b="1" dirty="0">
                <a:latin typeface="思源黑体" charset="0"/>
                <a:ea typeface="思源黑体" charset="0"/>
                <a:cs typeface="黑体" panose="02010609060101010101" charset="-122"/>
                <a:sym typeface="+mn-lt"/>
              </a:rPr>
              <a:t>IDM系统、集中运营、</a:t>
            </a:r>
            <a:r>
              <a:rPr lang="zh-CN" altLang="en-US" sz="1400" dirty="0">
                <a:latin typeface="思源黑体" charset="0"/>
                <a:ea typeface="思源黑体" charset="0"/>
                <a:cs typeface="黑体" panose="02010609060101010101" charset="-122"/>
                <a:sym typeface="+mn-lt"/>
              </a:rPr>
              <a:t>EMM移动平台系统</a:t>
            </a:r>
            <a:r>
              <a:rPr lang="zh-CN" altLang="en-US" sz="1400" b="1" dirty="0">
                <a:latin typeface="思源黑体" charset="0"/>
                <a:ea typeface="思源黑体" charset="0"/>
                <a:cs typeface="黑体" panose="02010609060101010101" charset="-122"/>
                <a:sym typeface="+mn-lt"/>
              </a:rPr>
              <a:t>、开放式基金、反</a:t>
            </a:r>
            <a:r>
              <a:rPr lang="zh-CN" altLang="en-US" sz="1400" dirty="0">
                <a:latin typeface="思源黑体" charset="0"/>
                <a:ea typeface="思源黑体" charset="0"/>
                <a:cs typeface="黑体" panose="02010609060101010101" charset="-122"/>
                <a:sym typeface="+mn-lt"/>
              </a:rPr>
              <a:t>洗钱等 </a:t>
            </a:r>
            <a:r>
              <a:rPr lang="en-US" altLang="zh-CN" sz="1400" b="1" dirty="0">
                <a:solidFill>
                  <a:srgbClr val="FF0000"/>
                </a:solidFill>
                <a:latin typeface="思源黑体" charset="0"/>
                <a:ea typeface="思源黑体" charset="0"/>
                <a:cs typeface="黑体" panose="02010609060101010101" charset="-122"/>
                <a:sym typeface="+mn-lt"/>
              </a:rPr>
              <a:t>30+</a:t>
            </a:r>
            <a:r>
              <a:rPr lang="zh-CN" altLang="en-US" sz="1400" b="1" dirty="0">
                <a:solidFill>
                  <a:srgbClr val="FF0000"/>
                </a:solidFill>
                <a:latin typeface="思源黑体" charset="0"/>
                <a:ea typeface="思源黑体" charset="0"/>
                <a:cs typeface="黑体" panose="02010609060101010101" charset="-122"/>
                <a:sym typeface="+mn-lt"/>
              </a:rPr>
              <a:t>个应用系统</a:t>
            </a:r>
            <a:endParaRPr lang="en-US" altLang="zh-CN" sz="1400" dirty="0">
              <a:latin typeface="思源黑体" charset="0"/>
              <a:ea typeface="思源黑体" charset="0"/>
              <a:cs typeface="黑体" panose="02010609060101010101" charset="-122"/>
              <a:sym typeface="+mn-lt"/>
            </a:endParaRPr>
          </a:p>
          <a:p>
            <a:pPr marL="0" lvl="1" indent="-285750">
              <a:lnSpc>
                <a:spcPct val="150000"/>
              </a:lnSpc>
              <a:buFont typeface="Wingdings" panose="05000000000000000000" pitchFamily="2" charset="2"/>
              <a:buChar char="l"/>
              <a:defRPr/>
            </a:pPr>
            <a:r>
              <a:rPr lang="zh-CN" altLang="en-US" sz="1400" b="1" dirty="0">
                <a:latin typeface="思源黑体" charset="0"/>
                <a:ea typeface="思源黑体" charset="0"/>
                <a:cs typeface="黑体" panose="02010609060101010101" charset="-122"/>
                <a:sym typeface="+mn-lt"/>
              </a:rPr>
              <a:t>部署实例</a:t>
            </a:r>
            <a:r>
              <a:rPr lang="zh-CN" altLang="zh-CN" sz="1400" b="1" dirty="0">
                <a:latin typeface="思源黑体" charset="0"/>
                <a:ea typeface="思源黑体" charset="0"/>
                <a:cs typeface="黑体" panose="02010609060101010101" charset="-122"/>
                <a:sym typeface="+mn-lt"/>
              </a:rPr>
              <a:t>：</a:t>
            </a:r>
            <a:r>
              <a:rPr lang="zh-CN" altLang="en-US" sz="1400" dirty="0">
                <a:latin typeface="思源黑体" charset="0"/>
                <a:ea typeface="思源黑体" charset="0"/>
                <a:cs typeface="黑体" panose="02010609060101010101" charset="-122"/>
                <a:sym typeface="+mn-lt"/>
              </a:rPr>
              <a:t>共涉及</a:t>
            </a:r>
            <a:r>
              <a:rPr lang="zh-CN" altLang="en-US" sz="1400" b="1" dirty="0">
                <a:solidFill>
                  <a:srgbClr val="FF0000"/>
                </a:solidFill>
                <a:latin typeface="思源黑体" charset="0"/>
                <a:ea typeface="思源黑体" charset="0"/>
                <a:cs typeface="黑体" panose="02010609060101010101" charset="-122"/>
                <a:sym typeface="+mn-lt"/>
              </a:rPr>
              <a:t>50</a:t>
            </a:r>
            <a:r>
              <a:rPr lang="en-US" altLang="zh-CN" sz="1400" b="1" dirty="0" err="1">
                <a:solidFill>
                  <a:srgbClr val="FF0000"/>
                </a:solidFill>
                <a:latin typeface="思源黑体" charset="0"/>
                <a:ea typeface="思源黑体" charset="0"/>
                <a:cs typeface="黑体" panose="02010609060101010101" charset="-122"/>
                <a:sym typeface="+mn-lt"/>
              </a:rPr>
              <a:t>多台主</a:t>
            </a:r>
            <a:r>
              <a:rPr lang="zh-CN" altLang="en-US" sz="1400" b="1" dirty="0">
                <a:solidFill>
                  <a:srgbClr val="FF0000"/>
                </a:solidFill>
                <a:latin typeface="思源黑体" charset="0"/>
                <a:ea typeface="思源黑体" charset="0"/>
                <a:cs typeface="黑体" panose="02010609060101010101" charset="-122"/>
                <a:sym typeface="+mn-lt"/>
              </a:rPr>
              <a:t>机，约</a:t>
            </a:r>
            <a:r>
              <a:rPr lang="en-US" altLang="zh-CN" sz="1400" b="1" dirty="0">
                <a:solidFill>
                  <a:srgbClr val="FF0000"/>
                </a:solidFill>
                <a:latin typeface="思源黑体" charset="0"/>
                <a:ea typeface="思源黑体" charset="0"/>
                <a:cs typeface="黑体" panose="02010609060101010101" charset="-122"/>
                <a:sym typeface="+mn-lt"/>
              </a:rPr>
              <a:t>50</a:t>
            </a:r>
            <a:r>
              <a:rPr lang="zh-CN" altLang="en-US" sz="1400" b="1" dirty="0">
                <a:solidFill>
                  <a:srgbClr val="FF0000"/>
                </a:solidFill>
                <a:latin typeface="思源黑体" charset="0"/>
                <a:ea typeface="思源黑体" charset="0"/>
                <a:cs typeface="黑体" panose="02010609060101010101" charset="-122"/>
                <a:sym typeface="+mn-lt"/>
              </a:rPr>
              <a:t>多个实例运行</a:t>
            </a:r>
            <a:endParaRPr lang="zh-CN" altLang="en-US" sz="1400" dirty="0">
              <a:latin typeface="思源黑体" charset="0"/>
              <a:ea typeface="思源黑体" charset="0"/>
              <a:cs typeface="黑体" panose="02010609060101010101" charset="-122"/>
              <a:sym typeface="+mn-lt"/>
            </a:endParaRPr>
          </a:p>
          <a:p>
            <a:pPr marL="0" lvl="1" indent="-285750">
              <a:lnSpc>
                <a:spcPct val="150000"/>
              </a:lnSpc>
              <a:buFont typeface="Wingdings" panose="05000000000000000000" pitchFamily="2" charset="2"/>
              <a:buChar char="l"/>
              <a:defRPr/>
            </a:pPr>
            <a:r>
              <a:rPr lang="zh-CN" altLang="en-US" sz="1400" b="1" dirty="0">
                <a:latin typeface="思源黑体" charset="0"/>
                <a:ea typeface="思源黑体" charset="0"/>
                <a:cs typeface="黑体" panose="02010609060101010101" charset="-122"/>
                <a:sym typeface="+mn-lt"/>
              </a:rPr>
              <a:t>上线时间：</a:t>
            </a:r>
            <a:r>
              <a:rPr lang="zh-CN" altLang="en-US" sz="1400" dirty="0">
                <a:latin typeface="思源黑体" charset="0"/>
                <a:ea typeface="思源黑体" charset="0"/>
                <a:cs typeface="黑体" panose="02010609060101010101" charset="-122"/>
                <a:sym typeface="+mn-lt"/>
              </a:rPr>
              <a:t>项目中涉及的应用系统于 </a:t>
            </a:r>
            <a:r>
              <a:rPr lang="zh-CN" altLang="en-US" sz="1400" b="1" dirty="0">
                <a:solidFill>
                  <a:srgbClr val="FF0000"/>
                </a:solidFill>
                <a:latin typeface="思源黑体" charset="0"/>
                <a:ea typeface="思源黑体" charset="0"/>
                <a:cs typeface="黑体" panose="02010609060101010101" charset="-122"/>
                <a:sym typeface="+mn-lt"/>
              </a:rPr>
              <a:t>2020年相继上线</a:t>
            </a:r>
            <a:r>
              <a:rPr lang="zh-CN" altLang="en-US" sz="1400" dirty="0">
                <a:latin typeface="思源黑体" charset="0"/>
                <a:ea typeface="思源黑体" charset="0"/>
                <a:cs typeface="黑体" panose="02010609060101010101" charset="-122"/>
                <a:sym typeface="+mn-lt"/>
              </a:rPr>
              <a:t>，部署在其数据中心</a:t>
            </a:r>
            <a:endParaRPr lang="en-US" altLang="zh-CN" sz="1400" dirty="0">
              <a:solidFill>
                <a:schemeClr val="tx1"/>
              </a:solidFill>
              <a:latin typeface="思源黑体" charset="0"/>
              <a:ea typeface="思源黑体" charset="0"/>
              <a:cs typeface="黑体" panose="02010609060101010101" charset="-122"/>
              <a:sym typeface="+mn-lt"/>
            </a:endParaRPr>
          </a:p>
          <a:p>
            <a:pPr marL="342900" lvl="1" indent="-342900">
              <a:lnSpc>
                <a:spcPct val="130000"/>
              </a:lnSpc>
              <a:buFont typeface="Wingdings" panose="05000000000000000000" pitchFamily="2" charset="2"/>
              <a:buChar char="l"/>
              <a:defRPr/>
            </a:pPr>
            <a:endParaRPr lang="zh-CN" altLang="en-US" sz="1400" dirty="0">
              <a:solidFill>
                <a:schemeClr val="tx1"/>
              </a:solidFill>
              <a:latin typeface="思源黑体" charset="0"/>
              <a:ea typeface="思源黑体" charset="0"/>
              <a:cs typeface="黑体" panose="02010609060101010101" charset="-122"/>
              <a:sym typeface="+mn-lt"/>
            </a:endParaRPr>
          </a:p>
        </p:txBody>
      </p:sp>
      <p:graphicFrame>
        <p:nvGraphicFramePr>
          <p:cNvPr id="4" name="对象 -2147482623"/>
          <p:cNvGraphicFramePr>
            <a:graphicFrameLocks noChangeAspect="1"/>
          </p:cNvGraphicFramePr>
          <p:nvPr/>
        </p:nvGraphicFramePr>
        <p:xfrm>
          <a:off x="4721860" y="1483360"/>
          <a:ext cx="7160895" cy="2517775"/>
        </p:xfrm>
        <a:graphic>
          <a:graphicData uri="http://schemas.openxmlformats.org/presentationml/2006/ole">
            <mc:AlternateContent xmlns:mc="http://schemas.openxmlformats.org/markup-compatibility/2006">
              <mc:Choice xmlns:v="urn:schemas-microsoft-com:vml" Requires="v">
                <p:oleObj r:id="rId15" imgW="11881485" imgH="4172585" progId="Visio.Drawing.15">
                  <p:embed/>
                </p:oleObj>
              </mc:Choice>
              <mc:Fallback>
                <p:oleObj r:id="rId15" imgW="11881485" imgH="4172585" progId="Visio.Drawing.15">
                  <p:embed/>
                  <p:pic>
                    <p:nvPicPr>
                      <p:cNvPr id="4" name="对象 -2147482623"/>
                      <p:cNvPicPr/>
                      <p:nvPr/>
                    </p:nvPicPr>
                    <p:blipFill>
                      <a:blip r:embed="rId16"/>
                      <a:stretch>
                        <a:fillRect/>
                      </a:stretch>
                    </p:blipFill>
                    <p:spPr>
                      <a:xfrm>
                        <a:off x="4721860" y="1483360"/>
                        <a:ext cx="7160895" cy="2517775"/>
                      </a:xfrm>
                      <a:prstGeom prst="rect">
                        <a:avLst/>
                      </a:prstGeom>
                      <a:noFill/>
                      <a:ln w="38100">
                        <a:noFill/>
                        <a:miter/>
                      </a:ln>
                    </p:spPr>
                  </p:pic>
                </p:oleObj>
              </mc:Fallback>
            </mc:AlternateContent>
          </a:graphicData>
        </a:graphic>
      </p:graphicFrame>
      <p:sp>
        <p:nvSpPr>
          <p:cNvPr id="100" name="文本框 99"/>
          <p:cNvSpPr txBox="1"/>
          <p:nvPr/>
        </p:nvSpPr>
        <p:spPr>
          <a:xfrm>
            <a:off x="527685" y="4615180"/>
            <a:ext cx="2033270" cy="1753235"/>
          </a:xfrm>
          <a:prstGeom prst="rect">
            <a:avLst/>
          </a:prstGeom>
          <a:noFill/>
          <a:ln w="9525">
            <a:noFill/>
          </a:ln>
        </p:spPr>
        <p:txBody>
          <a:bodyPr wrap="square">
            <a:spAutoFit/>
          </a:bodyPr>
          <a:lstStyle/>
          <a:p>
            <a:pPr indent="0" fontAlgn="auto">
              <a:lnSpc>
                <a:spcPct val="150000"/>
              </a:lnSpc>
            </a:pPr>
            <a:r>
              <a:rPr lang="zh-CN" altLang="en-US" sz="1200" b="1">
                <a:latin typeface="思源黑体" charset="0"/>
                <a:ea typeface="思源黑体" charset="0"/>
                <a:cs typeface="+mj-ea"/>
                <a:sym typeface="+mn-ea"/>
              </a:rPr>
              <a:t>办公系统：</a:t>
            </a:r>
            <a:r>
              <a:rPr lang="zh-CN" altLang="en-US" sz="1200">
                <a:latin typeface="思源黑体" charset="0"/>
                <a:ea typeface="思源黑体" charset="0"/>
                <a:cs typeface="+mj-ea"/>
                <a:sym typeface="+mn-ea"/>
              </a:rPr>
              <a:t>蓝凌EKP v15</a:t>
            </a:r>
            <a:endParaRPr lang="zh-CN" altLang="en-US" sz="1200" b="0">
              <a:latin typeface="思源黑体" charset="0"/>
              <a:ea typeface="思源黑体" charset="0"/>
              <a:cs typeface="+mj-ea"/>
            </a:endParaRPr>
          </a:p>
          <a:p>
            <a:pPr indent="0" fontAlgn="auto">
              <a:lnSpc>
                <a:spcPct val="150000"/>
              </a:lnSpc>
            </a:pPr>
            <a:r>
              <a:rPr lang="zh-CN" altLang="en-US" sz="1200" b="1">
                <a:latin typeface="思源黑体" charset="0"/>
                <a:ea typeface="思源黑体" charset="0"/>
                <a:cs typeface="+mj-ea"/>
              </a:rPr>
              <a:t>应用中间件：</a:t>
            </a:r>
            <a:r>
              <a:rPr lang="en-US" altLang="zh-CN" sz="1200" b="0">
                <a:latin typeface="思源黑体" charset="0"/>
                <a:ea typeface="思源黑体" charset="0"/>
                <a:cs typeface="+mj-ea"/>
              </a:rPr>
              <a:t>TongWeb</a:t>
            </a:r>
          </a:p>
          <a:p>
            <a:pPr indent="0" fontAlgn="auto">
              <a:lnSpc>
                <a:spcPct val="150000"/>
              </a:lnSpc>
            </a:pPr>
            <a:r>
              <a:rPr lang="zh-CN" altLang="en-US" sz="1200" b="1">
                <a:latin typeface="思源黑体" charset="0"/>
                <a:ea typeface="思源黑体" charset="0"/>
                <a:cs typeface="+mj-ea"/>
                <a:sym typeface="+mn-ea"/>
              </a:rPr>
              <a:t>数据库：</a:t>
            </a:r>
            <a:r>
              <a:rPr lang="zh-CN" altLang="en-US" sz="1200">
                <a:latin typeface="思源黑体" charset="0"/>
                <a:ea typeface="思源黑体" charset="0"/>
                <a:cs typeface="+mj-ea"/>
                <a:sym typeface="+mn-ea"/>
              </a:rPr>
              <a:t>达梦</a:t>
            </a:r>
            <a:r>
              <a:rPr lang="en-US" altLang="zh-CN" sz="1200">
                <a:latin typeface="思源黑体" charset="0"/>
                <a:ea typeface="思源黑体" charset="0"/>
                <a:cs typeface="+mj-ea"/>
                <a:sym typeface="+mn-ea"/>
              </a:rPr>
              <a:t>V8</a:t>
            </a:r>
          </a:p>
          <a:p>
            <a:pPr indent="0" fontAlgn="auto">
              <a:lnSpc>
                <a:spcPct val="150000"/>
              </a:lnSpc>
            </a:pPr>
            <a:r>
              <a:rPr lang="zh-CN" altLang="en-US" sz="1200" b="1">
                <a:latin typeface="思源黑体" charset="0"/>
                <a:ea typeface="思源黑体" charset="0"/>
                <a:cs typeface="+mj-ea"/>
                <a:sym typeface="+mn-ea"/>
              </a:rPr>
              <a:t>JDK：</a:t>
            </a:r>
            <a:r>
              <a:rPr lang="zh-CN" altLang="en-US" sz="1200">
                <a:latin typeface="思源黑体" charset="0"/>
                <a:ea typeface="思源黑体" charset="0"/>
                <a:cs typeface="+mj-ea"/>
                <a:sym typeface="+mn-ea"/>
              </a:rPr>
              <a:t>华为毕昇 jdk1.8</a:t>
            </a:r>
            <a:endParaRPr lang="zh-CN" altLang="en-US" sz="1200" b="0">
              <a:latin typeface="思源黑体" charset="0"/>
              <a:ea typeface="思源黑体" charset="0"/>
              <a:cs typeface="+mj-ea"/>
            </a:endParaRPr>
          </a:p>
          <a:p>
            <a:pPr indent="0" fontAlgn="auto">
              <a:lnSpc>
                <a:spcPct val="150000"/>
              </a:lnSpc>
            </a:pPr>
            <a:r>
              <a:rPr lang="zh-CN" sz="1200" b="1">
                <a:latin typeface="思源黑体" charset="0"/>
                <a:ea typeface="思源黑体" charset="0"/>
                <a:cs typeface="+mj-ea"/>
                <a:sym typeface="+mn-ea"/>
              </a:rPr>
              <a:t>操作系统：</a:t>
            </a:r>
            <a:r>
              <a:rPr lang="zh-CN" sz="1200">
                <a:latin typeface="思源黑体" charset="0"/>
                <a:ea typeface="思源黑体" charset="0"/>
                <a:cs typeface="+mj-ea"/>
                <a:sym typeface="+mn-ea"/>
              </a:rPr>
              <a:t>银河麒麟</a:t>
            </a:r>
            <a:r>
              <a:rPr lang="en-US" altLang="zh-CN" sz="1200">
                <a:latin typeface="思源黑体" charset="0"/>
                <a:ea typeface="思源黑体" charset="0"/>
                <a:cs typeface="+mj-ea"/>
                <a:sym typeface="+mn-ea"/>
              </a:rPr>
              <a:t>V10</a:t>
            </a:r>
            <a:endParaRPr lang="en-US" altLang="zh-CN" sz="1200" b="0">
              <a:latin typeface="思源黑体" charset="0"/>
              <a:ea typeface="思源黑体" charset="0"/>
              <a:cs typeface="+mj-ea"/>
            </a:endParaRPr>
          </a:p>
          <a:p>
            <a:pPr indent="0" fontAlgn="auto">
              <a:lnSpc>
                <a:spcPct val="150000"/>
              </a:lnSpc>
            </a:pPr>
            <a:r>
              <a:rPr lang="zh-CN" altLang="en-US" sz="1200" b="1">
                <a:latin typeface="思源黑体" charset="0"/>
                <a:ea typeface="思源黑体" charset="0"/>
                <a:cs typeface="+mj-ea"/>
              </a:rPr>
              <a:t>服务器：</a:t>
            </a:r>
            <a:r>
              <a:rPr lang="zh-CN" altLang="en-US" sz="1200" b="0">
                <a:latin typeface="思源黑体" charset="0"/>
                <a:ea typeface="思源黑体" charset="0"/>
                <a:cs typeface="+mj-ea"/>
              </a:rPr>
              <a:t>华为泰山2280</a:t>
            </a:r>
          </a:p>
        </p:txBody>
      </p:sp>
      <p:sp>
        <p:nvSpPr>
          <p:cNvPr id="3" name="文本框 2"/>
          <p:cNvSpPr txBox="1"/>
          <p:nvPr/>
        </p:nvSpPr>
        <p:spPr>
          <a:xfrm>
            <a:off x="499745" y="1449705"/>
            <a:ext cx="4079240" cy="2832827"/>
          </a:xfrm>
          <a:prstGeom prst="rect">
            <a:avLst/>
          </a:prstGeom>
          <a:noFill/>
          <a:ln w="9525">
            <a:noFill/>
          </a:ln>
        </p:spPr>
        <p:txBody>
          <a:bodyPr wrap="square">
            <a:spAutoFit/>
          </a:bodyPr>
          <a:lstStyle/>
          <a:p>
            <a:pPr indent="304800" fontAlgn="auto">
              <a:lnSpc>
                <a:spcPct val="150000"/>
              </a:lnSpc>
            </a:pPr>
            <a:r>
              <a:rPr lang="en-US" altLang="zh-CN" sz="1200" dirty="0">
                <a:latin typeface="思源黑体" charset="0"/>
                <a:ea typeface="思源黑体" charset="0"/>
                <a:cs typeface="+mn-ea"/>
              </a:rPr>
              <a:t>GX</a:t>
            </a:r>
            <a:r>
              <a:rPr lang="zh-CN" sz="1200" b="0" dirty="0">
                <a:latin typeface="思源黑体" charset="0"/>
                <a:ea typeface="思源黑体" charset="0"/>
                <a:cs typeface="+mn-ea"/>
              </a:rPr>
              <a:t>证券1994年6月成立，经过20多年的发展，已成长为全国性大型综合类证券公司。国信证券是证券行业应用创新先行单位。2020年5月初，在国信证券项目前期论证阶段，我方团队与</a:t>
            </a:r>
            <a:r>
              <a:rPr lang="en-US" altLang="zh-CN" sz="1200" dirty="0">
                <a:latin typeface="思源黑体" charset="0"/>
                <a:ea typeface="思源黑体" charset="0"/>
                <a:cs typeface="+mn-ea"/>
              </a:rPr>
              <a:t>CC</a:t>
            </a:r>
            <a:r>
              <a:rPr lang="zh-CN" sz="1200" b="0" dirty="0">
                <a:latin typeface="思源黑体" charset="0"/>
                <a:ea typeface="思源黑体" charset="0"/>
                <a:cs typeface="+mn-ea"/>
              </a:rPr>
              <a:t>证券用户进行了积极接洽。2020年6月，国信证券启动OA系统适配改造项目。东方通团队配合用户，联合服务器、操作系统、数据库、业务应用等上下游厂商对产品进行POC验证测试。在项目后续推进过程中，东方通积极配合用户进行全面验证、测试、调优、上线准备、上线迁移，试运行支持、双轨、单轨等阶段的支撑保障工作。</a:t>
            </a:r>
            <a:endParaRPr lang="zh-CN" altLang="en-US" sz="1200" b="0" dirty="0">
              <a:latin typeface="思源黑体" charset="0"/>
              <a:ea typeface="思源黑体" charset="0"/>
              <a:cs typeface="+mn-ea"/>
            </a:endParaRPr>
          </a:p>
        </p:txBody>
      </p:sp>
      <p:grpSp>
        <p:nvGrpSpPr>
          <p:cNvPr id="40" name="Group 16"/>
          <p:cNvGrpSpPr/>
          <p:nvPr/>
        </p:nvGrpSpPr>
        <p:grpSpPr>
          <a:xfrm>
            <a:off x="452701" y="992832"/>
            <a:ext cx="1701838" cy="490065"/>
            <a:chOff x="620342" y="1817519"/>
            <a:chExt cx="1701838" cy="490065"/>
          </a:xfrm>
        </p:grpSpPr>
        <p:grpSp>
          <p:nvGrpSpPr>
            <p:cNvPr id="42" name="组合 41"/>
            <p:cNvGrpSpPr/>
            <p:nvPr/>
          </p:nvGrpSpPr>
          <p:grpSpPr>
            <a:xfrm>
              <a:off x="620342" y="1817519"/>
              <a:ext cx="492665" cy="490065"/>
              <a:chOff x="2235278" y="1809459"/>
              <a:chExt cx="1537846" cy="1529734"/>
            </a:xfrm>
          </p:grpSpPr>
          <p:grpSp>
            <p:nvGrpSpPr>
              <p:cNvPr id="46" name="组合 45"/>
              <p:cNvGrpSpPr/>
              <p:nvPr/>
            </p:nvGrpSpPr>
            <p:grpSpPr>
              <a:xfrm>
                <a:off x="2235278" y="1809459"/>
                <a:ext cx="1537846" cy="1529734"/>
                <a:chOff x="2253753" y="1632567"/>
                <a:chExt cx="1805959" cy="1796433"/>
              </a:xfrm>
            </p:grpSpPr>
            <p:sp>
              <p:nvSpPr>
                <p:cNvPr id="50" name="等腰三角形 2"/>
                <p:cNvSpPr/>
                <p:nvPr>
                  <p:custDataLst>
                    <p:tags r:id="rId11"/>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sp>
              <p:nvSpPr>
                <p:cNvPr id="57" name="等腰三角形 2"/>
                <p:cNvSpPr/>
                <p:nvPr>
                  <p:custDataLst>
                    <p:tags r:id="rId12"/>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grpSp>
          <p:sp>
            <p:nvSpPr>
              <p:cNvPr id="48" name="图形 53"/>
              <p:cNvSpPr/>
              <p:nvPr>
                <p:custDataLst>
                  <p:tags r:id="rId10"/>
                </p:custDataLst>
              </p:nvPr>
            </p:nvSpPr>
            <p:spPr>
              <a:xfrm>
                <a:off x="2660259" y="2289097"/>
                <a:ext cx="530875" cy="663562"/>
              </a:xfrm>
              <a:custGeom>
                <a:avLst/>
                <a:gdLst>
                  <a:gd name="T0" fmla="*/ 1067 w 8534"/>
                  <a:gd name="T1" fmla="*/ 1066 h 10666"/>
                  <a:gd name="T2" fmla="*/ 1067 w 8534"/>
                  <a:gd name="T3" fmla="*/ 10133 h 10666"/>
                  <a:gd name="T4" fmla="*/ 534 w 8534"/>
                  <a:gd name="T5" fmla="*/ 10666 h 10666"/>
                  <a:gd name="T6" fmla="*/ 0 w 8534"/>
                  <a:gd name="T7" fmla="*/ 10133 h 10666"/>
                  <a:gd name="T8" fmla="*/ 0 w 8534"/>
                  <a:gd name="T9" fmla="*/ 533 h 10666"/>
                  <a:gd name="T10" fmla="*/ 534 w 8534"/>
                  <a:gd name="T11" fmla="*/ 0 h 10666"/>
                  <a:gd name="T12" fmla="*/ 5867 w 8534"/>
                  <a:gd name="T13" fmla="*/ 0 h 10666"/>
                  <a:gd name="T14" fmla="*/ 6244 w 8534"/>
                  <a:gd name="T15" fmla="*/ 156 h 10666"/>
                  <a:gd name="T16" fmla="*/ 8377 w 8534"/>
                  <a:gd name="T17" fmla="*/ 2289 h 10666"/>
                  <a:gd name="T18" fmla="*/ 8534 w 8534"/>
                  <a:gd name="T19" fmla="*/ 2666 h 10666"/>
                  <a:gd name="T20" fmla="*/ 8534 w 8534"/>
                  <a:gd name="T21" fmla="*/ 10133 h 10666"/>
                  <a:gd name="T22" fmla="*/ 8000 w 8534"/>
                  <a:gd name="T23" fmla="*/ 10666 h 10666"/>
                  <a:gd name="T24" fmla="*/ 2667 w 8534"/>
                  <a:gd name="T25" fmla="*/ 10666 h 10666"/>
                  <a:gd name="T26" fmla="*/ 2134 w 8534"/>
                  <a:gd name="T27" fmla="*/ 10133 h 10666"/>
                  <a:gd name="T28" fmla="*/ 2667 w 8534"/>
                  <a:gd name="T29" fmla="*/ 9600 h 10666"/>
                  <a:gd name="T30" fmla="*/ 7467 w 8534"/>
                  <a:gd name="T31" fmla="*/ 9600 h 10666"/>
                  <a:gd name="T32" fmla="*/ 7467 w 8534"/>
                  <a:gd name="T33" fmla="*/ 2887 h 10666"/>
                  <a:gd name="T34" fmla="*/ 5646 w 8534"/>
                  <a:gd name="T35" fmla="*/ 1066 h 10666"/>
                  <a:gd name="T36" fmla="*/ 1067 w 8534"/>
                  <a:gd name="T37" fmla="*/ 1066 h 10666"/>
                  <a:gd name="T38" fmla="*/ 2667 w 8534"/>
                  <a:gd name="T39" fmla="*/ 5866 h 10666"/>
                  <a:gd name="T40" fmla="*/ 2134 w 8534"/>
                  <a:gd name="T41" fmla="*/ 5333 h 10666"/>
                  <a:gd name="T42" fmla="*/ 2667 w 8534"/>
                  <a:gd name="T43" fmla="*/ 4800 h 10666"/>
                  <a:gd name="T44" fmla="*/ 5867 w 8534"/>
                  <a:gd name="T45" fmla="*/ 4800 h 10666"/>
                  <a:gd name="T46" fmla="*/ 6400 w 8534"/>
                  <a:gd name="T47" fmla="*/ 5333 h 10666"/>
                  <a:gd name="T48" fmla="*/ 5867 w 8534"/>
                  <a:gd name="T49" fmla="*/ 5866 h 10666"/>
                  <a:gd name="T50" fmla="*/ 2667 w 8534"/>
                  <a:gd name="T51" fmla="*/ 5866 h 10666"/>
                  <a:gd name="T52" fmla="*/ 2667 w 8534"/>
                  <a:gd name="T53" fmla="*/ 3733 h 10666"/>
                  <a:gd name="T54" fmla="*/ 2134 w 8534"/>
                  <a:gd name="T55" fmla="*/ 3200 h 10666"/>
                  <a:gd name="T56" fmla="*/ 2667 w 8534"/>
                  <a:gd name="T57" fmla="*/ 2666 h 10666"/>
                  <a:gd name="T58" fmla="*/ 3734 w 8534"/>
                  <a:gd name="T59" fmla="*/ 2666 h 10666"/>
                  <a:gd name="T60" fmla="*/ 4267 w 8534"/>
                  <a:gd name="T61" fmla="*/ 3200 h 10666"/>
                  <a:gd name="T62" fmla="*/ 3734 w 8534"/>
                  <a:gd name="T63" fmla="*/ 3733 h 10666"/>
                  <a:gd name="T64" fmla="*/ 2667 w 8534"/>
                  <a:gd name="T65" fmla="*/ 3733 h 10666"/>
                  <a:gd name="T66" fmla="*/ 2667 w 8534"/>
                  <a:gd name="T67" fmla="*/ 8000 h 10666"/>
                  <a:gd name="T68" fmla="*/ 2134 w 8534"/>
                  <a:gd name="T69" fmla="*/ 7466 h 10666"/>
                  <a:gd name="T70" fmla="*/ 2667 w 8534"/>
                  <a:gd name="T71" fmla="*/ 6933 h 10666"/>
                  <a:gd name="T72" fmla="*/ 4800 w 8534"/>
                  <a:gd name="T73" fmla="*/ 6933 h 10666"/>
                  <a:gd name="T74" fmla="*/ 5334 w 8534"/>
                  <a:gd name="T75" fmla="*/ 7466 h 10666"/>
                  <a:gd name="T76" fmla="*/ 4800 w 8534"/>
                  <a:gd name="T77" fmla="*/ 8000 h 10666"/>
                  <a:gd name="T78" fmla="*/ 2667 w 8534"/>
                  <a:gd name="T79" fmla="*/ 8000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34" h="10666">
                    <a:moveTo>
                      <a:pt x="1067" y="1066"/>
                    </a:moveTo>
                    <a:lnTo>
                      <a:pt x="1067" y="10133"/>
                    </a:lnTo>
                    <a:cubicBezTo>
                      <a:pt x="1067" y="10428"/>
                      <a:pt x="828" y="10666"/>
                      <a:pt x="534" y="10666"/>
                    </a:cubicBezTo>
                    <a:cubicBezTo>
                      <a:pt x="239" y="10666"/>
                      <a:pt x="0" y="10428"/>
                      <a:pt x="0" y="10133"/>
                    </a:cubicBezTo>
                    <a:lnTo>
                      <a:pt x="0" y="533"/>
                    </a:lnTo>
                    <a:cubicBezTo>
                      <a:pt x="0" y="238"/>
                      <a:pt x="239" y="0"/>
                      <a:pt x="534" y="0"/>
                    </a:cubicBezTo>
                    <a:lnTo>
                      <a:pt x="5867" y="0"/>
                    </a:lnTo>
                    <a:cubicBezTo>
                      <a:pt x="6008" y="0"/>
                      <a:pt x="6144" y="56"/>
                      <a:pt x="6244" y="156"/>
                    </a:cubicBezTo>
                    <a:lnTo>
                      <a:pt x="8377" y="2289"/>
                    </a:lnTo>
                    <a:cubicBezTo>
                      <a:pt x="8477" y="2389"/>
                      <a:pt x="8534" y="2525"/>
                      <a:pt x="8534" y="2666"/>
                    </a:cubicBezTo>
                    <a:lnTo>
                      <a:pt x="8534" y="10133"/>
                    </a:lnTo>
                    <a:cubicBezTo>
                      <a:pt x="8534" y="10428"/>
                      <a:pt x="8295" y="10666"/>
                      <a:pt x="8000" y="10666"/>
                    </a:cubicBezTo>
                    <a:lnTo>
                      <a:pt x="2667" y="10666"/>
                    </a:lnTo>
                    <a:cubicBezTo>
                      <a:pt x="2372" y="10666"/>
                      <a:pt x="2134" y="10428"/>
                      <a:pt x="2134" y="10133"/>
                    </a:cubicBezTo>
                    <a:cubicBezTo>
                      <a:pt x="2134" y="9838"/>
                      <a:pt x="2372" y="9600"/>
                      <a:pt x="2667" y="9600"/>
                    </a:cubicBezTo>
                    <a:lnTo>
                      <a:pt x="7467" y="9600"/>
                    </a:lnTo>
                    <a:lnTo>
                      <a:pt x="7467" y="2887"/>
                    </a:lnTo>
                    <a:lnTo>
                      <a:pt x="5646" y="1066"/>
                    </a:lnTo>
                    <a:lnTo>
                      <a:pt x="1067" y="1066"/>
                    </a:lnTo>
                    <a:close/>
                    <a:moveTo>
                      <a:pt x="2667" y="5866"/>
                    </a:moveTo>
                    <a:cubicBezTo>
                      <a:pt x="2372" y="5866"/>
                      <a:pt x="2134" y="5628"/>
                      <a:pt x="2134" y="5333"/>
                    </a:cubicBezTo>
                    <a:cubicBezTo>
                      <a:pt x="2134" y="5038"/>
                      <a:pt x="2372" y="4800"/>
                      <a:pt x="2667" y="4800"/>
                    </a:cubicBezTo>
                    <a:lnTo>
                      <a:pt x="5867" y="4800"/>
                    </a:lnTo>
                    <a:cubicBezTo>
                      <a:pt x="6162" y="4800"/>
                      <a:pt x="6400" y="5038"/>
                      <a:pt x="6400" y="5333"/>
                    </a:cubicBezTo>
                    <a:cubicBezTo>
                      <a:pt x="6400" y="5628"/>
                      <a:pt x="6162" y="5866"/>
                      <a:pt x="5867" y="5866"/>
                    </a:cubicBezTo>
                    <a:lnTo>
                      <a:pt x="2667" y="5866"/>
                    </a:lnTo>
                    <a:close/>
                    <a:moveTo>
                      <a:pt x="2667" y="3733"/>
                    </a:moveTo>
                    <a:cubicBezTo>
                      <a:pt x="2372" y="3733"/>
                      <a:pt x="2134" y="3494"/>
                      <a:pt x="2134" y="3200"/>
                    </a:cubicBezTo>
                    <a:cubicBezTo>
                      <a:pt x="2134" y="2905"/>
                      <a:pt x="2372" y="2666"/>
                      <a:pt x="2667" y="2666"/>
                    </a:cubicBezTo>
                    <a:lnTo>
                      <a:pt x="3734" y="2666"/>
                    </a:lnTo>
                    <a:cubicBezTo>
                      <a:pt x="4028" y="2666"/>
                      <a:pt x="4267" y="2905"/>
                      <a:pt x="4267" y="3200"/>
                    </a:cubicBezTo>
                    <a:cubicBezTo>
                      <a:pt x="4267" y="3494"/>
                      <a:pt x="4028" y="3733"/>
                      <a:pt x="3734" y="3733"/>
                    </a:cubicBezTo>
                    <a:lnTo>
                      <a:pt x="2667" y="3733"/>
                    </a:lnTo>
                    <a:close/>
                    <a:moveTo>
                      <a:pt x="2667" y="8000"/>
                    </a:moveTo>
                    <a:cubicBezTo>
                      <a:pt x="2372" y="8000"/>
                      <a:pt x="2134" y="7761"/>
                      <a:pt x="2134" y="7466"/>
                    </a:cubicBezTo>
                    <a:cubicBezTo>
                      <a:pt x="2134" y="7172"/>
                      <a:pt x="2372" y="6933"/>
                      <a:pt x="2667" y="6933"/>
                    </a:cubicBezTo>
                    <a:lnTo>
                      <a:pt x="4800" y="6933"/>
                    </a:lnTo>
                    <a:cubicBezTo>
                      <a:pt x="5095" y="6933"/>
                      <a:pt x="5334" y="7172"/>
                      <a:pt x="5334" y="7466"/>
                    </a:cubicBezTo>
                    <a:cubicBezTo>
                      <a:pt x="5334" y="7761"/>
                      <a:pt x="5095" y="8000"/>
                      <a:pt x="4800" y="8000"/>
                    </a:cubicBezTo>
                    <a:lnTo>
                      <a:pt x="2667" y="8000"/>
                    </a:lnTo>
                    <a:close/>
                  </a:path>
                </a:pathLst>
              </a:custGeom>
              <a:solidFill>
                <a:schemeClr val="bg1"/>
              </a:solidFill>
              <a:ln w="669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sp>
          <p:nvSpPr>
            <p:cNvPr id="43" name="文本框 198"/>
            <p:cNvSpPr txBox="1"/>
            <p:nvPr>
              <p:custDataLst>
                <p:tags r:id="rId9"/>
              </p:custDataLst>
            </p:nvPr>
          </p:nvSpPr>
          <p:spPr>
            <a:xfrm>
              <a:off x="1046969" y="1883599"/>
              <a:ext cx="1275211" cy="3860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Pct val="100000"/>
                <a:buFontTx/>
                <a:buNone/>
                <a:defRPr/>
              </a:pPr>
              <a:r>
                <a:rPr kumimoji="0" lang="zh-CN" altLang="en-US" sz="1600" i="0" u="none" strike="noStrike" kern="0" cap="none" spc="300" normalizeH="0" baseline="0" noProof="0">
                  <a:ln>
                    <a:noFill/>
                  </a:ln>
                  <a:solidFill>
                    <a:srgbClr val="4785D1"/>
                  </a:solidFill>
                  <a:effectLst/>
                  <a:uLnTx/>
                  <a:uFillTx/>
                  <a:latin typeface="思源黑体" charset="0"/>
                  <a:ea typeface="思源黑体" charset="0"/>
                  <a:cs typeface="+mn-ea"/>
                  <a:sym typeface="+mn-lt"/>
                </a:rPr>
                <a:t>项目背景</a:t>
              </a:r>
              <a:endParaRPr kumimoji="0" lang="zh-CN" altLang="en-US" sz="1600" i="0" u="none" strike="noStrike" kern="0" cap="none" spc="300" normalizeH="0" baseline="0" noProof="0" dirty="0">
                <a:ln>
                  <a:noFill/>
                </a:ln>
                <a:solidFill>
                  <a:srgbClr val="4785D1"/>
                </a:solidFill>
                <a:effectLst/>
                <a:uLnTx/>
                <a:uFillTx/>
                <a:latin typeface="思源黑体" charset="0"/>
                <a:ea typeface="思源黑体" charset="0"/>
                <a:cs typeface="+mn-ea"/>
                <a:sym typeface="+mn-lt"/>
              </a:endParaRPr>
            </a:p>
          </p:txBody>
        </p:sp>
      </p:grpSp>
      <p:grpSp>
        <p:nvGrpSpPr>
          <p:cNvPr id="5" name="组合 4"/>
          <p:cNvGrpSpPr/>
          <p:nvPr/>
        </p:nvGrpSpPr>
        <p:grpSpPr>
          <a:xfrm>
            <a:off x="3020004" y="4375458"/>
            <a:ext cx="1701840" cy="490065"/>
            <a:chOff x="651638" y="3445283"/>
            <a:chExt cx="1701840" cy="490065"/>
          </a:xfrm>
        </p:grpSpPr>
        <p:grpSp>
          <p:nvGrpSpPr>
            <p:cNvPr id="7" name="组合 6"/>
            <p:cNvGrpSpPr/>
            <p:nvPr/>
          </p:nvGrpSpPr>
          <p:grpSpPr>
            <a:xfrm>
              <a:off x="651638" y="3445283"/>
              <a:ext cx="492664" cy="490065"/>
              <a:chOff x="2235278" y="1809459"/>
              <a:chExt cx="1537846" cy="1529734"/>
            </a:xfrm>
          </p:grpSpPr>
          <p:grpSp>
            <p:nvGrpSpPr>
              <p:cNvPr id="8" name="组合 7"/>
              <p:cNvGrpSpPr/>
              <p:nvPr/>
            </p:nvGrpSpPr>
            <p:grpSpPr>
              <a:xfrm>
                <a:off x="2235278" y="1809459"/>
                <a:ext cx="1537846" cy="1529734"/>
                <a:chOff x="2253753" y="1632567"/>
                <a:chExt cx="1805959" cy="1796433"/>
              </a:xfrm>
            </p:grpSpPr>
            <p:sp>
              <p:nvSpPr>
                <p:cNvPr id="9" name="等腰三角形 2"/>
                <p:cNvSpPr/>
                <p:nvPr>
                  <p:custDataLst>
                    <p:tags r:id="rId7"/>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sp>
              <p:nvSpPr>
                <p:cNvPr id="10" name="等腰三角形 2"/>
                <p:cNvSpPr/>
                <p:nvPr>
                  <p:custDataLst>
                    <p:tags r:id="rId8"/>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grpSp>
          <p:sp>
            <p:nvSpPr>
              <p:cNvPr id="11" name="图形 53"/>
              <p:cNvSpPr/>
              <p:nvPr>
                <p:custDataLst>
                  <p:tags r:id="rId6"/>
                </p:custDataLst>
              </p:nvPr>
            </p:nvSpPr>
            <p:spPr>
              <a:xfrm>
                <a:off x="2593916" y="2327926"/>
                <a:ext cx="663562" cy="585908"/>
              </a:xfrm>
              <a:custGeom>
                <a:avLst/>
                <a:gdLst>
                  <a:gd name="connsiteX0" fmla="*/ 2174367 w 6096000"/>
                  <a:gd name="connsiteY0" fmla="*/ 4381500 h 5382632"/>
                  <a:gd name="connsiteX1" fmla="*/ 1231392 w 6096000"/>
                  <a:gd name="connsiteY1" fmla="*/ 5324475 h 5382632"/>
                  <a:gd name="connsiteX2" fmla="*/ 962025 w 6096000"/>
                  <a:gd name="connsiteY2" fmla="*/ 5329157 h 5382632"/>
                  <a:gd name="connsiteX3" fmla="*/ 957344 w 6096000"/>
                  <a:gd name="connsiteY3" fmla="*/ 5059790 h 5382632"/>
                  <a:gd name="connsiteX4" fmla="*/ 962025 w 6096000"/>
                  <a:gd name="connsiteY4" fmla="*/ 5055108 h 5382632"/>
                  <a:gd name="connsiteX5" fmla="*/ 1635633 w 6096000"/>
                  <a:gd name="connsiteY5" fmla="*/ 4381500 h 5382632"/>
                  <a:gd name="connsiteX6" fmla="*/ 762000 w 6096000"/>
                  <a:gd name="connsiteY6" fmla="*/ 4381500 h 5382632"/>
                  <a:gd name="connsiteX7" fmla="*/ 381000 w 6096000"/>
                  <a:gd name="connsiteY7" fmla="*/ 4000500 h 5382632"/>
                  <a:gd name="connsiteX8" fmla="*/ 381000 w 6096000"/>
                  <a:gd name="connsiteY8" fmla="*/ 381000 h 5382632"/>
                  <a:gd name="connsiteX9" fmla="*/ 190500 w 6096000"/>
                  <a:gd name="connsiteY9" fmla="*/ 381000 h 5382632"/>
                  <a:gd name="connsiteX10" fmla="*/ 0 w 6096000"/>
                  <a:gd name="connsiteY10" fmla="*/ 190500 h 5382632"/>
                  <a:gd name="connsiteX11" fmla="*/ 190500 w 6096000"/>
                  <a:gd name="connsiteY11" fmla="*/ 0 h 5382632"/>
                  <a:gd name="connsiteX12" fmla="*/ 5905500 w 6096000"/>
                  <a:gd name="connsiteY12" fmla="*/ 0 h 5382632"/>
                  <a:gd name="connsiteX13" fmla="*/ 6096000 w 6096000"/>
                  <a:gd name="connsiteY13" fmla="*/ 190500 h 5382632"/>
                  <a:gd name="connsiteX14" fmla="*/ 5905500 w 6096000"/>
                  <a:gd name="connsiteY14" fmla="*/ 381000 h 5382632"/>
                  <a:gd name="connsiteX15" fmla="*/ 5715000 w 6096000"/>
                  <a:gd name="connsiteY15" fmla="*/ 381000 h 5382632"/>
                  <a:gd name="connsiteX16" fmla="*/ 5715000 w 6096000"/>
                  <a:gd name="connsiteY16" fmla="*/ 4000500 h 5382632"/>
                  <a:gd name="connsiteX17" fmla="*/ 5334000 w 6096000"/>
                  <a:gd name="connsiteY17" fmla="*/ 4381500 h 5382632"/>
                  <a:gd name="connsiteX18" fmla="*/ 4460367 w 6096000"/>
                  <a:gd name="connsiteY18" fmla="*/ 4381500 h 5382632"/>
                  <a:gd name="connsiteX19" fmla="*/ 5133975 w 6096000"/>
                  <a:gd name="connsiteY19" fmla="*/ 5055108 h 5382632"/>
                  <a:gd name="connsiteX20" fmla="*/ 5129294 w 6096000"/>
                  <a:gd name="connsiteY20" fmla="*/ 5324475 h 5382632"/>
                  <a:gd name="connsiteX21" fmla="*/ 4864608 w 6096000"/>
                  <a:gd name="connsiteY21" fmla="*/ 5324475 h 5382632"/>
                  <a:gd name="connsiteX22" fmla="*/ 3921633 w 6096000"/>
                  <a:gd name="connsiteY22" fmla="*/ 4381500 h 5382632"/>
                  <a:gd name="connsiteX23" fmla="*/ 2174367 w 6096000"/>
                  <a:gd name="connsiteY23" fmla="*/ 4381500 h 5382632"/>
                  <a:gd name="connsiteX24" fmla="*/ 1658683 w 6096000"/>
                  <a:gd name="connsiteY24" fmla="*/ 2964371 h 5382632"/>
                  <a:gd name="connsiteX25" fmla="*/ 2552891 w 6096000"/>
                  <a:gd name="connsiteY25" fmla="*/ 2070354 h 5382632"/>
                  <a:gd name="connsiteX26" fmla="*/ 3310700 w 6096000"/>
                  <a:gd name="connsiteY26" fmla="*/ 2828163 h 5382632"/>
                  <a:gd name="connsiteX27" fmla="*/ 3580067 w 6096000"/>
                  <a:gd name="connsiteY27" fmla="*/ 2828163 h 5382632"/>
                  <a:gd name="connsiteX28" fmla="*/ 4772978 w 6096000"/>
                  <a:gd name="connsiteY28" fmla="*/ 1635252 h 5382632"/>
                  <a:gd name="connsiteX29" fmla="*/ 4777659 w 6096000"/>
                  <a:gd name="connsiteY29" fmla="*/ 1365885 h 5382632"/>
                  <a:gd name="connsiteX30" fmla="*/ 4508292 w 6096000"/>
                  <a:gd name="connsiteY30" fmla="*/ 1361203 h 5382632"/>
                  <a:gd name="connsiteX31" fmla="*/ 4503611 w 6096000"/>
                  <a:gd name="connsiteY31" fmla="*/ 1365885 h 5382632"/>
                  <a:gd name="connsiteX32" fmla="*/ 3445383 w 6096000"/>
                  <a:gd name="connsiteY32" fmla="*/ 2424112 h 5382632"/>
                  <a:gd name="connsiteX33" fmla="*/ 2687574 w 6096000"/>
                  <a:gd name="connsiteY33" fmla="*/ 1666113 h 5382632"/>
                  <a:gd name="connsiteX34" fmla="*/ 2418166 w 6096000"/>
                  <a:gd name="connsiteY34" fmla="*/ 1665963 h 5382632"/>
                  <a:gd name="connsiteX35" fmla="*/ 2418017 w 6096000"/>
                  <a:gd name="connsiteY35" fmla="*/ 1666113 h 5382632"/>
                  <a:gd name="connsiteX36" fmla="*/ 1389317 w 6096000"/>
                  <a:gd name="connsiteY36" fmla="*/ 2694813 h 5382632"/>
                  <a:gd name="connsiteX37" fmla="*/ 1389221 w 6096000"/>
                  <a:gd name="connsiteY37" fmla="*/ 2964276 h 5382632"/>
                  <a:gd name="connsiteX38" fmla="*/ 1658684 w 6096000"/>
                  <a:gd name="connsiteY38" fmla="*/ 2964371 h 53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96000" h="5382632">
                    <a:moveTo>
                      <a:pt x="2174367" y="4381500"/>
                    </a:moveTo>
                    <a:lnTo>
                      <a:pt x="1231392" y="5324475"/>
                    </a:lnTo>
                    <a:cubicBezTo>
                      <a:pt x="1158301" y="5400152"/>
                      <a:pt x="1037701" y="5402248"/>
                      <a:pt x="962025" y="5329157"/>
                    </a:cubicBezTo>
                    <a:cubicBezTo>
                      <a:pt x="886349" y="5256066"/>
                      <a:pt x="884253" y="5135466"/>
                      <a:pt x="957344" y="5059790"/>
                    </a:cubicBezTo>
                    <a:cubicBezTo>
                      <a:pt x="958877" y="5058202"/>
                      <a:pt x="960438" y="5056641"/>
                      <a:pt x="962025" y="5055108"/>
                    </a:cubicBezTo>
                    <a:lnTo>
                      <a:pt x="1635633" y="4381500"/>
                    </a:lnTo>
                    <a:lnTo>
                      <a:pt x="762000" y="4381500"/>
                    </a:lnTo>
                    <a:cubicBezTo>
                      <a:pt x="551580" y="4381500"/>
                      <a:pt x="381000" y="4210921"/>
                      <a:pt x="381000" y="4000500"/>
                    </a:cubicBezTo>
                    <a:lnTo>
                      <a:pt x="381000" y="381000"/>
                    </a:lnTo>
                    <a:lnTo>
                      <a:pt x="190500" y="381000"/>
                    </a:lnTo>
                    <a:cubicBezTo>
                      <a:pt x="85290" y="381000"/>
                      <a:pt x="0" y="295710"/>
                      <a:pt x="0" y="190500"/>
                    </a:cubicBezTo>
                    <a:cubicBezTo>
                      <a:pt x="0" y="85290"/>
                      <a:pt x="85290" y="0"/>
                      <a:pt x="190500" y="0"/>
                    </a:cubicBezTo>
                    <a:lnTo>
                      <a:pt x="5905500" y="0"/>
                    </a:lnTo>
                    <a:cubicBezTo>
                      <a:pt x="6010710" y="0"/>
                      <a:pt x="6096000" y="85290"/>
                      <a:pt x="6096000" y="190500"/>
                    </a:cubicBezTo>
                    <a:cubicBezTo>
                      <a:pt x="6096000" y="295710"/>
                      <a:pt x="6010711" y="381000"/>
                      <a:pt x="5905500" y="381000"/>
                    </a:cubicBezTo>
                    <a:lnTo>
                      <a:pt x="5715000" y="381000"/>
                    </a:lnTo>
                    <a:lnTo>
                      <a:pt x="5715000" y="4000500"/>
                    </a:lnTo>
                    <a:cubicBezTo>
                      <a:pt x="5715000" y="4210921"/>
                      <a:pt x="5544421" y="4381500"/>
                      <a:pt x="5334000" y="4381500"/>
                    </a:cubicBezTo>
                    <a:lnTo>
                      <a:pt x="4460367" y="4381500"/>
                    </a:lnTo>
                    <a:lnTo>
                      <a:pt x="5133975" y="5055108"/>
                    </a:lnTo>
                    <a:cubicBezTo>
                      <a:pt x="5207066" y="5130785"/>
                      <a:pt x="5204970" y="5251384"/>
                      <a:pt x="5129294" y="5324475"/>
                    </a:cubicBezTo>
                    <a:cubicBezTo>
                      <a:pt x="5055470" y="5395776"/>
                      <a:pt x="4938431" y="5395776"/>
                      <a:pt x="4864608" y="5324475"/>
                    </a:cubicBezTo>
                    <a:lnTo>
                      <a:pt x="3921633" y="4381500"/>
                    </a:lnTo>
                    <a:lnTo>
                      <a:pt x="2174367" y="4381500"/>
                    </a:lnTo>
                    <a:close/>
                    <a:moveTo>
                      <a:pt x="1658683" y="2964371"/>
                    </a:moveTo>
                    <a:lnTo>
                      <a:pt x="2552891" y="2070354"/>
                    </a:lnTo>
                    <a:lnTo>
                      <a:pt x="3310700" y="2828163"/>
                    </a:lnTo>
                    <a:cubicBezTo>
                      <a:pt x="3385090" y="2902531"/>
                      <a:pt x="3505677" y="2902531"/>
                      <a:pt x="3580067" y="2828163"/>
                    </a:cubicBezTo>
                    <a:lnTo>
                      <a:pt x="4772978" y="1635252"/>
                    </a:lnTo>
                    <a:cubicBezTo>
                      <a:pt x="4848654" y="1562161"/>
                      <a:pt x="4850751" y="1441562"/>
                      <a:pt x="4777659" y="1365885"/>
                    </a:cubicBezTo>
                    <a:cubicBezTo>
                      <a:pt x="4704569" y="1290208"/>
                      <a:pt x="4583969" y="1288112"/>
                      <a:pt x="4508292" y="1361203"/>
                    </a:cubicBezTo>
                    <a:cubicBezTo>
                      <a:pt x="4506705" y="1362736"/>
                      <a:pt x="4505144" y="1364297"/>
                      <a:pt x="4503611" y="1365885"/>
                    </a:cubicBezTo>
                    <a:lnTo>
                      <a:pt x="3445383" y="2424112"/>
                    </a:lnTo>
                    <a:lnTo>
                      <a:pt x="2687574" y="1666113"/>
                    </a:lnTo>
                    <a:cubicBezTo>
                      <a:pt x="2613221" y="1591677"/>
                      <a:pt x="2492603" y="1591610"/>
                      <a:pt x="2418166" y="1665963"/>
                    </a:cubicBezTo>
                    <a:cubicBezTo>
                      <a:pt x="2418116" y="1666013"/>
                      <a:pt x="2418067" y="1666063"/>
                      <a:pt x="2418017" y="1666113"/>
                    </a:cubicBezTo>
                    <a:lnTo>
                      <a:pt x="1389317" y="2694813"/>
                    </a:lnTo>
                    <a:cubicBezTo>
                      <a:pt x="1314880" y="2769197"/>
                      <a:pt x="1314838" y="2889839"/>
                      <a:pt x="1389221" y="2964276"/>
                    </a:cubicBezTo>
                    <a:cubicBezTo>
                      <a:pt x="1463605" y="3038712"/>
                      <a:pt x="1584247" y="3038754"/>
                      <a:pt x="1658684" y="2964371"/>
                    </a:cubicBezTo>
                    <a:close/>
                  </a:path>
                </a:pathLst>
              </a:custGeom>
              <a:solidFill>
                <a:sysClr val="window" lastClr="FFFFFF"/>
              </a:solidFill>
              <a:ln w="66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思源黑体 CN Normal" panose="020B0400000000000000"/>
                  <a:cs typeface="+mn-ea"/>
                  <a:sym typeface="+mn-lt"/>
                </a:endParaRPr>
              </a:p>
            </p:txBody>
          </p:sp>
        </p:grpSp>
        <p:sp>
          <p:nvSpPr>
            <p:cNvPr id="12" name="文本框 11"/>
            <p:cNvSpPr txBox="1"/>
            <p:nvPr>
              <p:custDataLst>
                <p:tags r:id="rId5"/>
              </p:custDataLst>
            </p:nvPr>
          </p:nvSpPr>
          <p:spPr>
            <a:xfrm>
              <a:off x="1078267" y="3511363"/>
              <a:ext cx="1275211" cy="386080"/>
            </a:xfrm>
            <a:prstGeom prst="rect">
              <a:avLst/>
            </a:prstGeom>
            <a:noFill/>
          </p:spPr>
          <p:txBody>
            <a:bodyPr wrap="square">
              <a:spAutoFit/>
            </a:bodyPr>
            <a:lstStyle/>
            <a:p>
              <a:pPr algn="ctr">
                <a:lnSpc>
                  <a:spcPct val="120000"/>
                </a:lnSpc>
                <a:buSzPct val="100000"/>
                <a:defRPr/>
              </a:pPr>
              <a:r>
                <a:rPr lang="zh-CN" altLang="en-US" sz="1600" kern="0" spc="300" dirty="0">
                  <a:solidFill>
                    <a:srgbClr val="4785D1"/>
                  </a:solidFill>
                  <a:latin typeface="思源黑体" charset="0"/>
                  <a:ea typeface="思源黑体" charset="0"/>
                  <a:cs typeface="+mn-ea"/>
                  <a:sym typeface="+mn-lt"/>
                </a:rPr>
                <a:t>应用情况</a:t>
              </a:r>
            </a:p>
          </p:txBody>
        </p:sp>
      </p:grpSp>
      <p:grpSp>
        <p:nvGrpSpPr>
          <p:cNvPr id="80" name="Group 14"/>
          <p:cNvGrpSpPr/>
          <p:nvPr/>
        </p:nvGrpSpPr>
        <p:grpSpPr>
          <a:xfrm>
            <a:off x="560059" y="4125066"/>
            <a:ext cx="1701838" cy="490065"/>
            <a:chOff x="651640" y="3445283"/>
            <a:chExt cx="1701838" cy="490065"/>
          </a:xfrm>
        </p:grpSpPr>
        <p:grpSp>
          <p:nvGrpSpPr>
            <p:cNvPr id="81" name="组合 80"/>
            <p:cNvGrpSpPr/>
            <p:nvPr/>
          </p:nvGrpSpPr>
          <p:grpSpPr>
            <a:xfrm>
              <a:off x="651640" y="3445283"/>
              <a:ext cx="492665" cy="490065"/>
              <a:chOff x="2235278" y="1809459"/>
              <a:chExt cx="1537846" cy="1529734"/>
            </a:xfrm>
          </p:grpSpPr>
          <p:grpSp>
            <p:nvGrpSpPr>
              <p:cNvPr id="84" name="组合 83"/>
              <p:cNvGrpSpPr/>
              <p:nvPr/>
            </p:nvGrpSpPr>
            <p:grpSpPr>
              <a:xfrm>
                <a:off x="2235278" y="1809459"/>
                <a:ext cx="1537846" cy="1529734"/>
                <a:chOff x="2253753" y="1632567"/>
                <a:chExt cx="1805959" cy="1796433"/>
              </a:xfrm>
            </p:grpSpPr>
            <p:sp>
              <p:nvSpPr>
                <p:cNvPr id="13" name="等腰三角形 2"/>
                <p:cNvSpPr/>
                <p:nvPr>
                  <p:custDataLst>
                    <p:tags r:id="rId3"/>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sp>
              <p:nvSpPr>
                <p:cNvPr id="91" name="等腰三角形 2"/>
                <p:cNvSpPr/>
                <p:nvPr>
                  <p:custDataLst>
                    <p:tags r:id="rId4"/>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grpSp>
          <p:sp>
            <p:nvSpPr>
              <p:cNvPr id="87" name="图形 53"/>
              <p:cNvSpPr/>
              <p:nvPr>
                <p:custDataLst>
                  <p:tags r:id="rId2"/>
                </p:custDataLst>
              </p:nvPr>
            </p:nvSpPr>
            <p:spPr>
              <a:xfrm>
                <a:off x="2624176" y="2289099"/>
                <a:ext cx="603037" cy="663562"/>
              </a:xfrm>
              <a:custGeom>
                <a:avLst/>
                <a:gdLst>
                  <a:gd name="connsiteX0" fmla="*/ 94070 w 524764"/>
                  <a:gd name="connsiteY0" fmla="*/ 413518 h 577432"/>
                  <a:gd name="connsiteX1" fmla="*/ 81159 w 524764"/>
                  <a:gd name="connsiteY1" fmla="*/ 427331 h 577432"/>
                  <a:gd name="connsiteX2" fmla="*/ 81159 w 524764"/>
                  <a:gd name="connsiteY2" fmla="*/ 493633 h 577432"/>
                  <a:gd name="connsiteX3" fmla="*/ 94070 w 524764"/>
                  <a:gd name="connsiteY3" fmla="*/ 507446 h 577432"/>
                  <a:gd name="connsiteX4" fmla="*/ 429772 w 524764"/>
                  <a:gd name="connsiteY4" fmla="*/ 507446 h 577432"/>
                  <a:gd name="connsiteX5" fmla="*/ 443605 w 524764"/>
                  <a:gd name="connsiteY5" fmla="*/ 493633 h 577432"/>
                  <a:gd name="connsiteX6" fmla="*/ 443605 w 524764"/>
                  <a:gd name="connsiteY6" fmla="*/ 427331 h 577432"/>
                  <a:gd name="connsiteX7" fmla="*/ 429772 w 524764"/>
                  <a:gd name="connsiteY7" fmla="*/ 413518 h 577432"/>
                  <a:gd name="connsiteX8" fmla="*/ 94070 w 524764"/>
                  <a:gd name="connsiteY8" fmla="*/ 290121 h 577432"/>
                  <a:gd name="connsiteX9" fmla="*/ 131883 w 524764"/>
                  <a:gd name="connsiteY9" fmla="*/ 290121 h 577432"/>
                  <a:gd name="connsiteX10" fmla="*/ 127271 w 524764"/>
                  <a:gd name="connsiteY10" fmla="*/ 319589 h 577432"/>
                  <a:gd name="connsiteX11" fmla="*/ 143872 w 524764"/>
                  <a:gd name="connsiteY11" fmla="*/ 359186 h 577432"/>
                  <a:gd name="connsiteX12" fmla="*/ 186296 w 524764"/>
                  <a:gd name="connsiteY12" fmla="*/ 361028 h 577432"/>
                  <a:gd name="connsiteX13" fmla="*/ 261921 w 524764"/>
                  <a:gd name="connsiteY13" fmla="*/ 318668 h 577432"/>
                  <a:gd name="connsiteX14" fmla="*/ 338468 w 524764"/>
                  <a:gd name="connsiteY14" fmla="*/ 361028 h 577432"/>
                  <a:gd name="connsiteX15" fmla="*/ 357836 w 524764"/>
                  <a:gd name="connsiteY15" fmla="*/ 366553 h 577432"/>
                  <a:gd name="connsiteX16" fmla="*/ 380892 w 524764"/>
                  <a:gd name="connsiteY16" fmla="*/ 359186 h 577432"/>
                  <a:gd name="connsiteX17" fmla="*/ 397493 w 524764"/>
                  <a:gd name="connsiteY17" fmla="*/ 319589 h 577432"/>
                  <a:gd name="connsiteX18" fmla="*/ 392881 w 524764"/>
                  <a:gd name="connsiteY18" fmla="*/ 290121 h 577432"/>
                  <a:gd name="connsiteX19" fmla="*/ 429772 w 524764"/>
                  <a:gd name="connsiteY19" fmla="*/ 290121 h 577432"/>
                  <a:gd name="connsiteX20" fmla="*/ 447295 w 524764"/>
                  <a:gd name="connsiteY20" fmla="*/ 296567 h 577432"/>
                  <a:gd name="connsiteX21" fmla="*/ 514619 w 524764"/>
                  <a:gd name="connsiteY21" fmla="*/ 349978 h 577432"/>
                  <a:gd name="connsiteX22" fmla="*/ 524764 w 524764"/>
                  <a:gd name="connsiteY22" fmla="*/ 371158 h 577432"/>
                  <a:gd name="connsiteX23" fmla="*/ 524764 w 524764"/>
                  <a:gd name="connsiteY23" fmla="*/ 549806 h 577432"/>
                  <a:gd name="connsiteX24" fmla="*/ 497096 w 524764"/>
                  <a:gd name="connsiteY24" fmla="*/ 577432 h 577432"/>
                  <a:gd name="connsiteX25" fmla="*/ 26745 w 524764"/>
                  <a:gd name="connsiteY25" fmla="*/ 577432 h 577432"/>
                  <a:gd name="connsiteX26" fmla="*/ 0 w 524764"/>
                  <a:gd name="connsiteY26" fmla="*/ 549806 h 577432"/>
                  <a:gd name="connsiteX27" fmla="*/ 0 w 524764"/>
                  <a:gd name="connsiteY27" fmla="*/ 371158 h 577432"/>
                  <a:gd name="connsiteX28" fmla="*/ 10145 w 524764"/>
                  <a:gd name="connsiteY28" fmla="*/ 349978 h 577432"/>
                  <a:gd name="connsiteX29" fmla="*/ 77469 w 524764"/>
                  <a:gd name="connsiteY29" fmla="*/ 296567 h 577432"/>
                  <a:gd name="connsiteX30" fmla="*/ 94070 w 524764"/>
                  <a:gd name="connsiteY30" fmla="*/ 290121 h 577432"/>
                  <a:gd name="connsiteX31" fmla="*/ 270237 w 524764"/>
                  <a:gd name="connsiteY31" fmla="*/ 108662 h 577432"/>
                  <a:gd name="connsiteX32" fmla="*/ 237044 w 524764"/>
                  <a:gd name="connsiteY32" fmla="*/ 136288 h 577432"/>
                  <a:gd name="connsiteX33" fmla="*/ 229667 w 524764"/>
                  <a:gd name="connsiteY33" fmla="*/ 138130 h 577432"/>
                  <a:gd name="connsiteX34" fmla="*/ 214915 w 524764"/>
                  <a:gd name="connsiteY34" fmla="*/ 149180 h 577432"/>
                  <a:gd name="connsiteX35" fmla="*/ 225979 w 524764"/>
                  <a:gd name="connsiteY35" fmla="*/ 160230 h 577432"/>
                  <a:gd name="connsiteX36" fmla="*/ 251796 w 524764"/>
                  <a:gd name="connsiteY36" fmla="*/ 160230 h 577432"/>
                  <a:gd name="connsiteX37" fmla="*/ 251796 w 524764"/>
                  <a:gd name="connsiteY37" fmla="*/ 236662 h 577432"/>
                  <a:gd name="connsiteX38" fmla="*/ 267471 w 524764"/>
                  <a:gd name="connsiteY38" fmla="*/ 255079 h 577432"/>
                  <a:gd name="connsiteX39" fmla="*/ 282223 w 524764"/>
                  <a:gd name="connsiteY39" fmla="*/ 236662 h 577432"/>
                  <a:gd name="connsiteX40" fmla="*/ 282223 w 524764"/>
                  <a:gd name="connsiteY40" fmla="*/ 122475 h 577432"/>
                  <a:gd name="connsiteX41" fmla="*/ 270237 w 524764"/>
                  <a:gd name="connsiteY41" fmla="*/ 108662 h 577432"/>
                  <a:gd name="connsiteX42" fmla="*/ 261939 w 524764"/>
                  <a:gd name="connsiteY42" fmla="*/ 0 h 577432"/>
                  <a:gd name="connsiteX43" fmla="*/ 274847 w 524764"/>
                  <a:gd name="connsiteY43" fmla="*/ 7367 h 577432"/>
                  <a:gd name="connsiteX44" fmla="*/ 319105 w 524764"/>
                  <a:gd name="connsiteY44" fmla="*/ 104058 h 577432"/>
                  <a:gd name="connsiteX45" fmla="*/ 418685 w 524764"/>
                  <a:gd name="connsiteY45" fmla="*/ 119712 h 577432"/>
                  <a:gd name="connsiteX46" fmla="*/ 429749 w 524764"/>
                  <a:gd name="connsiteY46" fmla="*/ 128921 h 577432"/>
                  <a:gd name="connsiteX47" fmla="*/ 426061 w 524764"/>
                  <a:gd name="connsiteY47" fmla="*/ 141813 h 577432"/>
                  <a:gd name="connsiteX48" fmla="*/ 354142 w 524764"/>
                  <a:gd name="connsiteY48" fmla="*/ 217324 h 577432"/>
                  <a:gd name="connsiteX49" fmla="*/ 370739 w 524764"/>
                  <a:gd name="connsiteY49" fmla="*/ 324144 h 577432"/>
                  <a:gd name="connsiteX50" fmla="*/ 365207 w 524764"/>
                  <a:gd name="connsiteY50" fmla="*/ 337036 h 577432"/>
                  <a:gd name="connsiteX51" fmla="*/ 357830 w 524764"/>
                  <a:gd name="connsiteY51" fmla="*/ 339798 h 577432"/>
                  <a:gd name="connsiteX52" fmla="*/ 351376 w 524764"/>
                  <a:gd name="connsiteY52" fmla="*/ 337957 h 577432"/>
                  <a:gd name="connsiteX53" fmla="*/ 261939 w 524764"/>
                  <a:gd name="connsiteY53" fmla="*/ 288230 h 577432"/>
                  <a:gd name="connsiteX54" fmla="*/ 173423 w 524764"/>
                  <a:gd name="connsiteY54" fmla="*/ 337957 h 577432"/>
                  <a:gd name="connsiteX55" fmla="*/ 158671 w 524764"/>
                  <a:gd name="connsiteY55" fmla="*/ 337036 h 577432"/>
                  <a:gd name="connsiteX56" fmla="*/ 153138 w 524764"/>
                  <a:gd name="connsiteY56" fmla="*/ 324144 h 577432"/>
                  <a:gd name="connsiteX57" fmla="*/ 170657 w 524764"/>
                  <a:gd name="connsiteY57" fmla="*/ 217324 h 577432"/>
                  <a:gd name="connsiteX58" fmla="*/ 97816 w 524764"/>
                  <a:gd name="connsiteY58" fmla="*/ 141813 h 577432"/>
                  <a:gd name="connsiteX59" fmla="*/ 95050 w 524764"/>
                  <a:gd name="connsiteY59" fmla="*/ 128921 h 577432"/>
                  <a:gd name="connsiteX60" fmla="*/ 105193 w 524764"/>
                  <a:gd name="connsiteY60" fmla="*/ 119712 h 577432"/>
                  <a:gd name="connsiteX61" fmla="*/ 205694 w 524764"/>
                  <a:gd name="connsiteY61" fmla="*/ 104058 h 577432"/>
                  <a:gd name="connsiteX62" fmla="*/ 249952 w 524764"/>
                  <a:gd name="connsiteY62" fmla="*/ 7367 h 577432"/>
                  <a:gd name="connsiteX63" fmla="*/ 261939 w 524764"/>
                  <a:gd name="connsiteY63"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24764" h="577432">
                    <a:moveTo>
                      <a:pt x="94070" y="413518"/>
                    </a:moveTo>
                    <a:cubicBezTo>
                      <a:pt x="86692" y="413518"/>
                      <a:pt x="81159" y="419964"/>
                      <a:pt x="81159" y="427331"/>
                    </a:cubicBezTo>
                    <a:lnTo>
                      <a:pt x="81159" y="493633"/>
                    </a:lnTo>
                    <a:cubicBezTo>
                      <a:pt x="81159" y="501921"/>
                      <a:pt x="86692" y="507446"/>
                      <a:pt x="94070" y="507446"/>
                    </a:cubicBezTo>
                    <a:lnTo>
                      <a:pt x="429772" y="507446"/>
                    </a:lnTo>
                    <a:cubicBezTo>
                      <a:pt x="438072" y="507446"/>
                      <a:pt x="443605" y="501921"/>
                      <a:pt x="443605" y="493633"/>
                    </a:cubicBezTo>
                    <a:lnTo>
                      <a:pt x="443605" y="427331"/>
                    </a:lnTo>
                    <a:cubicBezTo>
                      <a:pt x="443605" y="419964"/>
                      <a:pt x="438072" y="413518"/>
                      <a:pt x="429772" y="413518"/>
                    </a:cubicBezTo>
                    <a:close/>
                    <a:moveTo>
                      <a:pt x="94070" y="290121"/>
                    </a:moveTo>
                    <a:lnTo>
                      <a:pt x="131883" y="290121"/>
                    </a:lnTo>
                    <a:lnTo>
                      <a:pt x="127271" y="319589"/>
                    </a:lnTo>
                    <a:cubicBezTo>
                      <a:pt x="124505" y="335244"/>
                      <a:pt x="130961" y="350899"/>
                      <a:pt x="143872" y="359186"/>
                    </a:cubicBezTo>
                    <a:cubicBezTo>
                      <a:pt x="155861" y="368395"/>
                      <a:pt x="172462" y="369316"/>
                      <a:pt x="186296" y="361028"/>
                    </a:cubicBezTo>
                    <a:lnTo>
                      <a:pt x="261921" y="318668"/>
                    </a:lnTo>
                    <a:lnTo>
                      <a:pt x="338468" y="361028"/>
                    </a:lnTo>
                    <a:cubicBezTo>
                      <a:pt x="344002" y="364712"/>
                      <a:pt x="351380" y="366553"/>
                      <a:pt x="357836" y="366553"/>
                    </a:cubicBezTo>
                    <a:cubicBezTo>
                      <a:pt x="366136" y="366553"/>
                      <a:pt x="373514" y="363791"/>
                      <a:pt x="380892" y="359186"/>
                    </a:cubicBezTo>
                    <a:cubicBezTo>
                      <a:pt x="393804" y="350899"/>
                      <a:pt x="400259" y="335244"/>
                      <a:pt x="397493" y="319589"/>
                    </a:cubicBezTo>
                    <a:lnTo>
                      <a:pt x="392881" y="290121"/>
                    </a:lnTo>
                    <a:lnTo>
                      <a:pt x="429772" y="290121"/>
                    </a:lnTo>
                    <a:cubicBezTo>
                      <a:pt x="436227" y="290121"/>
                      <a:pt x="442683" y="291963"/>
                      <a:pt x="447295" y="296567"/>
                    </a:cubicBezTo>
                    <a:lnTo>
                      <a:pt x="514619" y="349978"/>
                    </a:lnTo>
                    <a:cubicBezTo>
                      <a:pt x="520153" y="354582"/>
                      <a:pt x="523842" y="362870"/>
                      <a:pt x="524764" y="371158"/>
                    </a:cubicBezTo>
                    <a:lnTo>
                      <a:pt x="524764" y="549806"/>
                    </a:lnTo>
                    <a:cubicBezTo>
                      <a:pt x="524764" y="565461"/>
                      <a:pt x="511852" y="577432"/>
                      <a:pt x="497096" y="577432"/>
                    </a:cubicBezTo>
                    <a:lnTo>
                      <a:pt x="26745" y="577432"/>
                    </a:lnTo>
                    <a:cubicBezTo>
                      <a:pt x="11989" y="577432"/>
                      <a:pt x="0" y="565461"/>
                      <a:pt x="0" y="549806"/>
                    </a:cubicBezTo>
                    <a:lnTo>
                      <a:pt x="0" y="371158"/>
                    </a:lnTo>
                    <a:cubicBezTo>
                      <a:pt x="0" y="362870"/>
                      <a:pt x="3689" y="354582"/>
                      <a:pt x="10145" y="349978"/>
                    </a:cubicBezTo>
                    <a:lnTo>
                      <a:pt x="77469" y="296567"/>
                    </a:lnTo>
                    <a:cubicBezTo>
                      <a:pt x="82081" y="291963"/>
                      <a:pt x="88537" y="290121"/>
                      <a:pt x="94070" y="290121"/>
                    </a:cubicBezTo>
                    <a:close/>
                    <a:moveTo>
                      <a:pt x="270237" y="108662"/>
                    </a:moveTo>
                    <a:cubicBezTo>
                      <a:pt x="253640" y="108662"/>
                      <a:pt x="260094" y="131684"/>
                      <a:pt x="237044" y="136288"/>
                    </a:cubicBezTo>
                    <a:lnTo>
                      <a:pt x="229667" y="138130"/>
                    </a:lnTo>
                    <a:cubicBezTo>
                      <a:pt x="219525" y="139971"/>
                      <a:pt x="214915" y="141813"/>
                      <a:pt x="214915" y="149180"/>
                    </a:cubicBezTo>
                    <a:cubicBezTo>
                      <a:pt x="214915" y="157468"/>
                      <a:pt x="218603" y="160230"/>
                      <a:pt x="225979" y="160230"/>
                    </a:cubicBezTo>
                    <a:lnTo>
                      <a:pt x="251796" y="160230"/>
                    </a:lnTo>
                    <a:lnTo>
                      <a:pt x="251796" y="236662"/>
                    </a:lnTo>
                    <a:cubicBezTo>
                      <a:pt x="251796" y="247712"/>
                      <a:pt x="255484" y="255079"/>
                      <a:pt x="267471" y="255079"/>
                    </a:cubicBezTo>
                    <a:cubicBezTo>
                      <a:pt x="278535" y="255079"/>
                      <a:pt x="282223" y="247712"/>
                      <a:pt x="282223" y="236662"/>
                    </a:cubicBezTo>
                    <a:lnTo>
                      <a:pt x="282223" y="122475"/>
                    </a:lnTo>
                    <a:cubicBezTo>
                      <a:pt x="282223" y="111425"/>
                      <a:pt x="276691" y="108662"/>
                      <a:pt x="270237" y="108662"/>
                    </a:cubicBezTo>
                    <a:close/>
                    <a:moveTo>
                      <a:pt x="261939" y="0"/>
                    </a:moveTo>
                    <a:cubicBezTo>
                      <a:pt x="267471" y="0"/>
                      <a:pt x="272081" y="2763"/>
                      <a:pt x="274847" y="7367"/>
                    </a:cubicBezTo>
                    <a:lnTo>
                      <a:pt x="319105" y="104058"/>
                    </a:lnTo>
                    <a:lnTo>
                      <a:pt x="418685" y="119712"/>
                    </a:lnTo>
                    <a:cubicBezTo>
                      <a:pt x="424217" y="120633"/>
                      <a:pt x="427905" y="124317"/>
                      <a:pt x="429749" y="128921"/>
                    </a:cubicBezTo>
                    <a:cubicBezTo>
                      <a:pt x="430671" y="133525"/>
                      <a:pt x="429749" y="139050"/>
                      <a:pt x="426061" y="141813"/>
                    </a:cubicBezTo>
                    <a:lnTo>
                      <a:pt x="354142" y="217324"/>
                    </a:lnTo>
                    <a:lnTo>
                      <a:pt x="370739" y="324144"/>
                    </a:lnTo>
                    <a:cubicBezTo>
                      <a:pt x="371661" y="329669"/>
                      <a:pt x="369817" y="334273"/>
                      <a:pt x="365207" y="337036"/>
                    </a:cubicBezTo>
                    <a:cubicBezTo>
                      <a:pt x="363362" y="338878"/>
                      <a:pt x="360596" y="339798"/>
                      <a:pt x="357830" y="339798"/>
                    </a:cubicBezTo>
                    <a:cubicBezTo>
                      <a:pt x="355064" y="339798"/>
                      <a:pt x="353220" y="338878"/>
                      <a:pt x="351376" y="337957"/>
                    </a:cubicBezTo>
                    <a:lnTo>
                      <a:pt x="261939" y="288230"/>
                    </a:lnTo>
                    <a:lnTo>
                      <a:pt x="173423" y="337957"/>
                    </a:lnTo>
                    <a:cubicBezTo>
                      <a:pt x="168813" y="340719"/>
                      <a:pt x="163281" y="339798"/>
                      <a:pt x="158671" y="337036"/>
                    </a:cubicBezTo>
                    <a:cubicBezTo>
                      <a:pt x="154982" y="334273"/>
                      <a:pt x="152216" y="329669"/>
                      <a:pt x="153138" y="324144"/>
                    </a:cubicBezTo>
                    <a:lnTo>
                      <a:pt x="170657" y="217324"/>
                    </a:lnTo>
                    <a:lnTo>
                      <a:pt x="97816" y="141813"/>
                    </a:lnTo>
                    <a:cubicBezTo>
                      <a:pt x="94128" y="139050"/>
                      <a:pt x="93206" y="133525"/>
                      <a:pt x="95050" y="128921"/>
                    </a:cubicBezTo>
                    <a:cubicBezTo>
                      <a:pt x="96894" y="124317"/>
                      <a:pt x="100582" y="120633"/>
                      <a:pt x="105193" y="119712"/>
                    </a:cubicBezTo>
                    <a:lnTo>
                      <a:pt x="205694" y="104058"/>
                    </a:lnTo>
                    <a:lnTo>
                      <a:pt x="249952" y="7367"/>
                    </a:lnTo>
                    <a:cubicBezTo>
                      <a:pt x="251796" y="2763"/>
                      <a:pt x="257328" y="0"/>
                      <a:pt x="261939" y="0"/>
                    </a:cubicBezTo>
                    <a:close/>
                  </a:path>
                </a:pathLst>
              </a:custGeom>
              <a:solidFill>
                <a:sysClr val="window" lastClr="FFFFFF"/>
              </a:solidFill>
              <a:ln w="669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思源黑体 CN Normal" panose="020B0400000000000000"/>
                  <a:cs typeface="+mn-ea"/>
                  <a:sym typeface="+mn-lt"/>
                </a:endParaRPr>
              </a:p>
            </p:txBody>
          </p:sp>
        </p:grpSp>
        <p:sp>
          <p:nvSpPr>
            <p:cNvPr id="82" name="文本框 204"/>
            <p:cNvSpPr txBox="1"/>
            <p:nvPr>
              <p:custDataLst>
                <p:tags r:id="rId1"/>
              </p:custDataLst>
            </p:nvPr>
          </p:nvSpPr>
          <p:spPr>
            <a:xfrm>
              <a:off x="1078267" y="3511363"/>
              <a:ext cx="1275211" cy="3860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SzPct val="100000"/>
                <a:defRPr/>
              </a:pPr>
              <a:r>
                <a:rPr lang="zh-CN" altLang="en-US" sz="1600" kern="0" spc="300" dirty="0">
                  <a:solidFill>
                    <a:srgbClr val="4785D1"/>
                  </a:solidFill>
                  <a:latin typeface="思源黑体" charset="0"/>
                  <a:ea typeface="思源黑体" charset="0"/>
                  <a:cs typeface="+mn-ea"/>
                  <a:sym typeface="+mn-lt"/>
                </a:rPr>
                <a:t>基础环境</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标题 5"/>
          <p:cNvSpPr txBox="1"/>
          <p:nvPr/>
        </p:nvSpPr>
        <p:spPr>
          <a:xfrm>
            <a:off x="0" y="0"/>
            <a:ext cx="9973310" cy="951865"/>
          </a:xfrm>
          <a:prstGeom prst="rect">
            <a:avLst/>
          </a:prstGeom>
        </p:spPr>
        <p:txBody>
          <a:bodyPr>
            <a:noAutofit/>
          </a:bodyPr>
          <a:lstStyle>
            <a:lvl1pPr algn="ctr"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lvl="0" algn="l">
              <a:lnSpc>
                <a:spcPct val="150000"/>
              </a:lnSpc>
              <a:defRPr/>
            </a:pPr>
            <a:endParaRPr lang="zh-CN" altLang="en-US" sz="3600" dirty="0">
              <a:solidFill>
                <a:schemeClr val="bg1">
                  <a:lumMod val="95000"/>
                </a:schemeClr>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normAutofit/>
          </a:bodyPr>
          <a:lstStyle/>
          <a:p>
            <a:r>
              <a:rPr lang="en-US" altLang="zh-CN" dirty="0">
                <a:latin typeface="思源黑体" charset="0"/>
                <a:ea typeface="思源黑体" charset="0"/>
                <a:cs typeface="黑体" panose="02010609060101010101" charset="-122"/>
                <a:sym typeface="+mn-ea"/>
              </a:rPr>
              <a:t>GX</a:t>
            </a:r>
            <a:r>
              <a:rPr lang="zh-CN" altLang="en-US" dirty="0">
                <a:latin typeface="思源黑体" charset="0"/>
                <a:ea typeface="思源黑体" charset="0"/>
                <a:cs typeface="黑体" panose="02010609060101010101" charset="-122"/>
                <a:sym typeface="+mn-ea"/>
              </a:rPr>
              <a:t>证券：办公</a:t>
            </a:r>
            <a:r>
              <a:rPr lang="en-US" altLang="zh-CN" dirty="0">
                <a:latin typeface="思源黑体" charset="0"/>
                <a:ea typeface="思源黑体" charset="0"/>
                <a:cs typeface="黑体" panose="02010609060101010101" charset="-122"/>
                <a:sym typeface="+mn-ea"/>
              </a:rPr>
              <a:t>系统</a:t>
            </a:r>
            <a:r>
              <a:rPr lang="zh-CN" altLang="en-US" dirty="0">
                <a:latin typeface="思源黑体" charset="0"/>
                <a:ea typeface="思源黑体" charset="0"/>
                <a:cs typeface="黑体" panose="02010609060101010101" charset="-122"/>
                <a:sym typeface="+mn-ea"/>
              </a:rPr>
              <a:t>升级</a:t>
            </a:r>
            <a:r>
              <a:rPr lang="en-US" altLang="zh-CN" dirty="0">
                <a:latin typeface="思源黑体" charset="0"/>
                <a:ea typeface="思源黑体" charset="0"/>
                <a:cs typeface="黑体" panose="02010609060101010101" charset="-122"/>
                <a:sym typeface="+mn-ea"/>
              </a:rPr>
              <a:t>项目</a:t>
            </a:r>
            <a:endParaRPr lang="zh-CN" altLang="en-US" dirty="0">
              <a:latin typeface="思源黑体" charset="0"/>
              <a:ea typeface="思源黑体" charset="0"/>
            </a:endParaRPr>
          </a:p>
        </p:txBody>
      </p:sp>
      <p:sp>
        <p:nvSpPr>
          <p:cNvPr id="10" name="矩形 54"/>
          <p:cNvSpPr>
            <a:spLocks noChangeArrowheads="1"/>
          </p:cNvSpPr>
          <p:nvPr/>
        </p:nvSpPr>
        <p:spPr bwMode="auto">
          <a:xfrm>
            <a:off x="370902" y="3500422"/>
            <a:ext cx="3936636" cy="1568450"/>
          </a:xfrm>
          <a:prstGeom prst="rect">
            <a:avLst/>
          </a:prstGeom>
          <a:noFill/>
          <a:ln w="9525">
            <a:noFill/>
            <a:miter lim="800000"/>
          </a:ln>
        </p:spPr>
        <p:txBody>
          <a:bodyPr wrap="square">
            <a:spAutoFit/>
          </a:bodyPr>
          <a:lstStyle/>
          <a:p>
            <a:pPr marL="0" lvl="1">
              <a:lnSpc>
                <a:spcPct val="150000"/>
              </a:lnSpc>
              <a:defRPr/>
            </a:pPr>
            <a:r>
              <a:rPr lang="zh-CN" altLang="en-US" sz="1600" b="1" kern="100" dirty="0">
                <a:solidFill>
                  <a:prstClr val="black">
                    <a:lumMod val="75000"/>
                    <a:lumOff val="25000"/>
                  </a:prstClr>
                </a:solidFill>
                <a:latin typeface="思源黑体" charset="0"/>
                <a:ea typeface="思源黑体" charset="0"/>
                <a:cs typeface="Times New Roman" panose="02020603050405020304" pitchFamily="18" charset="0"/>
                <a:sym typeface="+mn-lt"/>
              </a:rPr>
              <a:t>系统优化后的主要性能指标</a:t>
            </a:r>
            <a:endParaRPr lang="en-US" altLang="zh-CN" sz="1600" b="1" kern="100" dirty="0">
              <a:solidFill>
                <a:prstClr val="black">
                  <a:lumMod val="75000"/>
                  <a:lumOff val="25000"/>
                </a:prstClr>
              </a:solidFill>
              <a:latin typeface="思源黑体" charset="0"/>
              <a:ea typeface="思源黑体" charset="0"/>
              <a:cs typeface="Times New Roman" panose="02020603050405020304" pitchFamily="18" charset="0"/>
              <a:sym typeface="+mn-lt"/>
            </a:endParaRPr>
          </a:p>
          <a:p>
            <a:pPr marL="342900" lvl="1" indent="-342900">
              <a:lnSpc>
                <a:spcPct val="150000"/>
              </a:lnSpc>
              <a:buFont typeface="Wingdings" panose="05000000000000000000" pitchFamily="2" charset="2"/>
              <a:buChar char="l"/>
              <a:defRPr/>
            </a:pPr>
            <a:r>
              <a:rPr lang="zh-CN" altLang="en-US" sz="1600" kern="100" dirty="0">
                <a:solidFill>
                  <a:prstClr val="black">
                    <a:lumMod val="75000"/>
                    <a:lumOff val="25000"/>
                  </a:prstClr>
                </a:solidFill>
                <a:latin typeface="思源黑体" charset="0"/>
                <a:ea typeface="思源黑体" charset="0"/>
                <a:cs typeface="Times New Roman" panose="02020603050405020304" pitchFamily="18" charset="0"/>
              </a:rPr>
              <a:t>基本指标</a:t>
            </a:r>
            <a:endParaRPr lang="en-US" altLang="zh-CN" sz="1600" kern="100" dirty="0">
              <a:solidFill>
                <a:prstClr val="black">
                  <a:lumMod val="75000"/>
                  <a:lumOff val="25000"/>
                </a:prstClr>
              </a:solidFill>
              <a:latin typeface="思源黑体" charset="0"/>
              <a:ea typeface="思源黑体" charset="0"/>
              <a:cs typeface="Times New Roman" panose="02020603050405020304" pitchFamily="18" charset="0"/>
            </a:endParaRPr>
          </a:p>
          <a:p>
            <a:pPr marL="342900" lvl="1" indent="-342900">
              <a:lnSpc>
                <a:spcPct val="150000"/>
              </a:lnSpc>
              <a:buFont typeface="Wingdings" panose="05000000000000000000" pitchFamily="2" charset="2"/>
              <a:buChar char="l"/>
              <a:defRPr/>
            </a:pPr>
            <a:r>
              <a:rPr lang="zh-CN" altLang="en-US" sz="1600" kern="100" dirty="0">
                <a:solidFill>
                  <a:prstClr val="black">
                    <a:lumMod val="75000"/>
                    <a:lumOff val="25000"/>
                  </a:prstClr>
                </a:solidFill>
                <a:latin typeface="思源黑体" charset="0"/>
                <a:ea typeface="思源黑体" charset="0"/>
                <a:cs typeface="Times New Roman" panose="02020603050405020304" pitchFamily="18" charset="0"/>
                <a:sym typeface="+mn-lt"/>
              </a:rPr>
              <a:t>基础资源</a:t>
            </a:r>
            <a:endParaRPr lang="en-US" altLang="zh-CN" sz="1600" kern="100" dirty="0">
              <a:solidFill>
                <a:prstClr val="black">
                  <a:lumMod val="75000"/>
                  <a:lumOff val="25000"/>
                </a:prstClr>
              </a:solidFill>
              <a:latin typeface="思源黑体" charset="0"/>
              <a:ea typeface="思源黑体" charset="0"/>
              <a:cs typeface="Times New Roman" panose="02020603050405020304" pitchFamily="18" charset="0"/>
              <a:sym typeface="+mn-lt"/>
            </a:endParaRPr>
          </a:p>
          <a:p>
            <a:pPr marL="342900" lvl="1" indent="-342900">
              <a:lnSpc>
                <a:spcPct val="150000"/>
              </a:lnSpc>
              <a:buFont typeface="Wingdings" panose="05000000000000000000" pitchFamily="2" charset="2"/>
              <a:buChar char="l"/>
              <a:defRPr/>
            </a:pPr>
            <a:r>
              <a:rPr lang="zh-CN" altLang="en-US" sz="1600" kern="100" dirty="0">
                <a:solidFill>
                  <a:prstClr val="black">
                    <a:lumMod val="75000"/>
                    <a:lumOff val="25000"/>
                  </a:prstClr>
                </a:solidFill>
                <a:latin typeface="思源黑体" charset="0"/>
                <a:ea typeface="思源黑体" charset="0"/>
                <a:cs typeface="Times New Roman" panose="02020603050405020304" pitchFamily="18" charset="0"/>
                <a:sym typeface="+mn-lt"/>
              </a:rPr>
              <a:t>垃圾回收（</a:t>
            </a:r>
            <a:r>
              <a:rPr lang="en-US" altLang="zh-CN" sz="1600" kern="100" dirty="0">
                <a:solidFill>
                  <a:prstClr val="black">
                    <a:lumMod val="75000"/>
                    <a:lumOff val="25000"/>
                  </a:prstClr>
                </a:solidFill>
                <a:latin typeface="思源黑体" charset="0"/>
                <a:ea typeface="思源黑体" charset="0"/>
                <a:cs typeface="Times New Roman" panose="02020603050405020304" pitchFamily="18" charset="0"/>
                <a:sym typeface="+mn-lt"/>
              </a:rPr>
              <a:t>GC</a:t>
            </a:r>
            <a:r>
              <a:rPr lang="zh-CN" altLang="en-US" sz="1600" kern="100" dirty="0">
                <a:solidFill>
                  <a:prstClr val="black">
                    <a:lumMod val="75000"/>
                    <a:lumOff val="25000"/>
                  </a:prstClr>
                </a:solidFill>
                <a:latin typeface="思源黑体" charset="0"/>
                <a:ea typeface="思源黑体" charset="0"/>
                <a:cs typeface="Times New Roman" panose="02020603050405020304" pitchFamily="18" charset="0"/>
                <a:sym typeface="+mn-lt"/>
              </a:rPr>
              <a:t>）</a:t>
            </a:r>
          </a:p>
        </p:txBody>
      </p:sp>
      <p:sp>
        <p:nvSpPr>
          <p:cNvPr id="13" name="文本框 12"/>
          <p:cNvSpPr txBox="1"/>
          <p:nvPr/>
        </p:nvSpPr>
        <p:spPr>
          <a:xfrm>
            <a:off x="370902" y="1069288"/>
            <a:ext cx="2173995" cy="1198880"/>
          </a:xfrm>
          <a:prstGeom prst="rect">
            <a:avLst/>
          </a:prstGeom>
          <a:noFill/>
        </p:spPr>
        <p:txBody>
          <a:bodyPr wrap="square">
            <a:spAutoFit/>
          </a:bodyPr>
          <a:lstStyle/>
          <a:p>
            <a:pPr marL="0" lvl="1">
              <a:lnSpc>
                <a:spcPct val="150000"/>
              </a:lnSpc>
              <a:defRPr/>
            </a:pPr>
            <a:r>
              <a:rPr lang="zh-CN" altLang="en-US" sz="1600" b="1" kern="100" dirty="0">
                <a:solidFill>
                  <a:prstClr val="black">
                    <a:lumMod val="75000"/>
                    <a:lumOff val="25000"/>
                  </a:prstClr>
                </a:solidFill>
                <a:latin typeface="思源黑体" charset="0"/>
                <a:ea typeface="思源黑体" charset="0"/>
                <a:cs typeface="Times New Roman" panose="02020603050405020304" pitchFamily="18" charset="0"/>
                <a:sym typeface="+mn-lt"/>
              </a:rPr>
              <a:t>项目经验总结</a:t>
            </a:r>
            <a:endParaRPr lang="en-US" altLang="zh-CN" sz="1600" b="1" kern="100" dirty="0">
              <a:solidFill>
                <a:prstClr val="black">
                  <a:lumMod val="75000"/>
                  <a:lumOff val="25000"/>
                </a:prstClr>
              </a:solidFill>
              <a:latin typeface="思源黑体" charset="0"/>
              <a:ea typeface="思源黑体" charset="0"/>
              <a:cs typeface="Times New Roman" panose="02020603050405020304" pitchFamily="18" charset="0"/>
            </a:endParaRPr>
          </a:p>
          <a:p>
            <a:pPr marL="342900" lvl="1" indent="-342900">
              <a:lnSpc>
                <a:spcPct val="150000"/>
              </a:lnSpc>
              <a:buFont typeface="Wingdings" panose="05000000000000000000" pitchFamily="2" charset="2"/>
              <a:buChar char="l"/>
              <a:defRPr/>
            </a:pPr>
            <a:r>
              <a:rPr lang="en-US" altLang="zh-CN" sz="1600" kern="100" dirty="0">
                <a:solidFill>
                  <a:prstClr val="black">
                    <a:lumMod val="75000"/>
                    <a:lumOff val="25000"/>
                  </a:prstClr>
                </a:solidFill>
                <a:latin typeface="思源黑体" charset="0"/>
                <a:ea typeface="思源黑体" charset="0"/>
                <a:cs typeface="Times New Roman" panose="02020603050405020304" pitchFamily="18" charset="0"/>
                <a:sym typeface="+mn-lt"/>
              </a:rPr>
              <a:t>JSP</a:t>
            </a:r>
            <a:r>
              <a:rPr lang="zh-CN" altLang="en-US" sz="1600" kern="100" dirty="0">
                <a:solidFill>
                  <a:prstClr val="black">
                    <a:lumMod val="75000"/>
                    <a:lumOff val="25000"/>
                  </a:prstClr>
                </a:solidFill>
                <a:latin typeface="思源黑体" charset="0"/>
                <a:ea typeface="思源黑体" charset="0"/>
                <a:cs typeface="Times New Roman" panose="02020603050405020304" pitchFamily="18" charset="0"/>
                <a:sym typeface="+mn-lt"/>
              </a:rPr>
              <a:t>标签异常</a:t>
            </a:r>
            <a:endParaRPr lang="en-US" altLang="zh-CN" sz="1600" kern="100" dirty="0">
              <a:solidFill>
                <a:prstClr val="black">
                  <a:lumMod val="75000"/>
                  <a:lumOff val="25000"/>
                </a:prstClr>
              </a:solidFill>
              <a:latin typeface="思源黑体" charset="0"/>
              <a:ea typeface="思源黑体" charset="0"/>
              <a:cs typeface="Times New Roman" panose="02020603050405020304" pitchFamily="18" charset="0"/>
              <a:sym typeface="+mn-lt"/>
            </a:endParaRPr>
          </a:p>
          <a:p>
            <a:pPr marL="342900" lvl="1" indent="-342900">
              <a:lnSpc>
                <a:spcPct val="150000"/>
              </a:lnSpc>
              <a:buFont typeface="Wingdings" panose="05000000000000000000" pitchFamily="2" charset="2"/>
              <a:buChar char="l"/>
              <a:defRPr/>
            </a:pPr>
            <a:r>
              <a:rPr lang="zh-CN" altLang="en-US" sz="1600" kern="100" dirty="0">
                <a:solidFill>
                  <a:prstClr val="black">
                    <a:lumMod val="75000"/>
                    <a:lumOff val="25000"/>
                  </a:prstClr>
                </a:solidFill>
                <a:latin typeface="思源黑体" charset="0"/>
                <a:ea typeface="思源黑体" charset="0"/>
                <a:cs typeface="Times New Roman" panose="02020603050405020304" pitchFamily="18" charset="0"/>
                <a:sym typeface="+mn-lt"/>
              </a:rPr>
              <a:t>并发异常</a:t>
            </a:r>
          </a:p>
        </p:txBody>
      </p:sp>
      <p:graphicFrame>
        <p:nvGraphicFramePr>
          <p:cNvPr id="16" name="表格 15"/>
          <p:cNvGraphicFramePr>
            <a:graphicFrameLocks noGrp="1"/>
          </p:cNvGraphicFramePr>
          <p:nvPr>
            <p:custDataLst>
              <p:tags r:id="rId1"/>
            </p:custDataLst>
          </p:nvPr>
        </p:nvGraphicFramePr>
        <p:xfrm>
          <a:off x="3197613" y="1001586"/>
          <a:ext cx="8752017" cy="1817943"/>
        </p:xfrm>
        <a:graphic>
          <a:graphicData uri="http://schemas.openxmlformats.org/drawingml/2006/table">
            <a:tbl>
              <a:tblPr firstRow="1" firstCol="1" bandRow="1"/>
              <a:tblGrid>
                <a:gridCol w="2537199">
                  <a:extLst>
                    <a:ext uri="{9D8B030D-6E8A-4147-A177-3AD203B41FA5}">
                      <a16:colId xmlns:a16="http://schemas.microsoft.com/office/drawing/2014/main" val="20000"/>
                    </a:ext>
                  </a:extLst>
                </a:gridCol>
                <a:gridCol w="3140641">
                  <a:extLst>
                    <a:ext uri="{9D8B030D-6E8A-4147-A177-3AD203B41FA5}">
                      <a16:colId xmlns:a16="http://schemas.microsoft.com/office/drawing/2014/main" val="20001"/>
                    </a:ext>
                  </a:extLst>
                </a:gridCol>
                <a:gridCol w="2053281">
                  <a:extLst>
                    <a:ext uri="{9D8B030D-6E8A-4147-A177-3AD203B41FA5}">
                      <a16:colId xmlns:a16="http://schemas.microsoft.com/office/drawing/2014/main" val="20002"/>
                    </a:ext>
                  </a:extLst>
                </a:gridCol>
                <a:gridCol w="1020896">
                  <a:extLst>
                    <a:ext uri="{9D8B030D-6E8A-4147-A177-3AD203B41FA5}">
                      <a16:colId xmlns:a16="http://schemas.microsoft.com/office/drawing/2014/main" val="20003"/>
                    </a:ext>
                  </a:extLst>
                </a:gridCol>
              </a:tblGrid>
              <a:tr h="261482">
                <a:tc>
                  <a:txBody>
                    <a:bodyPr/>
                    <a:lstStyle/>
                    <a:p>
                      <a:pPr algn="ctr">
                        <a:lnSpc>
                          <a:spcPct val="150000"/>
                        </a:lnSpc>
                      </a:pPr>
                      <a:r>
                        <a:rPr lang="zh-CN" altLang="en-US" sz="1400" b="1" kern="100" dirty="0">
                          <a:solidFill>
                            <a:schemeClr val="bg1"/>
                          </a:solidFill>
                          <a:latin typeface="思源黑体" charset="0"/>
                          <a:ea typeface="思源黑体" charset="0"/>
                          <a:cs typeface="Times New Roman" panose="02020603050405020304" pitchFamily="18" charset="0"/>
                        </a:rPr>
                        <a:t>问题现象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ctr">
                        <a:lnSpc>
                          <a:spcPct val="150000"/>
                        </a:lnSpc>
                      </a:pPr>
                      <a:r>
                        <a:rPr lang="zh-CN" altLang="en-US" sz="1400" b="1" kern="100" dirty="0">
                          <a:solidFill>
                            <a:schemeClr val="bg1"/>
                          </a:solidFill>
                          <a:latin typeface="思源黑体" charset="0"/>
                          <a:ea typeface="思源黑体" charset="0"/>
                          <a:cs typeface="Times New Roman" panose="02020603050405020304" pitchFamily="18" charset="0"/>
                        </a:rPr>
                        <a:t>问题原因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ctr">
                        <a:lnSpc>
                          <a:spcPct val="150000"/>
                        </a:lnSpc>
                      </a:pPr>
                      <a:r>
                        <a:rPr lang="zh-CN" altLang="en-US" sz="1400" b="1" kern="100" dirty="0">
                          <a:solidFill>
                            <a:schemeClr val="bg1"/>
                          </a:solidFill>
                          <a:latin typeface="思源黑体" charset="0"/>
                          <a:ea typeface="思源黑体" charset="0"/>
                          <a:cs typeface="Times New Roman" panose="02020603050405020304" pitchFamily="18" charset="0"/>
                        </a:rPr>
                        <a:t>解决方案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ctr">
                        <a:lnSpc>
                          <a:spcPct val="150000"/>
                        </a:lnSpc>
                      </a:pPr>
                      <a:r>
                        <a:rPr lang="zh-CN" altLang="en-US" sz="1400" b="1" kern="100" dirty="0">
                          <a:solidFill>
                            <a:schemeClr val="bg1"/>
                          </a:solidFill>
                          <a:latin typeface="思源黑体" charset="0"/>
                          <a:ea typeface="思源黑体" charset="0"/>
                          <a:cs typeface="Times New Roman" panose="02020603050405020304" pitchFamily="18" charset="0"/>
                        </a:rPr>
                        <a:t>效果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0907">
                <a:tc>
                  <a:txBody>
                    <a:bodyPr/>
                    <a:lstStyle/>
                    <a:p>
                      <a:pPr algn="l">
                        <a:lnSpc>
                          <a:spcPct val="150000"/>
                        </a:lnSpc>
                      </a:pP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大量</a:t>
                      </a: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JSP</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标签报</a:t>
                      </a: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500</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错误、系统无法正常使用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蓝凌</a:t>
                      </a:r>
                      <a:r>
                        <a:rPr lang="en-US" sz="1400" kern="100">
                          <a:solidFill>
                            <a:prstClr val="black">
                              <a:lumMod val="75000"/>
                              <a:lumOff val="25000"/>
                            </a:prstClr>
                          </a:solidFill>
                          <a:latin typeface="思源黑体" charset="0"/>
                          <a:ea typeface="思源黑体" charset="0"/>
                          <a:cs typeface="Times New Roman" panose="02020603050405020304" pitchFamily="18" charset="0"/>
                        </a:rPr>
                        <a:t>JSP</a:t>
                      </a: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版本与东方通</a:t>
                      </a:r>
                      <a:r>
                        <a:rPr lang="en-US" sz="1400" kern="100">
                          <a:solidFill>
                            <a:prstClr val="black">
                              <a:lumMod val="75000"/>
                              <a:lumOff val="25000"/>
                            </a:prstClr>
                          </a:solidFill>
                          <a:latin typeface="思源黑体" charset="0"/>
                          <a:ea typeface="思源黑体" charset="0"/>
                          <a:cs typeface="Times New Roman" panose="02020603050405020304" pitchFamily="18" charset="0"/>
                        </a:rPr>
                        <a:t>7041</a:t>
                      </a: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版本默认的</a:t>
                      </a:r>
                      <a:r>
                        <a:rPr lang="en-US" sz="1400" kern="100">
                          <a:solidFill>
                            <a:prstClr val="black">
                              <a:lumMod val="75000"/>
                              <a:lumOff val="25000"/>
                            </a:prstClr>
                          </a:solidFill>
                          <a:latin typeface="思源黑体" charset="0"/>
                          <a:ea typeface="思源黑体" charset="0"/>
                          <a:cs typeface="Times New Roman" panose="02020603050405020304" pitchFamily="18" charset="0"/>
                        </a:rPr>
                        <a:t>servlet</a:t>
                      </a: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版本不兼容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替换补丁包</a:t>
                      </a: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tongweb.jar</a:t>
                      </a:r>
                      <a:endPar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异常消除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60332">
                <a:tc>
                  <a:txBody>
                    <a:bodyPr/>
                    <a:lstStyle/>
                    <a:p>
                      <a:pPr algn="l">
                        <a:lnSpc>
                          <a:spcPct val="150000"/>
                        </a:lnSpc>
                      </a:pP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当并发线程达到</a:t>
                      </a: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30</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左右，系统无响应，观察</a:t>
                      </a: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TCP</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连接状态发现大量</a:t>
                      </a: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CLOSE_WAIT</a:t>
                      </a:r>
                      <a:endPar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系统触发快照响应条件，产生系统快照，暂停了处理业务请求。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取消快照产生时的内存</a:t>
                      </a: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dump</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选项，并将生成快照的条件调整为更严格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pP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异常消除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8" name="表格 17"/>
          <p:cNvGraphicFramePr>
            <a:graphicFrameLocks noGrp="1"/>
          </p:cNvGraphicFramePr>
          <p:nvPr>
            <p:custDataLst>
              <p:tags r:id="rId2"/>
            </p:custDataLst>
          </p:nvPr>
        </p:nvGraphicFramePr>
        <p:xfrm>
          <a:off x="3197613" y="3357578"/>
          <a:ext cx="8752015" cy="2579565"/>
        </p:xfrm>
        <a:graphic>
          <a:graphicData uri="http://schemas.openxmlformats.org/drawingml/2006/table">
            <a:tbl>
              <a:tblPr firstRow="1" firstCol="1" bandRow="1"/>
              <a:tblGrid>
                <a:gridCol w="2319634">
                  <a:extLst>
                    <a:ext uri="{9D8B030D-6E8A-4147-A177-3AD203B41FA5}">
                      <a16:colId xmlns:a16="http://schemas.microsoft.com/office/drawing/2014/main" val="20000"/>
                    </a:ext>
                  </a:extLst>
                </a:gridCol>
                <a:gridCol w="2319634">
                  <a:extLst>
                    <a:ext uri="{9D8B030D-6E8A-4147-A177-3AD203B41FA5}">
                      <a16:colId xmlns:a16="http://schemas.microsoft.com/office/drawing/2014/main" val="20001"/>
                    </a:ext>
                  </a:extLst>
                </a:gridCol>
                <a:gridCol w="2319634">
                  <a:extLst>
                    <a:ext uri="{9D8B030D-6E8A-4147-A177-3AD203B41FA5}">
                      <a16:colId xmlns:a16="http://schemas.microsoft.com/office/drawing/2014/main" val="20002"/>
                    </a:ext>
                  </a:extLst>
                </a:gridCol>
                <a:gridCol w="1793113">
                  <a:extLst>
                    <a:ext uri="{9D8B030D-6E8A-4147-A177-3AD203B41FA5}">
                      <a16:colId xmlns:a16="http://schemas.microsoft.com/office/drawing/2014/main" val="20003"/>
                    </a:ext>
                  </a:extLst>
                </a:gridCol>
              </a:tblGrid>
              <a:tr h="280074">
                <a:tc rowSpan="9">
                  <a:txBody>
                    <a:bodyPr/>
                    <a:lstStyle/>
                    <a:p>
                      <a:pPr algn="ctr">
                        <a:lnSpc>
                          <a:spcPct val="150000"/>
                        </a:lnSpc>
                      </a:pPr>
                      <a:r>
                        <a:rPr lang="zh-CN" altLang="en-US" sz="1400" b="1" kern="100" dirty="0">
                          <a:solidFill>
                            <a:schemeClr val="bg1"/>
                          </a:solidFill>
                          <a:latin typeface="思源黑体" charset="0"/>
                          <a:ea typeface="思源黑体" charset="0"/>
                          <a:cs typeface="Times New Roman" panose="02020603050405020304" pitchFamily="18" charset="0"/>
                        </a:rPr>
                        <a:t>应用中间件</a:t>
                      </a:r>
                      <a:r>
                        <a:rPr lang="en-US" sz="1400" b="1" kern="100" dirty="0" err="1">
                          <a:solidFill>
                            <a:schemeClr val="bg1"/>
                          </a:solidFill>
                          <a:latin typeface="思源黑体" charset="0"/>
                          <a:ea typeface="思源黑体" charset="0"/>
                          <a:cs typeface="Times New Roman" panose="02020603050405020304" pitchFamily="18" charset="0"/>
                        </a:rPr>
                        <a:t>TongWeb</a:t>
                      </a:r>
                      <a:endParaRPr lang="zh-CN" altLang="en-US" sz="1400" b="1" kern="100" dirty="0">
                        <a:solidFill>
                          <a:schemeClr val="bg1"/>
                        </a:solidFill>
                        <a:latin typeface="思源黑体" charset="0"/>
                        <a:ea typeface="思源黑体"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rowSpan="4">
                  <a:txBody>
                    <a:bodyPr/>
                    <a:lstStyle/>
                    <a:p>
                      <a:pPr algn="ctr">
                        <a:lnSpc>
                          <a:spcPct val="150000"/>
                        </a:lnSpc>
                      </a:pP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基本指标</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同时段活跃人数峰值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400" kern="100">
                          <a:solidFill>
                            <a:prstClr val="black">
                              <a:lumMod val="75000"/>
                              <a:lumOff val="25000"/>
                            </a:prstClr>
                          </a:solidFill>
                          <a:latin typeface="思源黑体" charset="0"/>
                          <a:ea typeface="思源黑体" charset="0"/>
                          <a:cs typeface="Times New Roman" panose="02020603050405020304" pitchFamily="18" charset="0"/>
                        </a:rPr>
                        <a:t>4100</a:t>
                      </a:r>
                      <a:endParaRPr lang="en-US" altLang="en-US" sz="1400" kern="100">
                        <a:solidFill>
                          <a:prstClr val="black">
                            <a:lumMod val="75000"/>
                            <a:lumOff val="25000"/>
                          </a:prstClr>
                        </a:solidFill>
                        <a:latin typeface="思源黑体" charset="0"/>
                        <a:ea typeface="思源黑体"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0074">
                <a:tc vMerge="1">
                  <a:txBody>
                    <a:bodyPr/>
                    <a:lstStyle/>
                    <a:p>
                      <a:endParaRPr lang="zh-CN"/>
                    </a:p>
                  </a:txBody>
                  <a:tcPr/>
                </a:tc>
                <a:tc vMerge="1">
                  <a:txBody>
                    <a:bodyPr/>
                    <a:lstStyle/>
                    <a:p>
                      <a:endParaRPr lang="zh-CN"/>
                    </a:p>
                  </a:txBody>
                  <a:tcPr/>
                </a:tc>
                <a:tc>
                  <a:txBody>
                    <a:bodyPr/>
                    <a:lstStyle/>
                    <a:p>
                      <a:pPr algn="just">
                        <a:lnSpc>
                          <a:spcPct val="150000"/>
                        </a:lnSpc>
                      </a:pP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全系统</a:t>
                      </a: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QPS</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峰值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400" kern="100">
                          <a:solidFill>
                            <a:prstClr val="black">
                              <a:lumMod val="75000"/>
                              <a:lumOff val="25000"/>
                            </a:prstClr>
                          </a:solidFill>
                          <a:latin typeface="思源黑体" charset="0"/>
                          <a:ea typeface="思源黑体" charset="0"/>
                          <a:cs typeface="Times New Roman" panose="02020603050405020304" pitchFamily="18" charset="0"/>
                        </a:rPr>
                        <a:t>997</a:t>
                      </a:r>
                      <a:endParaRPr lang="en-US" altLang="en-US" sz="1400" kern="100">
                        <a:solidFill>
                          <a:prstClr val="black">
                            <a:lumMod val="75000"/>
                            <a:lumOff val="25000"/>
                          </a:prstClr>
                        </a:solidFill>
                        <a:latin typeface="思源黑体" charset="0"/>
                        <a:ea typeface="思源黑体"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0074">
                <a:tc vMerge="1">
                  <a:txBody>
                    <a:bodyPr/>
                    <a:lstStyle/>
                    <a:p>
                      <a:endParaRPr lang="zh-CN"/>
                    </a:p>
                  </a:txBody>
                  <a:tcPr/>
                </a:tc>
                <a:tc vMerge="1">
                  <a:txBody>
                    <a:bodyPr/>
                    <a:lstStyle/>
                    <a:p>
                      <a:endParaRPr lang="zh-CN"/>
                    </a:p>
                  </a:txBody>
                  <a:tcPr/>
                </a:tc>
                <a:tc>
                  <a:txBody>
                    <a:bodyPr/>
                    <a:lstStyle/>
                    <a:p>
                      <a:pPr algn="just">
                        <a:lnSpc>
                          <a:spcPct val="150000"/>
                        </a:lnSpc>
                      </a:pP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HTTP</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平均响应时间峰值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60ms</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（工作时段）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0074">
                <a:tc vMerge="1">
                  <a:txBody>
                    <a:bodyPr/>
                    <a:lstStyle/>
                    <a:p>
                      <a:endParaRPr lang="zh-CN"/>
                    </a:p>
                  </a:txBody>
                  <a:tcPr/>
                </a:tc>
                <a:tc vMerge="1">
                  <a:txBody>
                    <a:bodyPr/>
                    <a:lstStyle/>
                    <a:p>
                      <a:endParaRPr lang="zh-CN"/>
                    </a:p>
                  </a:txBody>
                  <a:tcPr/>
                </a:tc>
                <a:tc>
                  <a:txBody>
                    <a:bodyPr/>
                    <a:lstStyle/>
                    <a:p>
                      <a:pPr algn="just">
                        <a:lnSpc>
                          <a:spcPct val="150000"/>
                        </a:lnSpc>
                      </a:pP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HTTP</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平均响应时间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50ms</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（工作时段）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0074">
                <a:tc vMerge="1">
                  <a:txBody>
                    <a:bodyPr/>
                    <a:lstStyle/>
                    <a:p>
                      <a:endParaRPr lang="zh-CN"/>
                    </a:p>
                  </a:txBody>
                  <a:tcPr/>
                </a:tc>
                <a:tc rowSpan="2">
                  <a:txBody>
                    <a:bodyPr/>
                    <a:lstStyle/>
                    <a:p>
                      <a:pPr algn="ctr">
                        <a:lnSpc>
                          <a:spcPct val="150000"/>
                        </a:lnSpc>
                      </a:pP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基础资源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CPU</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消耗全天峰值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&lt; 3%</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a:t>
                      </a: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96</a:t>
                      </a:r>
                      <a:r>
                        <a:rPr lang="zh-CN" altLang="en-US" sz="1400" kern="100" dirty="0">
                          <a:solidFill>
                            <a:prstClr val="black">
                              <a:lumMod val="75000"/>
                              <a:lumOff val="25000"/>
                            </a:prstClr>
                          </a:solidFill>
                          <a:latin typeface="思源黑体" charset="0"/>
                          <a:ea typeface="思源黑体" charset="0"/>
                          <a:cs typeface="Times New Roman" panose="02020603050405020304" pitchFamily="18" charset="0"/>
                        </a:rPr>
                        <a:t>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0074">
                <a:tc vMerge="1">
                  <a:txBody>
                    <a:bodyPr/>
                    <a:lstStyle/>
                    <a:p>
                      <a:endParaRPr lang="zh-CN"/>
                    </a:p>
                  </a:txBody>
                  <a:tcPr/>
                </a:tc>
                <a:tc vMerge="1">
                  <a:txBody>
                    <a:bodyPr/>
                    <a:lstStyle/>
                    <a:p>
                      <a:endParaRPr lang="zh-CN"/>
                    </a:p>
                  </a:txBody>
                  <a:tcPr/>
                </a:tc>
                <a:tc>
                  <a:txBody>
                    <a:bodyPr/>
                    <a:lstStyle/>
                    <a:p>
                      <a:pPr algn="just">
                        <a:lnSpc>
                          <a:spcPct val="150000"/>
                        </a:lnSpc>
                      </a:pP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总内存占用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&lt; 30GB / 64GB</a:t>
                      </a:r>
                      <a:endParaRPr lang="en-US" altLang="en-US" sz="1400" kern="100" dirty="0">
                        <a:solidFill>
                          <a:prstClr val="black">
                            <a:lumMod val="75000"/>
                            <a:lumOff val="25000"/>
                          </a:prstClr>
                        </a:solidFill>
                        <a:latin typeface="思源黑体" charset="0"/>
                        <a:ea typeface="思源黑体"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0074">
                <a:tc vMerge="1">
                  <a:txBody>
                    <a:bodyPr/>
                    <a:lstStyle/>
                    <a:p>
                      <a:endParaRPr lang="zh-CN"/>
                    </a:p>
                  </a:txBody>
                  <a:tcPr/>
                </a:tc>
                <a:tc rowSpan="3">
                  <a:txBody>
                    <a:bodyPr/>
                    <a:lstStyle/>
                    <a:p>
                      <a:pPr algn="ctr">
                        <a:lnSpc>
                          <a:spcPct val="150000"/>
                        </a:lnSpc>
                      </a:pPr>
                      <a:r>
                        <a:rPr lang="en-US" sz="1400" kern="100">
                          <a:solidFill>
                            <a:prstClr val="black">
                              <a:lumMod val="75000"/>
                              <a:lumOff val="25000"/>
                            </a:prstClr>
                          </a:solidFill>
                          <a:latin typeface="思源黑体" charset="0"/>
                          <a:ea typeface="思源黑体" charset="0"/>
                          <a:cs typeface="Times New Roman" panose="02020603050405020304" pitchFamily="18" charset="0"/>
                        </a:rPr>
                        <a:t>GC</a:t>
                      </a:r>
                      <a:endParaRPr lang="en-US" altLang="en-US" sz="1400" kern="100">
                        <a:solidFill>
                          <a:prstClr val="black">
                            <a:lumMod val="75000"/>
                            <a:lumOff val="25000"/>
                          </a:prstClr>
                        </a:solidFill>
                        <a:latin typeface="思源黑体" charset="0"/>
                        <a:ea typeface="思源黑体"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吞吐量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99.849%</a:t>
                      </a:r>
                      <a:endParaRPr lang="en-US" altLang="en-US" sz="1400" kern="100" dirty="0">
                        <a:solidFill>
                          <a:prstClr val="black">
                            <a:lumMod val="75000"/>
                            <a:lumOff val="25000"/>
                          </a:prstClr>
                        </a:solidFill>
                        <a:latin typeface="思源黑体" charset="0"/>
                        <a:ea typeface="思源黑体"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0074">
                <a:tc vMerge="1">
                  <a:txBody>
                    <a:bodyPr/>
                    <a:lstStyle/>
                    <a:p>
                      <a:endParaRPr lang="zh-CN"/>
                    </a:p>
                  </a:txBody>
                  <a:tcPr/>
                </a:tc>
                <a:tc vMerge="1">
                  <a:txBody>
                    <a:bodyPr/>
                    <a:lstStyle/>
                    <a:p>
                      <a:endParaRPr lang="zh-CN"/>
                    </a:p>
                  </a:txBody>
                  <a:tcPr/>
                </a:tc>
                <a:tc>
                  <a:txBody>
                    <a:bodyPr/>
                    <a:lstStyle/>
                    <a:p>
                      <a:pPr algn="just">
                        <a:lnSpc>
                          <a:spcPct val="150000"/>
                        </a:lnSpc>
                      </a:pP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平均</a:t>
                      </a:r>
                      <a:r>
                        <a:rPr lang="en-US" sz="1400" kern="100">
                          <a:solidFill>
                            <a:prstClr val="black">
                              <a:lumMod val="75000"/>
                              <a:lumOff val="25000"/>
                            </a:prstClr>
                          </a:solidFill>
                          <a:latin typeface="思源黑体" charset="0"/>
                          <a:ea typeface="思源黑体" charset="0"/>
                          <a:cs typeface="Times New Roman" panose="02020603050405020304" pitchFamily="18" charset="0"/>
                        </a:rPr>
                        <a:t>GC</a:t>
                      </a: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50.7ms</a:t>
                      </a:r>
                      <a:endParaRPr lang="en-US" altLang="en-US" sz="1400" kern="100" dirty="0">
                        <a:solidFill>
                          <a:prstClr val="black">
                            <a:lumMod val="75000"/>
                            <a:lumOff val="25000"/>
                          </a:prstClr>
                        </a:solidFill>
                        <a:latin typeface="思源黑体" charset="0"/>
                        <a:ea typeface="思源黑体"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vMerge="1">
                  <a:txBody>
                    <a:bodyPr/>
                    <a:lstStyle/>
                    <a:p>
                      <a:endParaRPr lang="zh-CN"/>
                    </a:p>
                  </a:txBody>
                  <a:tcPr/>
                </a:tc>
                <a:tc vMerge="1">
                  <a:txBody>
                    <a:bodyPr/>
                    <a:lstStyle/>
                    <a:p>
                      <a:endParaRPr lang="zh-CN"/>
                    </a:p>
                  </a:txBody>
                  <a:tcPr/>
                </a:tc>
                <a:tc>
                  <a:txBody>
                    <a:bodyPr/>
                    <a:lstStyle/>
                    <a:p>
                      <a:pPr algn="just">
                        <a:lnSpc>
                          <a:spcPct val="150000"/>
                        </a:lnSpc>
                      </a:pP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最长</a:t>
                      </a:r>
                      <a:r>
                        <a:rPr lang="en-US" sz="1400" kern="100">
                          <a:solidFill>
                            <a:prstClr val="black">
                              <a:lumMod val="75000"/>
                              <a:lumOff val="25000"/>
                            </a:prstClr>
                          </a:solidFill>
                          <a:latin typeface="思源黑体" charset="0"/>
                          <a:ea typeface="思源黑体" charset="0"/>
                          <a:cs typeface="Times New Roman" panose="02020603050405020304" pitchFamily="18" charset="0"/>
                        </a:rPr>
                        <a:t>GC</a:t>
                      </a:r>
                      <a:r>
                        <a:rPr lang="zh-CN" altLang="en-US" sz="1400" kern="100">
                          <a:solidFill>
                            <a:prstClr val="black">
                              <a:lumMod val="75000"/>
                              <a:lumOff val="25000"/>
                            </a:prstClr>
                          </a:solidFill>
                          <a:latin typeface="思源黑体" charset="0"/>
                          <a:ea typeface="思源黑体" charset="0"/>
                          <a:cs typeface="Times New Roman" panose="02020603050405020304" pitchFamily="18" charset="0"/>
                        </a:rPr>
                        <a:t>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400" kern="100" dirty="0">
                          <a:solidFill>
                            <a:prstClr val="black">
                              <a:lumMod val="75000"/>
                              <a:lumOff val="25000"/>
                            </a:prstClr>
                          </a:solidFill>
                          <a:latin typeface="思源黑体" charset="0"/>
                          <a:ea typeface="思源黑体" charset="0"/>
                          <a:cs typeface="Times New Roman" panose="02020603050405020304" pitchFamily="18" charset="0"/>
                        </a:rPr>
                        <a:t>3.19s</a:t>
                      </a:r>
                      <a:endParaRPr lang="en-US" altLang="en-US" sz="1400" kern="100" dirty="0">
                        <a:solidFill>
                          <a:prstClr val="black">
                            <a:lumMod val="75000"/>
                            <a:lumOff val="25000"/>
                          </a:prstClr>
                        </a:solidFill>
                        <a:latin typeface="思源黑体" charset="0"/>
                        <a:ea typeface="思源黑体"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2" name="文本框 21"/>
          <p:cNvSpPr txBox="1"/>
          <p:nvPr/>
        </p:nvSpPr>
        <p:spPr>
          <a:xfrm>
            <a:off x="487202" y="6140760"/>
            <a:ext cx="11781916" cy="704680"/>
          </a:xfrm>
          <a:prstGeom prst="rect">
            <a:avLst/>
          </a:prstGeom>
          <a:noFill/>
        </p:spPr>
        <p:txBody>
          <a:bodyPr wrap="square">
            <a:spAutoFit/>
          </a:bodyPr>
          <a:lstStyle/>
          <a:p>
            <a:pPr>
              <a:lnSpc>
                <a:spcPct val="150000"/>
              </a:lnSpc>
            </a:pPr>
            <a:r>
              <a:rPr lang="en-US"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GX</a:t>
            </a:r>
            <a:r>
              <a:rPr lang="zh-CN"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证券作为证券行业第一批试点单位于</a:t>
            </a:r>
            <a:r>
              <a:rPr lang="en-US"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2020</a:t>
            </a:r>
            <a:r>
              <a:rPr lang="zh-CN"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年</a:t>
            </a:r>
            <a:r>
              <a:rPr lang="en-US"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6</a:t>
            </a:r>
            <a:r>
              <a:rPr lang="zh-CN"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月启动办公系统信创适配项目，经过</a:t>
            </a:r>
            <a:r>
              <a:rPr lang="en-US"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17</a:t>
            </a:r>
            <a:r>
              <a:rPr lang="zh-CN"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个月的迭代、升级、技术攻关，系统性能与稳定性得到持续提升，于</a:t>
            </a:r>
            <a:r>
              <a:rPr lang="en-US"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2021</a:t>
            </a:r>
            <a:r>
              <a:rPr lang="zh-CN"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年</a:t>
            </a:r>
            <a:r>
              <a:rPr lang="en-US"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12</a:t>
            </a:r>
            <a:r>
              <a:rPr lang="zh-CN" altLang="zh-CN"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rPr>
              <a:t>月初实现办公系统单轨运行，顺利通过验收。</a:t>
            </a:r>
            <a:endParaRPr lang="zh-CN" altLang="en-US" sz="1400" b="1" kern="100" dirty="0">
              <a:solidFill>
                <a:prstClr val="black">
                  <a:lumMod val="75000"/>
                  <a:lumOff val="25000"/>
                </a:prstClr>
              </a:solidFill>
              <a:latin typeface="等线" panose="02010600030101010101" charset="-122"/>
              <a:ea typeface="思源黑体 CN Normal" panose="020B040000000000000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标题 5"/>
          <p:cNvSpPr txBox="1"/>
          <p:nvPr/>
        </p:nvSpPr>
        <p:spPr>
          <a:xfrm>
            <a:off x="0" y="0"/>
            <a:ext cx="9973310" cy="951865"/>
          </a:xfrm>
          <a:prstGeom prst="rect">
            <a:avLst/>
          </a:prstGeom>
        </p:spPr>
        <p:txBody>
          <a:bodyPr>
            <a:noAutofit/>
          </a:bodyPr>
          <a:lstStyle>
            <a:lvl1pPr algn="ctr"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lvl="0" algn="l">
              <a:lnSpc>
                <a:spcPct val="150000"/>
              </a:lnSpc>
              <a:defRPr/>
            </a:pPr>
            <a:endParaRPr lang="zh-CN" altLang="en-US" sz="3600" dirty="0">
              <a:solidFill>
                <a:schemeClr val="bg1">
                  <a:lumMod val="95000"/>
                </a:schemeClr>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normAutofit/>
          </a:bodyPr>
          <a:lstStyle/>
          <a:p>
            <a:r>
              <a:rPr lang="en-US" altLang="zh-CN" sz="2665" b="0" dirty="0">
                <a:solidFill>
                  <a:schemeClr val="tx1"/>
                </a:solidFill>
                <a:latin typeface="思源黑体" charset="0"/>
                <a:ea typeface="思源黑体" charset="0"/>
                <a:sym typeface="+mn-ea"/>
              </a:rPr>
              <a:t>CC</a:t>
            </a:r>
            <a:r>
              <a:rPr lang="zh-CN" altLang="en-US" sz="2665" b="0" dirty="0">
                <a:solidFill>
                  <a:schemeClr val="tx1"/>
                </a:solidFill>
                <a:latin typeface="思源黑体" charset="0"/>
                <a:ea typeface="思源黑体" charset="0"/>
                <a:sym typeface="+mn-ea"/>
              </a:rPr>
              <a:t>证券：办公系统信息技术应用创新适配项目</a:t>
            </a:r>
            <a:endParaRPr lang="zh-CN" altLang="en-US" sz="2665" b="0" dirty="0">
              <a:latin typeface="思源黑体" charset="0"/>
              <a:ea typeface="思源黑体" charset="0"/>
            </a:endParaRPr>
          </a:p>
        </p:txBody>
      </p:sp>
      <p:sp>
        <p:nvSpPr>
          <p:cNvPr id="6" name="矩形 54"/>
          <p:cNvSpPr>
            <a:spLocks noChangeArrowheads="1"/>
          </p:cNvSpPr>
          <p:nvPr/>
        </p:nvSpPr>
        <p:spPr bwMode="auto">
          <a:xfrm>
            <a:off x="3481070" y="5029200"/>
            <a:ext cx="8602980" cy="1527810"/>
          </a:xfrm>
          <a:prstGeom prst="rect">
            <a:avLst/>
          </a:prstGeom>
          <a:noFill/>
          <a:ln w="9525">
            <a:noFill/>
            <a:miter lim="800000"/>
          </a:ln>
        </p:spPr>
        <p:txBody>
          <a:bodyPr wrap="square">
            <a:noAutofit/>
          </a:bodyPr>
          <a:lstStyle/>
          <a:p>
            <a:pPr marL="285750" lvl="1" indent="-285750">
              <a:lnSpc>
                <a:spcPct val="150000"/>
              </a:lnSpc>
              <a:buFont typeface="Wingdings" panose="05000000000000000000" charset="0"/>
              <a:buChar char="l"/>
              <a:defRPr/>
            </a:pPr>
            <a:r>
              <a:rPr lang="zh-CN" altLang="en-US" sz="1400" b="1" dirty="0">
                <a:latin typeface="思源黑体" charset="0"/>
                <a:ea typeface="思源黑体" charset="0"/>
                <a:cs typeface="黑体" panose="02010609060101010101" charset="-122"/>
                <a:sym typeface="+mn-lt"/>
              </a:rPr>
              <a:t>涉及应用：</a:t>
            </a:r>
            <a:r>
              <a:rPr lang="zh-CN" altLang="en-US" sz="1400" dirty="0">
                <a:latin typeface="思源黑体" charset="0"/>
                <a:ea typeface="思源黑体" charset="0"/>
                <a:cs typeface="黑体" panose="02010609060101010101" charset="-122"/>
                <a:sym typeface="+mn-lt"/>
              </a:rPr>
              <a:t>邮件系统</a:t>
            </a:r>
            <a:r>
              <a:rPr lang="zh-CN" altLang="en-US" sz="1400" b="1" dirty="0">
                <a:latin typeface="思源黑体" charset="0"/>
                <a:ea typeface="思源黑体" charset="0"/>
                <a:cs typeface="黑体" panose="02010609060101010101" charset="-122"/>
                <a:sym typeface="+mn-lt"/>
              </a:rPr>
              <a:t>、财富系统（自研），远程开户</a:t>
            </a:r>
            <a:r>
              <a:rPr lang="zh-CN" altLang="en-US" sz="1400" dirty="0">
                <a:latin typeface="思源黑体" charset="0"/>
                <a:ea typeface="思源黑体" charset="0"/>
                <a:cs typeface="黑体" panose="02010609060101010101" charset="-122"/>
                <a:sym typeface="+mn-lt"/>
              </a:rPr>
              <a:t>等</a:t>
            </a:r>
            <a:r>
              <a:rPr lang="en-US" altLang="zh-CN" sz="1400" b="1" dirty="0">
                <a:solidFill>
                  <a:srgbClr val="FF0000"/>
                </a:solidFill>
                <a:latin typeface="思源黑体" charset="0"/>
                <a:ea typeface="思源黑体" charset="0"/>
                <a:cs typeface="黑体" panose="02010609060101010101" charset="-122"/>
                <a:sym typeface="+mn-lt"/>
              </a:rPr>
              <a:t>10+</a:t>
            </a:r>
            <a:r>
              <a:rPr lang="zh-CN" altLang="en-US" sz="1400" b="1" dirty="0">
                <a:solidFill>
                  <a:srgbClr val="FF0000"/>
                </a:solidFill>
                <a:latin typeface="思源黑体" charset="0"/>
                <a:ea typeface="思源黑体" charset="0"/>
                <a:cs typeface="黑体" panose="02010609060101010101" charset="-122"/>
                <a:sym typeface="+mn-lt"/>
              </a:rPr>
              <a:t>个应用系统</a:t>
            </a:r>
            <a:endParaRPr lang="en-US" altLang="zh-CN" sz="1400" dirty="0">
              <a:latin typeface="思源黑体" charset="0"/>
              <a:ea typeface="思源黑体" charset="0"/>
              <a:cs typeface="黑体" panose="02010609060101010101" charset="-122"/>
              <a:sym typeface="+mn-lt"/>
            </a:endParaRPr>
          </a:p>
          <a:p>
            <a:pPr marL="0" lvl="1" indent="-285750">
              <a:lnSpc>
                <a:spcPct val="150000"/>
              </a:lnSpc>
              <a:buFont typeface="Wingdings" panose="05000000000000000000" charset="0"/>
              <a:buChar char="l"/>
              <a:defRPr/>
            </a:pPr>
            <a:r>
              <a:rPr lang="zh-CN" altLang="en-US" sz="1400" b="1" dirty="0">
                <a:latin typeface="思源黑体" charset="0"/>
                <a:ea typeface="思源黑体" charset="0"/>
                <a:cs typeface="黑体" panose="02010609060101010101" charset="-122"/>
                <a:sym typeface="+mn-lt"/>
              </a:rPr>
              <a:t>部署实例</a:t>
            </a:r>
            <a:r>
              <a:rPr lang="zh-CN" altLang="zh-CN" sz="1400" b="1" dirty="0">
                <a:latin typeface="思源黑体" charset="0"/>
                <a:ea typeface="思源黑体" charset="0"/>
                <a:cs typeface="黑体" panose="02010609060101010101" charset="-122"/>
                <a:sym typeface="+mn-lt"/>
              </a:rPr>
              <a:t>：本项目</a:t>
            </a:r>
            <a:r>
              <a:rPr lang="zh-CN" altLang="en-US" sz="1400" dirty="0">
                <a:latin typeface="思源黑体" charset="0"/>
                <a:ea typeface="思源黑体" charset="0"/>
                <a:cs typeface="黑体" panose="02010609060101010101" charset="-122"/>
                <a:sym typeface="+mn-lt"/>
              </a:rPr>
              <a:t>共涉及</a:t>
            </a:r>
            <a:r>
              <a:rPr lang="en-US" altLang="zh-CN" sz="1400" b="1" dirty="0">
                <a:solidFill>
                  <a:srgbClr val="FF0000"/>
                </a:solidFill>
                <a:latin typeface="思源黑体" charset="0"/>
                <a:ea typeface="思源黑体" charset="0"/>
                <a:cs typeface="黑体" panose="02010609060101010101" charset="-122"/>
                <a:sym typeface="+mn-lt"/>
              </a:rPr>
              <a:t>12</a:t>
            </a:r>
            <a:r>
              <a:rPr lang="zh-CN" altLang="en-US" sz="1400" b="1" dirty="0">
                <a:solidFill>
                  <a:srgbClr val="FF0000"/>
                </a:solidFill>
                <a:latin typeface="思源黑体" charset="0"/>
                <a:ea typeface="思源黑体" charset="0"/>
                <a:cs typeface="黑体" panose="02010609060101010101" charset="-122"/>
                <a:sym typeface="+mn-lt"/>
              </a:rPr>
              <a:t>套</a:t>
            </a:r>
            <a:r>
              <a:rPr lang="en-US" altLang="zh-CN" sz="1400" b="1" dirty="0">
                <a:solidFill>
                  <a:srgbClr val="FF0000"/>
                </a:solidFill>
                <a:latin typeface="思源黑体" charset="0"/>
                <a:ea typeface="思源黑体" charset="0"/>
                <a:cs typeface="黑体" panose="02010609060101010101" charset="-122"/>
                <a:sym typeface="+mn-lt"/>
              </a:rPr>
              <a:t>TongWeb</a:t>
            </a:r>
            <a:r>
              <a:rPr lang="zh-CN" altLang="en-US" sz="1400" b="1" dirty="0">
                <a:solidFill>
                  <a:srgbClr val="FF0000"/>
                </a:solidFill>
                <a:latin typeface="思源黑体" charset="0"/>
                <a:ea typeface="思源黑体" charset="0"/>
                <a:cs typeface="黑体" panose="02010609060101010101" charset="-122"/>
                <a:sym typeface="+mn-lt"/>
              </a:rPr>
              <a:t>，另外部署</a:t>
            </a:r>
            <a:r>
              <a:rPr lang="en-US" altLang="zh-CN" sz="1400" b="1" dirty="0">
                <a:solidFill>
                  <a:srgbClr val="FF0000"/>
                </a:solidFill>
                <a:latin typeface="思源黑体" charset="0"/>
                <a:ea typeface="思源黑体" charset="0"/>
                <a:cs typeface="黑体" panose="02010609060101010101" charset="-122"/>
                <a:sym typeface="+mn-lt"/>
              </a:rPr>
              <a:t>2</a:t>
            </a:r>
            <a:r>
              <a:rPr lang="zh-CN" altLang="en-US" sz="1400" b="1" dirty="0">
                <a:solidFill>
                  <a:srgbClr val="FF0000"/>
                </a:solidFill>
                <a:latin typeface="思源黑体" charset="0"/>
                <a:ea typeface="思源黑体" charset="0"/>
                <a:cs typeface="黑体" panose="02010609060101010101" charset="-122"/>
                <a:sym typeface="+mn-lt"/>
              </a:rPr>
              <a:t>套</a:t>
            </a:r>
            <a:r>
              <a:rPr lang="en-US" altLang="zh-CN" sz="1400" b="1" dirty="0">
                <a:solidFill>
                  <a:srgbClr val="FF0000"/>
                </a:solidFill>
                <a:latin typeface="思源黑体" charset="0"/>
                <a:ea typeface="思源黑体" charset="0"/>
                <a:cs typeface="黑体" panose="02010609060101010101" charset="-122"/>
                <a:sym typeface="+mn-lt"/>
              </a:rPr>
              <a:t>TongLink/Q</a:t>
            </a:r>
            <a:r>
              <a:rPr lang="zh-CN" altLang="en-US" sz="1400" b="1" dirty="0">
                <a:solidFill>
                  <a:srgbClr val="FF0000"/>
                </a:solidFill>
                <a:latin typeface="思源黑体" charset="0"/>
                <a:ea typeface="思源黑体" charset="0"/>
                <a:cs typeface="黑体" panose="02010609060101010101" charset="-122"/>
                <a:sym typeface="+mn-lt"/>
              </a:rPr>
              <a:t>用于</a:t>
            </a:r>
            <a:r>
              <a:rPr lang="en-US" altLang="zh-CN" sz="1400" b="1" dirty="0">
                <a:solidFill>
                  <a:srgbClr val="FF0000"/>
                </a:solidFill>
                <a:latin typeface="思源黑体" charset="0"/>
                <a:ea typeface="思源黑体" charset="0"/>
                <a:cs typeface="黑体" panose="02010609060101010101" charset="-122"/>
                <a:sym typeface="+mn-lt"/>
              </a:rPr>
              <a:t>E</a:t>
            </a:r>
            <a:r>
              <a:rPr lang="zh-CN" altLang="en-US" sz="1400" b="1" dirty="0">
                <a:solidFill>
                  <a:srgbClr val="FF0000"/>
                </a:solidFill>
                <a:latin typeface="思源黑体" charset="0"/>
                <a:ea typeface="思源黑体" charset="0"/>
                <a:cs typeface="黑体" panose="02010609060101010101" charset="-122"/>
                <a:sym typeface="+mn-lt"/>
              </a:rPr>
              <a:t>签宝应用数据传输，</a:t>
            </a:r>
            <a:r>
              <a:rPr lang="en-US" altLang="zh-CN" sz="1400" b="1" dirty="0">
                <a:solidFill>
                  <a:srgbClr val="FF0000"/>
                </a:solidFill>
                <a:latin typeface="思源黑体" charset="0"/>
                <a:ea typeface="思源黑体" charset="0"/>
                <a:cs typeface="黑体" panose="02010609060101010101" charset="-122"/>
                <a:sym typeface="+mn-lt"/>
              </a:rPr>
              <a:t>6</a:t>
            </a:r>
            <a:r>
              <a:rPr lang="zh-CN" altLang="en-US" sz="1400" b="1" dirty="0">
                <a:solidFill>
                  <a:srgbClr val="FF0000"/>
                </a:solidFill>
                <a:latin typeface="思源黑体" charset="0"/>
                <a:ea typeface="思源黑体" charset="0"/>
                <a:cs typeface="黑体" panose="02010609060101010101" charset="-122"/>
                <a:sym typeface="+mn-lt"/>
              </a:rPr>
              <a:t>套</a:t>
            </a:r>
            <a:r>
              <a:rPr lang="en-US" altLang="zh-CN" sz="1400" b="1" dirty="0">
                <a:solidFill>
                  <a:srgbClr val="FF0000"/>
                </a:solidFill>
                <a:latin typeface="思源黑体" charset="0"/>
                <a:ea typeface="思源黑体" charset="0"/>
                <a:cs typeface="黑体" panose="02010609060101010101" charset="-122"/>
                <a:sym typeface="+mn-lt"/>
              </a:rPr>
              <a:t>THS</a:t>
            </a:r>
            <a:r>
              <a:rPr lang="zh-CN" altLang="en-US" sz="1400" b="1" dirty="0">
                <a:solidFill>
                  <a:srgbClr val="FF0000"/>
                </a:solidFill>
                <a:latin typeface="思源黑体" charset="0"/>
                <a:ea typeface="思源黑体" charset="0"/>
                <a:cs typeface="黑体" panose="02010609060101010101" charset="-122"/>
                <a:sym typeface="+mn-lt"/>
              </a:rPr>
              <a:t>作为前端的负载均衡软件</a:t>
            </a:r>
            <a:r>
              <a:rPr lang="en-US" altLang="zh-CN" sz="1400" b="1" dirty="0">
                <a:solidFill>
                  <a:srgbClr val="FF0000"/>
                </a:solidFill>
                <a:latin typeface="思源黑体" charset="0"/>
                <a:ea typeface="思源黑体" charset="0"/>
                <a:cs typeface="黑体" panose="02010609060101010101" charset="-122"/>
                <a:sym typeface="+mn-lt"/>
              </a:rPr>
              <a:t>,TongRDS(</a:t>
            </a:r>
            <a:r>
              <a:rPr lang="zh-CN" altLang="en-US" sz="1400" b="1" dirty="0">
                <a:solidFill>
                  <a:srgbClr val="FF0000"/>
                </a:solidFill>
                <a:latin typeface="思源黑体" charset="0"/>
                <a:ea typeface="思源黑体" charset="0"/>
                <a:cs typeface="黑体" panose="02010609060101010101" charset="-122"/>
                <a:sym typeface="+mn-lt"/>
              </a:rPr>
              <a:t>三主三从</a:t>
            </a:r>
            <a:r>
              <a:rPr lang="en-US" altLang="zh-CN" sz="1400" b="1" dirty="0">
                <a:solidFill>
                  <a:srgbClr val="FF0000"/>
                </a:solidFill>
                <a:latin typeface="思源黑体" charset="0"/>
                <a:ea typeface="思源黑体" charset="0"/>
                <a:cs typeface="黑体" panose="02010609060101010101" charset="-122"/>
                <a:sym typeface="+mn-lt"/>
              </a:rPr>
              <a:t>)</a:t>
            </a:r>
            <a:r>
              <a:rPr lang="zh-CN" altLang="en-US" sz="1400" b="1" dirty="0">
                <a:solidFill>
                  <a:srgbClr val="FF0000"/>
                </a:solidFill>
                <a:latin typeface="思源黑体" charset="0"/>
                <a:ea typeface="思源黑体" charset="0"/>
                <a:cs typeface="黑体" panose="02010609060101010101" charset="-122"/>
                <a:sym typeface="+mn-lt"/>
              </a:rPr>
              <a:t>作为办公类业务的数据缓存产品</a:t>
            </a:r>
            <a:endParaRPr lang="zh-CN" altLang="en-US" sz="1400" dirty="0">
              <a:latin typeface="思源黑体" charset="0"/>
              <a:ea typeface="思源黑体" charset="0"/>
              <a:cs typeface="黑体" panose="02010609060101010101" charset="-122"/>
              <a:sym typeface="+mn-lt"/>
            </a:endParaRPr>
          </a:p>
          <a:p>
            <a:pPr marL="0" lvl="1" indent="-285750">
              <a:lnSpc>
                <a:spcPct val="150000"/>
              </a:lnSpc>
              <a:buFont typeface="Wingdings" panose="05000000000000000000" charset="0"/>
              <a:buChar char="l"/>
              <a:defRPr/>
            </a:pPr>
            <a:r>
              <a:rPr lang="zh-CN" altLang="en-US" sz="1400" b="1" dirty="0">
                <a:latin typeface="思源黑体" charset="0"/>
                <a:ea typeface="思源黑体" charset="0"/>
                <a:cs typeface="黑体" panose="02010609060101010101" charset="-122"/>
                <a:sym typeface="+mn-lt"/>
              </a:rPr>
              <a:t>上线时间：</a:t>
            </a:r>
            <a:r>
              <a:rPr lang="zh-CN" altLang="en-US" sz="1400" dirty="0">
                <a:latin typeface="思源黑体" charset="0"/>
                <a:ea typeface="思源黑体" charset="0"/>
                <a:cs typeface="黑体" panose="02010609060101010101" charset="-122"/>
                <a:sym typeface="+mn-lt"/>
              </a:rPr>
              <a:t>项目中涉及的应用系统于</a:t>
            </a:r>
            <a:r>
              <a:rPr lang="zh-CN" altLang="en-US" sz="1400" b="1" dirty="0">
                <a:solidFill>
                  <a:srgbClr val="FF0000"/>
                </a:solidFill>
                <a:latin typeface="思源黑体" charset="0"/>
                <a:ea typeface="思源黑体" charset="0"/>
                <a:cs typeface="黑体" panose="02010609060101010101" charset="-122"/>
                <a:sym typeface="+mn-lt"/>
              </a:rPr>
              <a:t>202</a:t>
            </a:r>
            <a:r>
              <a:rPr lang="en-US" altLang="zh-CN" sz="1400" b="1" dirty="0">
                <a:solidFill>
                  <a:srgbClr val="FF0000"/>
                </a:solidFill>
                <a:latin typeface="思源黑体" charset="0"/>
                <a:ea typeface="思源黑体" charset="0"/>
                <a:cs typeface="黑体" panose="02010609060101010101" charset="-122"/>
                <a:sym typeface="+mn-lt"/>
              </a:rPr>
              <a:t>2</a:t>
            </a:r>
            <a:r>
              <a:rPr lang="zh-CN" altLang="en-US" sz="1400" b="1" dirty="0">
                <a:solidFill>
                  <a:srgbClr val="FF0000"/>
                </a:solidFill>
                <a:latin typeface="思源黑体" charset="0"/>
                <a:ea typeface="思源黑体" charset="0"/>
                <a:cs typeface="黑体" panose="02010609060101010101" charset="-122"/>
                <a:sym typeface="+mn-lt"/>
              </a:rPr>
              <a:t>年</a:t>
            </a:r>
            <a:r>
              <a:rPr lang="en-US" altLang="zh-CN" sz="1400" b="1" dirty="0">
                <a:solidFill>
                  <a:srgbClr val="FF0000"/>
                </a:solidFill>
                <a:latin typeface="思源黑体" charset="0"/>
                <a:ea typeface="思源黑体" charset="0"/>
                <a:cs typeface="黑体" panose="02010609060101010101" charset="-122"/>
                <a:sym typeface="+mn-lt"/>
              </a:rPr>
              <a:t>12</a:t>
            </a:r>
            <a:r>
              <a:rPr lang="zh-CN" altLang="en-US" sz="1400" b="1" dirty="0">
                <a:solidFill>
                  <a:srgbClr val="FF0000"/>
                </a:solidFill>
                <a:latin typeface="思源黑体" charset="0"/>
                <a:ea typeface="思源黑体" charset="0"/>
                <a:cs typeface="黑体" panose="02010609060101010101" charset="-122"/>
                <a:sym typeface="+mn-lt"/>
              </a:rPr>
              <a:t>月相继上线</a:t>
            </a:r>
            <a:r>
              <a:rPr lang="zh-CN" altLang="en-US" sz="1400" dirty="0">
                <a:latin typeface="思源黑体" charset="0"/>
                <a:ea typeface="思源黑体" charset="0"/>
                <a:cs typeface="黑体" panose="02010609060101010101" charset="-122"/>
                <a:sym typeface="+mn-lt"/>
              </a:rPr>
              <a:t>。</a:t>
            </a:r>
            <a:endParaRPr lang="en-US" altLang="zh-CN" sz="1400" dirty="0">
              <a:solidFill>
                <a:schemeClr val="tx1"/>
              </a:solidFill>
              <a:latin typeface="思源黑体" charset="0"/>
              <a:ea typeface="思源黑体" charset="0"/>
              <a:cs typeface="黑体" panose="02010609060101010101" charset="-122"/>
              <a:sym typeface="+mn-lt"/>
            </a:endParaRPr>
          </a:p>
          <a:p>
            <a:pPr marL="342900" lvl="1" indent="-342900">
              <a:lnSpc>
                <a:spcPct val="130000"/>
              </a:lnSpc>
              <a:buFont typeface="Wingdings" panose="05000000000000000000" pitchFamily="2" charset="2"/>
              <a:buChar char="l"/>
              <a:defRPr/>
            </a:pPr>
            <a:endParaRPr lang="zh-CN" altLang="en-US" sz="1400" dirty="0">
              <a:solidFill>
                <a:schemeClr val="tx1"/>
              </a:solidFill>
              <a:latin typeface="思源黑体" charset="0"/>
              <a:ea typeface="思源黑体" charset="0"/>
              <a:cs typeface="黑体" panose="02010609060101010101" charset="-122"/>
              <a:sym typeface="+mn-lt"/>
            </a:endParaRPr>
          </a:p>
        </p:txBody>
      </p:sp>
      <p:sp>
        <p:nvSpPr>
          <p:cNvPr id="100" name="文本框 99"/>
          <p:cNvSpPr txBox="1"/>
          <p:nvPr/>
        </p:nvSpPr>
        <p:spPr>
          <a:xfrm>
            <a:off x="560705" y="4754245"/>
            <a:ext cx="2588260" cy="1753235"/>
          </a:xfrm>
          <a:prstGeom prst="rect">
            <a:avLst/>
          </a:prstGeom>
          <a:noFill/>
          <a:ln w="9525">
            <a:noFill/>
          </a:ln>
        </p:spPr>
        <p:txBody>
          <a:bodyPr wrap="square">
            <a:spAutoFit/>
          </a:bodyPr>
          <a:lstStyle/>
          <a:p>
            <a:pPr indent="0" fontAlgn="auto">
              <a:lnSpc>
                <a:spcPct val="150000"/>
              </a:lnSpc>
            </a:pPr>
            <a:r>
              <a:rPr lang="zh-CN" altLang="en-US" sz="1200" b="1">
                <a:latin typeface="思源黑体" charset="0"/>
                <a:ea typeface="思源黑体" charset="0"/>
                <a:cs typeface="+mj-ea"/>
                <a:sym typeface="+mn-ea"/>
              </a:rPr>
              <a:t>办公系统：</a:t>
            </a:r>
            <a:r>
              <a:rPr lang="zh-CN" altLang="en-US" sz="1200">
                <a:latin typeface="思源黑体" charset="0"/>
                <a:ea typeface="思源黑体" charset="0"/>
                <a:cs typeface="+mj-ea"/>
                <a:sym typeface="+mn-ea"/>
              </a:rPr>
              <a:t>蓝凌EKP v15</a:t>
            </a:r>
            <a:endParaRPr lang="zh-CN" altLang="en-US" sz="1200" b="0">
              <a:latin typeface="思源黑体" charset="0"/>
              <a:ea typeface="思源黑体" charset="0"/>
              <a:cs typeface="+mj-ea"/>
            </a:endParaRPr>
          </a:p>
          <a:p>
            <a:pPr indent="0" fontAlgn="auto">
              <a:lnSpc>
                <a:spcPct val="150000"/>
              </a:lnSpc>
            </a:pPr>
            <a:r>
              <a:rPr lang="zh-CN" altLang="en-US" sz="1200" b="1">
                <a:latin typeface="思源黑体" charset="0"/>
                <a:ea typeface="思源黑体" charset="0"/>
                <a:cs typeface="+mj-ea"/>
              </a:rPr>
              <a:t>应用中间件：</a:t>
            </a:r>
            <a:r>
              <a:rPr lang="en-US" altLang="zh-CN" sz="1200" b="0">
                <a:latin typeface="思源黑体" charset="0"/>
                <a:ea typeface="思源黑体" charset="0"/>
                <a:cs typeface="+mj-ea"/>
              </a:rPr>
              <a:t>TongWeb</a:t>
            </a:r>
          </a:p>
          <a:p>
            <a:pPr indent="0" fontAlgn="auto">
              <a:lnSpc>
                <a:spcPct val="150000"/>
              </a:lnSpc>
            </a:pPr>
            <a:r>
              <a:rPr lang="zh-CN" altLang="en-US" sz="1200" b="1">
                <a:latin typeface="思源黑体" charset="0"/>
                <a:ea typeface="思源黑体" charset="0"/>
                <a:cs typeface="+mj-ea"/>
                <a:sym typeface="+mn-ea"/>
              </a:rPr>
              <a:t>数据库：</a:t>
            </a:r>
            <a:r>
              <a:rPr lang="zh-CN" altLang="en-US" sz="1200">
                <a:latin typeface="思源黑体" charset="0"/>
                <a:ea typeface="思源黑体" charset="0"/>
                <a:cs typeface="+mj-ea"/>
                <a:sym typeface="+mn-ea"/>
              </a:rPr>
              <a:t>达梦</a:t>
            </a:r>
            <a:r>
              <a:rPr lang="en-US" altLang="zh-CN" sz="1200">
                <a:latin typeface="思源黑体" charset="0"/>
                <a:ea typeface="思源黑体" charset="0"/>
                <a:cs typeface="+mj-ea"/>
                <a:sym typeface="+mn-ea"/>
              </a:rPr>
              <a:t>V8</a:t>
            </a:r>
          </a:p>
          <a:p>
            <a:pPr indent="0" fontAlgn="auto">
              <a:lnSpc>
                <a:spcPct val="150000"/>
              </a:lnSpc>
            </a:pPr>
            <a:r>
              <a:rPr lang="zh-CN" altLang="en-US" sz="1200" b="1">
                <a:latin typeface="思源黑体" charset="0"/>
                <a:ea typeface="思源黑体" charset="0"/>
                <a:cs typeface="+mj-ea"/>
                <a:sym typeface="+mn-ea"/>
              </a:rPr>
              <a:t>JDK：</a:t>
            </a:r>
            <a:r>
              <a:rPr lang="zh-CN" altLang="en-US" sz="1200">
                <a:latin typeface="思源黑体" charset="0"/>
                <a:ea typeface="思源黑体" charset="0"/>
                <a:cs typeface="+mj-ea"/>
                <a:sym typeface="+mn-ea"/>
              </a:rPr>
              <a:t>华为毕昇 jdk1.8</a:t>
            </a:r>
            <a:endParaRPr lang="zh-CN" altLang="en-US" sz="1200" b="0">
              <a:latin typeface="思源黑体" charset="0"/>
              <a:ea typeface="思源黑体" charset="0"/>
              <a:cs typeface="+mj-ea"/>
            </a:endParaRPr>
          </a:p>
          <a:p>
            <a:pPr indent="0" fontAlgn="auto">
              <a:lnSpc>
                <a:spcPct val="150000"/>
              </a:lnSpc>
            </a:pPr>
            <a:r>
              <a:rPr lang="zh-CN" sz="1200" b="1">
                <a:latin typeface="思源黑体" charset="0"/>
                <a:ea typeface="思源黑体" charset="0"/>
                <a:cs typeface="+mj-ea"/>
                <a:sym typeface="+mn-ea"/>
              </a:rPr>
              <a:t>操作系统：</a:t>
            </a:r>
            <a:r>
              <a:rPr lang="zh-CN" sz="1200">
                <a:latin typeface="思源黑体" charset="0"/>
                <a:ea typeface="思源黑体" charset="0"/>
                <a:cs typeface="+mj-ea"/>
                <a:sym typeface="+mn-ea"/>
              </a:rPr>
              <a:t>银河麒麟</a:t>
            </a:r>
            <a:r>
              <a:rPr lang="en-US" altLang="zh-CN" sz="1200">
                <a:latin typeface="思源黑体" charset="0"/>
                <a:ea typeface="思源黑体" charset="0"/>
                <a:cs typeface="+mj-ea"/>
                <a:sym typeface="+mn-ea"/>
              </a:rPr>
              <a:t>V10</a:t>
            </a:r>
            <a:endParaRPr lang="en-US" altLang="zh-CN" sz="1200" b="0">
              <a:latin typeface="思源黑体" charset="0"/>
              <a:ea typeface="思源黑体" charset="0"/>
              <a:cs typeface="+mj-ea"/>
            </a:endParaRPr>
          </a:p>
          <a:p>
            <a:pPr indent="0" fontAlgn="auto">
              <a:lnSpc>
                <a:spcPct val="150000"/>
              </a:lnSpc>
            </a:pPr>
            <a:r>
              <a:rPr lang="zh-CN" altLang="en-US" sz="1200" b="1">
                <a:latin typeface="思源黑体" charset="0"/>
                <a:ea typeface="思源黑体" charset="0"/>
                <a:cs typeface="+mj-ea"/>
              </a:rPr>
              <a:t>服务器：</a:t>
            </a:r>
            <a:r>
              <a:rPr lang="zh-CN" altLang="en-US" sz="1200" b="0">
                <a:latin typeface="思源黑体" charset="0"/>
                <a:ea typeface="思源黑体" charset="0"/>
                <a:cs typeface="+mj-ea"/>
              </a:rPr>
              <a:t>华为泰山200（鲲鹏920）</a:t>
            </a:r>
          </a:p>
        </p:txBody>
      </p:sp>
      <p:sp>
        <p:nvSpPr>
          <p:cNvPr id="3" name="文本框 2"/>
          <p:cNvSpPr txBox="1"/>
          <p:nvPr/>
        </p:nvSpPr>
        <p:spPr>
          <a:xfrm>
            <a:off x="436245" y="1526540"/>
            <a:ext cx="4415790" cy="2584450"/>
          </a:xfrm>
          <a:prstGeom prst="rect">
            <a:avLst/>
          </a:prstGeom>
          <a:noFill/>
          <a:ln w="9525">
            <a:noFill/>
          </a:ln>
        </p:spPr>
        <p:txBody>
          <a:bodyPr wrap="square">
            <a:spAutoFit/>
          </a:bodyPr>
          <a:lstStyle/>
          <a:p>
            <a:pPr indent="304800" fontAlgn="auto">
              <a:lnSpc>
                <a:spcPct val="150000"/>
              </a:lnSpc>
            </a:pPr>
            <a:r>
              <a:rPr lang="en-US" altLang="zh-CN" sz="1200" dirty="0">
                <a:latin typeface="思源黑体" charset="0"/>
                <a:ea typeface="思源黑体" charset="0"/>
                <a:cs typeface="+mn-ea"/>
              </a:rPr>
              <a:t>CC</a:t>
            </a:r>
            <a:r>
              <a:rPr lang="zh-CN" sz="1200" b="0" dirty="0">
                <a:latin typeface="思源黑体" charset="0"/>
                <a:ea typeface="思源黑体" charset="0"/>
                <a:cs typeface="+mn-ea"/>
              </a:rPr>
              <a:t>证券于1995年获中国人民银行批准，在原深圳长城证券部和海南汇通国际信托投资公司所属证券机构合并基础上组建设立。截至目前，长城证券已经形成了多功能协调发展的金融业务体系。</a:t>
            </a:r>
          </a:p>
          <a:p>
            <a:pPr indent="304800" fontAlgn="auto">
              <a:lnSpc>
                <a:spcPct val="150000"/>
              </a:lnSpc>
            </a:pPr>
            <a:r>
              <a:rPr lang="en-US" altLang="zh-CN" sz="1200" dirty="0">
                <a:latin typeface="思源黑体" charset="0"/>
                <a:ea typeface="思源黑体" charset="0"/>
                <a:cs typeface="+mn-ea"/>
              </a:rPr>
              <a:t>CC</a:t>
            </a:r>
            <a:r>
              <a:rPr lang="zh-CN" sz="1200" b="0" dirty="0">
                <a:latin typeface="思源黑体" charset="0"/>
                <a:ea typeface="思源黑体" charset="0"/>
                <a:cs typeface="+mn-ea"/>
              </a:rPr>
              <a:t>证券是证券行业第三期应用创新试点单位，2022年6月，进行项目前期的需求调研。2022年10月，</a:t>
            </a:r>
            <a:r>
              <a:rPr lang="en-US" altLang="zh-CN" sz="1200" dirty="0">
                <a:latin typeface="思源黑体" charset="0"/>
                <a:ea typeface="思源黑体" charset="0"/>
                <a:cs typeface="+mn-ea"/>
              </a:rPr>
              <a:t>CC</a:t>
            </a:r>
            <a:r>
              <a:rPr lang="zh-CN" sz="1200" b="0" dirty="0">
                <a:latin typeface="思源黑体" charset="0"/>
                <a:ea typeface="思源黑体" charset="0"/>
                <a:cs typeface="+mn-ea"/>
              </a:rPr>
              <a:t>证券启动OA系统适配改造项目。东方通团队积极配合用户，联合上下游厂商对产品全面验证、测试、调优、上线准备、上线迁移，试运行支持、双轨、单轨等阶段的支撑保障工作。</a:t>
            </a:r>
          </a:p>
        </p:txBody>
      </p:sp>
      <p:pic>
        <p:nvPicPr>
          <p:cNvPr id="5" name="图片 4" descr="长城证券"/>
          <p:cNvPicPr>
            <a:picLocks noChangeAspect="1"/>
          </p:cNvPicPr>
          <p:nvPr>
            <p:custDataLst>
              <p:tags r:id="rId1"/>
            </p:custDataLst>
          </p:nvPr>
        </p:nvPicPr>
        <p:blipFill>
          <a:blip r:embed="rId16"/>
          <a:stretch>
            <a:fillRect/>
          </a:stretch>
        </p:blipFill>
        <p:spPr>
          <a:xfrm>
            <a:off x="4999990" y="1182370"/>
            <a:ext cx="6697980" cy="3369310"/>
          </a:xfrm>
          <a:prstGeom prst="rect">
            <a:avLst/>
          </a:prstGeom>
        </p:spPr>
      </p:pic>
      <p:grpSp>
        <p:nvGrpSpPr>
          <p:cNvPr id="92" name="组合 91"/>
          <p:cNvGrpSpPr/>
          <p:nvPr/>
        </p:nvGrpSpPr>
        <p:grpSpPr>
          <a:xfrm>
            <a:off x="3441644" y="4519603"/>
            <a:ext cx="1701840" cy="490065"/>
            <a:chOff x="651638" y="3445283"/>
            <a:chExt cx="1701840" cy="490065"/>
          </a:xfrm>
        </p:grpSpPr>
        <p:grpSp>
          <p:nvGrpSpPr>
            <p:cNvPr id="93" name="组合 92"/>
            <p:cNvGrpSpPr/>
            <p:nvPr/>
          </p:nvGrpSpPr>
          <p:grpSpPr>
            <a:xfrm>
              <a:off x="651638" y="3445283"/>
              <a:ext cx="492664" cy="490065"/>
              <a:chOff x="2235278" y="1809459"/>
              <a:chExt cx="1537846" cy="1529734"/>
            </a:xfrm>
          </p:grpSpPr>
          <p:grpSp>
            <p:nvGrpSpPr>
              <p:cNvPr id="96" name="组合 95"/>
              <p:cNvGrpSpPr/>
              <p:nvPr/>
            </p:nvGrpSpPr>
            <p:grpSpPr>
              <a:xfrm>
                <a:off x="2235278" y="1809459"/>
                <a:ext cx="1537846" cy="1529734"/>
                <a:chOff x="2253753" y="1632567"/>
                <a:chExt cx="1805959" cy="1796433"/>
              </a:xfrm>
            </p:grpSpPr>
            <p:sp>
              <p:nvSpPr>
                <p:cNvPr id="98" name="等腰三角形 2"/>
                <p:cNvSpPr/>
                <p:nvPr>
                  <p:custDataLst>
                    <p:tags r:id="rId12"/>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sp>
              <p:nvSpPr>
                <p:cNvPr id="103" name="等腰三角形 2"/>
                <p:cNvSpPr/>
                <p:nvPr>
                  <p:custDataLst>
                    <p:tags r:id="rId13"/>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grpSp>
          <p:sp>
            <p:nvSpPr>
              <p:cNvPr id="97" name="图形 53"/>
              <p:cNvSpPr/>
              <p:nvPr>
                <p:custDataLst>
                  <p:tags r:id="rId11"/>
                </p:custDataLst>
              </p:nvPr>
            </p:nvSpPr>
            <p:spPr>
              <a:xfrm>
                <a:off x="2593916" y="2327926"/>
                <a:ext cx="663562" cy="585908"/>
              </a:xfrm>
              <a:custGeom>
                <a:avLst/>
                <a:gdLst>
                  <a:gd name="connsiteX0" fmla="*/ 2174367 w 6096000"/>
                  <a:gd name="connsiteY0" fmla="*/ 4381500 h 5382632"/>
                  <a:gd name="connsiteX1" fmla="*/ 1231392 w 6096000"/>
                  <a:gd name="connsiteY1" fmla="*/ 5324475 h 5382632"/>
                  <a:gd name="connsiteX2" fmla="*/ 962025 w 6096000"/>
                  <a:gd name="connsiteY2" fmla="*/ 5329157 h 5382632"/>
                  <a:gd name="connsiteX3" fmla="*/ 957344 w 6096000"/>
                  <a:gd name="connsiteY3" fmla="*/ 5059790 h 5382632"/>
                  <a:gd name="connsiteX4" fmla="*/ 962025 w 6096000"/>
                  <a:gd name="connsiteY4" fmla="*/ 5055108 h 5382632"/>
                  <a:gd name="connsiteX5" fmla="*/ 1635633 w 6096000"/>
                  <a:gd name="connsiteY5" fmla="*/ 4381500 h 5382632"/>
                  <a:gd name="connsiteX6" fmla="*/ 762000 w 6096000"/>
                  <a:gd name="connsiteY6" fmla="*/ 4381500 h 5382632"/>
                  <a:gd name="connsiteX7" fmla="*/ 381000 w 6096000"/>
                  <a:gd name="connsiteY7" fmla="*/ 4000500 h 5382632"/>
                  <a:gd name="connsiteX8" fmla="*/ 381000 w 6096000"/>
                  <a:gd name="connsiteY8" fmla="*/ 381000 h 5382632"/>
                  <a:gd name="connsiteX9" fmla="*/ 190500 w 6096000"/>
                  <a:gd name="connsiteY9" fmla="*/ 381000 h 5382632"/>
                  <a:gd name="connsiteX10" fmla="*/ 0 w 6096000"/>
                  <a:gd name="connsiteY10" fmla="*/ 190500 h 5382632"/>
                  <a:gd name="connsiteX11" fmla="*/ 190500 w 6096000"/>
                  <a:gd name="connsiteY11" fmla="*/ 0 h 5382632"/>
                  <a:gd name="connsiteX12" fmla="*/ 5905500 w 6096000"/>
                  <a:gd name="connsiteY12" fmla="*/ 0 h 5382632"/>
                  <a:gd name="connsiteX13" fmla="*/ 6096000 w 6096000"/>
                  <a:gd name="connsiteY13" fmla="*/ 190500 h 5382632"/>
                  <a:gd name="connsiteX14" fmla="*/ 5905500 w 6096000"/>
                  <a:gd name="connsiteY14" fmla="*/ 381000 h 5382632"/>
                  <a:gd name="connsiteX15" fmla="*/ 5715000 w 6096000"/>
                  <a:gd name="connsiteY15" fmla="*/ 381000 h 5382632"/>
                  <a:gd name="connsiteX16" fmla="*/ 5715000 w 6096000"/>
                  <a:gd name="connsiteY16" fmla="*/ 4000500 h 5382632"/>
                  <a:gd name="connsiteX17" fmla="*/ 5334000 w 6096000"/>
                  <a:gd name="connsiteY17" fmla="*/ 4381500 h 5382632"/>
                  <a:gd name="connsiteX18" fmla="*/ 4460367 w 6096000"/>
                  <a:gd name="connsiteY18" fmla="*/ 4381500 h 5382632"/>
                  <a:gd name="connsiteX19" fmla="*/ 5133975 w 6096000"/>
                  <a:gd name="connsiteY19" fmla="*/ 5055108 h 5382632"/>
                  <a:gd name="connsiteX20" fmla="*/ 5129294 w 6096000"/>
                  <a:gd name="connsiteY20" fmla="*/ 5324475 h 5382632"/>
                  <a:gd name="connsiteX21" fmla="*/ 4864608 w 6096000"/>
                  <a:gd name="connsiteY21" fmla="*/ 5324475 h 5382632"/>
                  <a:gd name="connsiteX22" fmla="*/ 3921633 w 6096000"/>
                  <a:gd name="connsiteY22" fmla="*/ 4381500 h 5382632"/>
                  <a:gd name="connsiteX23" fmla="*/ 2174367 w 6096000"/>
                  <a:gd name="connsiteY23" fmla="*/ 4381500 h 5382632"/>
                  <a:gd name="connsiteX24" fmla="*/ 1658683 w 6096000"/>
                  <a:gd name="connsiteY24" fmla="*/ 2964371 h 5382632"/>
                  <a:gd name="connsiteX25" fmla="*/ 2552891 w 6096000"/>
                  <a:gd name="connsiteY25" fmla="*/ 2070354 h 5382632"/>
                  <a:gd name="connsiteX26" fmla="*/ 3310700 w 6096000"/>
                  <a:gd name="connsiteY26" fmla="*/ 2828163 h 5382632"/>
                  <a:gd name="connsiteX27" fmla="*/ 3580067 w 6096000"/>
                  <a:gd name="connsiteY27" fmla="*/ 2828163 h 5382632"/>
                  <a:gd name="connsiteX28" fmla="*/ 4772978 w 6096000"/>
                  <a:gd name="connsiteY28" fmla="*/ 1635252 h 5382632"/>
                  <a:gd name="connsiteX29" fmla="*/ 4777659 w 6096000"/>
                  <a:gd name="connsiteY29" fmla="*/ 1365885 h 5382632"/>
                  <a:gd name="connsiteX30" fmla="*/ 4508292 w 6096000"/>
                  <a:gd name="connsiteY30" fmla="*/ 1361203 h 5382632"/>
                  <a:gd name="connsiteX31" fmla="*/ 4503611 w 6096000"/>
                  <a:gd name="connsiteY31" fmla="*/ 1365885 h 5382632"/>
                  <a:gd name="connsiteX32" fmla="*/ 3445383 w 6096000"/>
                  <a:gd name="connsiteY32" fmla="*/ 2424112 h 5382632"/>
                  <a:gd name="connsiteX33" fmla="*/ 2687574 w 6096000"/>
                  <a:gd name="connsiteY33" fmla="*/ 1666113 h 5382632"/>
                  <a:gd name="connsiteX34" fmla="*/ 2418166 w 6096000"/>
                  <a:gd name="connsiteY34" fmla="*/ 1665963 h 5382632"/>
                  <a:gd name="connsiteX35" fmla="*/ 2418017 w 6096000"/>
                  <a:gd name="connsiteY35" fmla="*/ 1666113 h 5382632"/>
                  <a:gd name="connsiteX36" fmla="*/ 1389317 w 6096000"/>
                  <a:gd name="connsiteY36" fmla="*/ 2694813 h 5382632"/>
                  <a:gd name="connsiteX37" fmla="*/ 1389221 w 6096000"/>
                  <a:gd name="connsiteY37" fmla="*/ 2964276 h 5382632"/>
                  <a:gd name="connsiteX38" fmla="*/ 1658684 w 6096000"/>
                  <a:gd name="connsiteY38" fmla="*/ 2964371 h 53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96000" h="5382632">
                    <a:moveTo>
                      <a:pt x="2174367" y="4381500"/>
                    </a:moveTo>
                    <a:lnTo>
                      <a:pt x="1231392" y="5324475"/>
                    </a:lnTo>
                    <a:cubicBezTo>
                      <a:pt x="1158301" y="5400152"/>
                      <a:pt x="1037701" y="5402248"/>
                      <a:pt x="962025" y="5329157"/>
                    </a:cubicBezTo>
                    <a:cubicBezTo>
                      <a:pt x="886349" y="5256066"/>
                      <a:pt x="884253" y="5135466"/>
                      <a:pt x="957344" y="5059790"/>
                    </a:cubicBezTo>
                    <a:cubicBezTo>
                      <a:pt x="958877" y="5058202"/>
                      <a:pt x="960438" y="5056641"/>
                      <a:pt x="962025" y="5055108"/>
                    </a:cubicBezTo>
                    <a:lnTo>
                      <a:pt x="1635633" y="4381500"/>
                    </a:lnTo>
                    <a:lnTo>
                      <a:pt x="762000" y="4381500"/>
                    </a:lnTo>
                    <a:cubicBezTo>
                      <a:pt x="551580" y="4381500"/>
                      <a:pt x="381000" y="4210921"/>
                      <a:pt x="381000" y="4000500"/>
                    </a:cubicBezTo>
                    <a:lnTo>
                      <a:pt x="381000" y="381000"/>
                    </a:lnTo>
                    <a:lnTo>
                      <a:pt x="190500" y="381000"/>
                    </a:lnTo>
                    <a:cubicBezTo>
                      <a:pt x="85290" y="381000"/>
                      <a:pt x="0" y="295710"/>
                      <a:pt x="0" y="190500"/>
                    </a:cubicBezTo>
                    <a:cubicBezTo>
                      <a:pt x="0" y="85290"/>
                      <a:pt x="85290" y="0"/>
                      <a:pt x="190500" y="0"/>
                    </a:cubicBezTo>
                    <a:lnTo>
                      <a:pt x="5905500" y="0"/>
                    </a:lnTo>
                    <a:cubicBezTo>
                      <a:pt x="6010710" y="0"/>
                      <a:pt x="6096000" y="85290"/>
                      <a:pt x="6096000" y="190500"/>
                    </a:cubicBezTo>
                    <a:cubicBezTo>
                      <a:pt x="6096000" y="295710"/>
                      <a:pt x="6010711" y="381000"/>
                      <a:pt x="5905500" y="381000"/>
                    </a:cubicBezTo>
                    <a:lnTo>
                      <a:pt x="5715000" y="381000"/>
                    </a:lnTo>
                    <a:lnTo>
                      <a:pt x="5715000" y="4000500"/>
                    </a:lnTo>
                    <a:cubicBezTo>
                      <a:pt x="5715000" y="4210921"/>
                      <a:pt x="5544421" y="4381500"/>
                      <a:pt x="5334000" y="4381500"/>
                    </a:cubicBezTo>
                    <a:lnTo>
                      <a:pt x="4460367" y="4381500"/>
                    </a:lnTo>
                    <a:lnTo>
                      <a:pt x="5133975" y="5055108"/>
                    </a:lnTo>
                    <a:cubicBezTo>
                      <a:pt x="5207066" y="5130785"/>
                      <a:pt x="5204970" y="5251384"/>
                      <a:pt x="5129294" y="5324475"/>
                    </a:cubicBezTo>
                    <a:cubicBezTo>
                      <a:pt x="5055470" y="5395776"/>
                      <a:pt x="4938431" y="5395776"/>
                      <a:pt x="4864608" y="5324475"/>
                    </a:cubicBezTo>
                    <a:lnTo>
                      <a:pt x="3921633" y="4381500"/>
                    </a:lnTo>
                    <a:lnTo>
                      <a:pt x="2174367" y="4381500"/>
                    </a:lnTo>
                    <a:close/>
                    <a:moveTo>
                      <a:pt x="1658683" y="2964371"/>
                    </a:moveTo>
                    <a:lnTo>
                      <a:pt x="2552891" y="2070354"/>
                    </a:lnTo>
                    <a:lnTo>
                      <a:pt x="3310700" y="2828163"/>
                    </a:lnTo>
                    <a:cubicBezTo>
                      <a:pt x="3385090" y="2902531"/>
                      <a:pt x="3505677" y="2902531"/>
                      <a:pt x="3580067" y="2828163"/>
                    </a:cubicBezTo>
                    <a:lnTo>
                      <a:pt x="4772978" y="1635252"/>
                    </a:lnTo>
                    <a:cubicBezTo>
                      <a:pt x="4848654" y="1562161"/>
                      <a:pt x="4850751" y="1441562"/>
                      <a:pt x="4777659" y="1365885"/>
                    </a:cubicBezTo>
                    <a:cubicBezTo>
                      <a:pt x="4704569" y="1290208"/>
                      <a:pt x="4583969" y="1288112"/>
                      <a:pt x="4508292" y="1361203"/>
                    </a:cubicBezTo>
                    <a:cubicBezTo>
                      <a:pt x="4506705" y="1362736"/>
                      <a:pt x="4505144" y="1364297"/>
                      <a:pt x="4503611" y="1365885"/>
                    </a:cubicBezTo>
                    <a:lnTo>
                      <a:pt x="3445383" y="2424112"/>
                    </a:lnTo>
                    <a:lnTo>
                      <a:pt x="2687574" y="1666113"/>
                    </a:lnTo>
                    <a:cubicBezTo>
                      <a:pt x="2613221" y="1591677"/>
                      <a:pt x="2492603" y="1591610"/>
                      <a:pt x="2418166" y="1665963"/>
                    </a:cubicBezTo>
                    <a:cubicBezTo>
                      <a:pt x="2418116" y="1666013"/>
                      <a:pt x="2418067" y="1666063"/>
                      <a:pt x="2418017" y="1666113"/>
                    </a:cubicBezTo>
                    <a:lnTo>
                      <a:pt x="1389317" y="2694813"/>
                    </a:lnTo>
                    <a:cubicBezTo>
                      <a:pt x="1314880" y="2769197"/>
                      <a:pt x="1314838" y="2889839"/>
                      <a:pt x="1389221" y="2964276"/>
                    </a:cubicBezTo>
                    <a:cubicBezTo>
                      <a:pt x="1463605" y="3038712"/>
                      <a:pt x="1584247" y="3038754"/>
                      <a:pt x="1658684" y="2964371"/>
                    </a:cubicBezTo>
                    <a:close/>
                  </a:path>
                </a:pathLst>
              </a:custGeom>
              <a:solidFill>
                <a:sysClr val="window" lastClr="FFFFFF"/>
              </a:solidFill>
              <a:ln w="66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思源黑体 CN Normal" panose="020B0400000000000000"/>
                  <a:cs typeface="+mn-ea"/>
                  <a:sym typeface="+mn-lt"/>
                </a:endParaRPr>
              </a:p>
            </p:txBody>
          </p:sp>
        </p:grpSp>
        <p:sp>
          <p:nvSpPr>
            <p:cNvPr id="94" name="文本框 93"/>
            <p:cNvSpPr txBox="1"/>
            <p:nvPr>
              <p:custDataLst>
                <p:tags r:id="rId10"/>
              </p:custDataLst>
            </p:nvPr>
          </p:nvSpPr>
          <p:spPr>
            <a:xfrm>
              <a:off x="1078267" y="3511363"/>
              <a:ext cx="1275211" cy="386080"/>
            </a:xfrm>
            <a:prstGeom prst="rect">
              <a:avLst/>
            </a:prstGeom>
            <a:noFill/>
          </p:spPr>
          <p:txBody>
            <a:bodyPr wrap="square">
              <a:spAutoFit/>
            </a:bodyPr>
            <a:lstStyle/>
            <a:p>
              <a:pPr algn="ctr">
                <a:lnSpc>
                  <a:spcPct val="120000"/>
                </a:lnSpc>
                <a:buSzPct val="100000"/>
                <a:defRPr/>
              </a:pPr>
              <a:r>
                <a:rPr lang="zh-CN" altLang="en-US" sz="1600" kern="0" spc="300" dirty="0">
                  <a:solidFill>
                    <a:srgbClr val="4785D1"/>
                  </a:solidFill>
                  <a:latin typeface="思源黑体" charset="0"/>
                  <a:ea typeface="思源黑体" charset="0"/>
                  <a:cs typeface="+mn-ea"/>
                  <a:sym typeface="+mn-lt"/>
                </a:rPr>
                <a:t>应用情况</a:t>
              </a:r>
            </a:p>
          </p:txBody>
        </p:sp>
      </p:grpSp>
      <p:grpSp>
        <p:nvGrpSpPr>
          <p:cNvPr id="80" name="Group 14"/>
          <p:cNvGrpSpPr/>
          <p:nvPr/>
        </p:nvGrpSpPr>
        <p:grpSpPr>
          <a:xfrm>
            <a:off x="521324" y="4172691"/>
            <a:ext cx="1701838" cy="490065"/>
            <a:chOff x="651640" y="3445283"/>
            <a:chExt cx="1701838" cy="490065"/>
          </a:xfrm>
        </p:grpSpPr>
        <p:grpSp>
          <p:nvGrpSpPr>
            <p:cNvPr id="81" name="组合 80"/>
            <p:cNvGrpSpPr/>
            <p:nvPr/>
          </p:nvGrpSpPr>
          <p:grpSpPr>
            <a:xfrm>
              <a:off x="651640" y="3445283"/>
              <a:ext cx="492665" cy="490065"/>
              <a:chOff x="2235278" y="1809459"/>
              <a:chExt cx="1537846" cy="1529734"/>
            </a:xfrm>
          </p:grpSpPr>
          <p:grpSp>
            <p:nvGrpSpPr>
              <p:cNvPr id="84" name="组合 83"/>
              <p:cNvGrpSpPr/>
              <p:nvPr/>
            </p:nvGrpSpPr>
            <p:grpSpPr>
              <a:xfrm>
                <a:off x="2235278" y="1809459"/>
                <a:ext cx="1537846" cy="1529734"/>
                <a:chOff x="2253753" y="1632567"/>
                <a:chExt cx="1805959" cy="1796433"/>
              </a:xfrm>
            </p:grpSpPr>
            <p:sp>
              <p:nvSpPr>
                <p:cNvPr id="4" name="等腰三角形 2"/>
                <p:cNvSpPr/>
                <p:nvPr>
                  <p:custDataLst>
                    <p:tags r:id="rId8"/>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sp>
              <p:nvSpPr>
                <p:cNvPr id="91" name="等腰三角形 2"/>
                <p:cNvSpPr/>
                <p:nvPr>
                  <p:custDataLst>
                    <p:tags r:id="rId9"/>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grpSp>
          <p:sp>
            <p:nvSpPr>
              <p:cNvPr id="87" name="图形 53"/>
              <p:cNvSpPr/>
              <p:nvPr>
                <p:custDataLst>
                  <p:tags r:id="rId7"/>
                </p:custDataLst>
              </p:nvPr>
            </p:nvSpPr>
            <p:spPr>
              <a:xfrm>
                <a:off x="2624176" y="2289099"/>
                <a:ext cx="603037" cy="663562"/>
              </a:xfrm>
              <a:custGeom>
                <a:avLst/>
                <a:gdLst>
                  <a:gd name="connsiteX0" fmla="*/ 94070 w 524764"/>
                  <a:gd name="connsiteY0" fmla="*/ 413518 h 577432"/>
                  <a:gd name="connsiteX1" fmla="*/ 81159 w 524764"/>
                  <a:gd name="connsiteY1" fmla="*/ 427331 h 577432"/>
                  <a:gd name="connsiteX2" fmla="*/ 81159 w 524764"/>
                  <a:gd name="connsiteY2" fmla="*/ 493633 h 577432"/>
                  <a:gd name="connsiteX3" fmla="*/ 94070 w 524764"/>
                  <a:gd name="connsiteY3" fmla="*/ 507446 h 577432"/>
                  <a:gd name="connsiteX4" fmla="*/ 429772 w 524764"/>
                  <a:gd name="connsiteY4" fmla="*/ 507446 h 577432"/>
                  <a:gd name="connsiteX5" fmla="*/ 443605 w 524764"/>
                  <a:gd name="connsiteY5" fmla="*/ 493633 h 577432"/>
                  <a:gd name="connsiteX6" fmla="*/ 443605 w 524764"/>
                  <a:gd name="connsiteY6" fmla="*/ 427331 h 577432"/>
                  <a:gd name="connsiteX7" fmla="*/ 429772 w 524764"/>
                  <a:gd name="connsiteY7" fmla="*/ 413518 h 577432"/>
                  <a:gd name="connsiteX8" fmla="*/ 94070 w 524764"/>
                  <a:gd name="connsiteY8" fmla="*/ 290121 h 577432"/>
                  <a:gd name="connsiteX9" fmla="*/ 131883 w 524764"/>
                  <a:gd name="connsiteY9" fmla="*/ 290121 h 577432"/>
                  <a:gd name="connsiteX10" fmla="*/ 127271 w 524764"/>
                  <a:gd name="connsiteY10" fmla="*/ 319589 h 577432"/>
                  <a:gd name="connsiteX11" fmla="*/ 143872 w 524764"/>
                  <a:gd name="connsiteY11" fmla="*/ 359186 h 577432"/>
                  <a:gd name="connsiteX12" fmla="*/ 186296 w 524764"/>
                  <a:gd name="connsiteY12" fmla="*/ 361028 h 577432"/>
                  <a:gd name="connsiteX13" fmla="*/ 261921 w 524764"/>
                  <a:gd name="connsiteY13" fmla="*/ 318668 h 577432"/>
                  <a:gd name="connsiteX14" fmla="*/ 338468 w 524764"/>
                  <a:gd name="connsiteY14" fmla="*/ 361028 h 577432"/>
                  <a:gd name="connsiteX15" fmla="*/ 357836 w 524764"/>
                  <a:gd name="connsiteY15" fmla="*/ 366553 h 577432"/>
                  <a:gd name="connsiteX16" fmla="*/ 380892 w 524764"/>
                  <a:gd name="connsiteY16" fmla="*/ 359186 h 577432"/>
                  <a:gd name="connsiteX17" fmla="*/ 397493 w 524764"/>
                  <a:gd name="connsiteY17" fmla="*/ 319589 h 577432"/>
                  <a:gd name="connsiteX18" fmla="*/ 392881 w 524764"/>
                  <a:gd name="connsiteY18" fmla="*/ 290121 h 577432"/>
                  <a:gd name="connsiteX19" fmla="*/ 429772 w 524764"/>
                  <a:gd name="connsiteY19" fmla="*/ 290121 h 577432"/>
                  <a:gd name="connsiteX20" fmla="*/ 447295 w 524764"/>
                  <a:gd name="connsiteY20" fmla="*/ 296567 h 577432"/>
                  <a:gd name="connsiteX21" fmla="*/ 514619 w 524764"/>
                  <a:gd name="connsiteY21" fmla="*/ 349978 h 577432"/>
                  <a:gd name="connsiteX22" fmla="*/ 524764 w 524764"/>
                  <a:gd name="connsiteY22" fmla="*/ 371158 h 577432"/>
                  <a:gd name="connsiteX23" fmla="*/ 524764 w 524764"/>
                  <a:gd name="connsiteY23" fmla="*/ 549806 h 577432"/>
                  <a:gd name="connsiteX24" fmla="*/ 497096 w 524764"/>
                  <a:gd name="connsiteY24" fmla="*/ 577432 h 577432"/>
                  <a:gd name="connsiteX25" fmla="*/ 26745 w 524764"/>
                  <a:gd name="connsiteY25" fmla="*/ 577432 h 577432"/>
                  <a:gd name="connsiteX26" fmla="*/ 0 w 524764"/>
                  <a:gd name="connsiteY26" fmla="*/ 549806 h 577432"/>
                  <a:gd name="connsiteX27" fmla="*/ 0 w 524764"/>
                  <a:gd name="connsiteY27" fmla="*/ 371158 h 577432"/>
                  <a:gd name="connsiteX28" fmla="*/ 10145 w 524764"/>
                  <a:gd name="connsiteY28" fmla="*/ 349978 h 577432"/>
                  <a:gd name="connsiteX29" fmla="*/ 77469 w 524764"/>
                  <a:gd name="connsiteY29" fmla="*/ 296567 h 577432"/>
                  <a:gd name="connsiteX30" fmla="*/ 94070 w 524764"/>
                  <a:gd name="connsiteY30" fmla="*/ 290121 h 577432"/>
                  <a:gd name="connsiteX31" fmla="*/ 270237 w 524764"/>
                  <a:gd name="connsiteY31" fmla="*/ 108662 h 577432"/>
                  <a:gd name="connsiteX32" fmla="*/ 237044 w 524764"/>
                  <a:gd name="connsiteY32" fmla="*/ 136288 h 577432"/>
                  <a:gd name="connsiteX33" fmla="*/ 229667 w 524764"/>
                  <a:gd name="connsiteY33" fmla="*/ 138130 h 577432"/>
                  <a:gd name="connsiteX34" fmla="*/ 214915 w 524764"/>
                  <a:gd name="connsiteY34" fmla="*/ 149180 h 577432"/>
                  <a:gd name="connsiteX35" fmla="*/ 225979 w 524764"/>
                  <a:gd name="connsiteY35" fmla="*/ 160230 h 577432"/>
                  <a:gd name="connsiteX36" fmla="*/ 251796 w 524764"/>
                  <a:gd name="connsiteY36" fmla="*/ 160230 h 577432"/>
                  <a:gd name="connsiteX37" fmla="*/ 251796 w 524764"/>
                  <a:gd name="connsiteY37" fmla="*/ 236662 h 577432"/>
                  <a:gd name="connsiteX38" fmla="*/ 267471 w 524764"/>
                  <a:gd name="connsiteY38" fmla="*/ 255079 h 577432"/>
                  <a:gd name="connsiteX39" fmla="*/ 282223 w 524764"/>
                  <a:gd name="connsiteY39" fmla="*/ 236662 h 577432"/>
                  <a:gd name="connsiteX40" fmla="*/ 282223 w 524764"/>
                  <a:gd name="connsiteY40" fmla="*/ 122475 h 577432"/>
                  <a:gd name="connsiteX41" fmla="*/ 270237 w 524764"/>
                  <a:gd name="connsiteY41" fmla="*/ 108662 h 577432"/>
                  <a:gd name="connsiteX42" fmla="*/ 261939 w 524764"/>
                  <a:gd name="connsiteY42" fmla="*/ 0 h 577432"/>
                  <a:gd name="connsiteX43" fmla="*/ 274847 w 524764"/>
                  <a:gd name="connsiteY43" fmla="*/ 7367 h 577432"/>
                  <a:gd name="connsiteX44" fmla="*/ 319105 w 524764"/>
                  <a:gd name="connsiteY44" fmla="*/ 104058 h 577432"/>
                  <a:gd name="connsiteX45" fmla="*/ 418685 w 524764"/>
                  <a:gd name="connsiteY45" fmla="*/ 119712 h 577432"/>
                  <a:gd name="connsiteX46" fmla="*/ 429749 w 524764"/>
                  <a:gd name="connsiteY46" fmla="*/ 128921 h 577432"/>
                  <a:gd name="connsiteX47" fmla="*/ 426061 w 524764"/>
                  <a:gd name="connsiteY47" fmla="*/ 141813 h 577432"/>
                  <a:gd name="connsiteX48" fmla="*/ 354142 w 524764"/>
                  <a:gd name="connsiteY48" fmla="*/ 217324 h 577432"/>
                  <a:gd name="connsiteX49" fmla="*/ 370739 w 524764"/>
                  <a:gd name="connsiteY49" fmla="*/ 324144 h 577432"/>
                  <a:gd name="connsiteX50" fmla="*/ 365207 w 524764"/>
                  <a:gd name="connsiteY50" fmla="*/ 337036 h 577432"/>
                  <a:gd name="connsiteX51" fmla="*/ 357830 w 524764"/>
                  <a:gd name="connsiteY51" fmla="*/ 339798 h 577432"/>
                  <a:gd name="connsiteX52" fmla="*/ 351376 w 524764"/>
                  <a:gd name="connsiteY52" fmla="*/ 337957 h 577432"/>
                  <a:gd name="connsiteX53" fmla="*/ 261939 w 524764"/>
                  <a:gd name="connsiteY53" fmla="*/ 288230 h 577432"/>
                  <a:gd name="connsiteX54" fmla="*/ 173423 w 524764"/>
                  <a:gd name="connsiteY54" fmla="*/ 337957 h 577432"/>
                  <a:gd name="connsiteX55" fmla="*/ 158671 w 524764"/>
                  <a:gd name="connsiteY55" fmla="*/ 337036 h 577432"/>
                  <a:gd name="connsiteX56" fmla="*/ 153138 w 524764"/>
                  <a:gd name="connsiteY56" fmla="*/ 324144 h 577432"/>
                  <a:gd name="connsiteX57" fmla="*/ 170657 w 524764"/>
                  <a:gd name="connsiteY57" fmla="*/ 217324 h 577432"/>
                  <a:gd name="connsiteX58" fmla="*/ 97816 w 524764"/>
                  <a:gd name="connsiteY58" fmla="*/ 141813 h 577432"/>
                  <a:gd name="connsiteX59" fmla="*/ 95050 w 524764"/>
                  <a:gd name="connsiteY59" fmla="*/ 128921 h 577432"/>
                  <a:gd name="connsiteX60" fmla="*/ 105193 w 524764"/>
                  <a:gd name="connsiteY60" fmla="*/ 119712 h 577432"/>
                  <a:gd name="connsiteX61" fmla="*/ 205694 w 524764"/>
                  <a:gd name="connsiteY61" fmla="*/ 104058 h 577432"/>
                  <a:gd name="connsiteX62" fmla="*/ 249952 w 524764"/>
                  <a:gd name="connsiteY62" fmla="*/ 7367 h 577432"/>
                  <a:gd name="connsiteX63" fmla="*/ 261939 w 524764"/>
                  <a:gd name="connsiteY63"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24764" h="577432">
                    <a:moveTo>
                      <a:pt x="94070" y="413518"/>
                    </a:moveTo>
                    <a:cubicBezTo>
                      <a:pt x="86692" y="413518"/>
                      <a:pt x="81159" y="419964"/>
                      <a:pt x="81159" y="427331"/>
                    </a:cubicBezTo>
                    <a:lnTo>
                      <a:pt x="81159" y="493633"/>
                    </a:lnTo>
                    <a:cubicBezTo>
                      <a:pt x="81159" y="501921"/>
                      <a:pt x="86692" y="507446"/>
                      <a:pt x="94070" y="507446"/>
                    </a:cubicBezTo>
                    <a:lnTo>
                      <a:pt x="429772" y="507446"/>
                    </a:lnTo>
                    <a:cubicBezTo>
                      <a:pt x="438072" y="507446"/>
                      <a:pt x="443605" y="501921"/>
                      <a:pt x="443605" y="493633"/>
                    </a:cubicBezTo>
                    <a:lnTo>
                      <a:pt x="443605" y="427331"/>
                    </a:lnTo>
                    <a:cubicBezTo>
                      <a:pt x="443605" y="419964"/>
                      <a:pt x="438072" y="413518"/>
                      <a:pt x="429772" y="413518"/>
                    </a:cubicBezTo>
                    <a:close/>
                    <a:moveTo>
                      <a:pt x="94070" y="290121"/>
                    </a:moveTo>
                    <a:lnTo>
                      <a:pt x="131883" y="290121"/>
                    </a:lnTo>
                    <a:lnTo>
                      <a:pt x="127271" y="319589"/>
                    </a:lnTo>
                    <a:cubicBezTo>
                      <a:pt x="124505" y="335244"/>
                      <a:pt x="130961" y="350899"/>
                      <a:pt x="143872" y="359186"/>
                    </a:cubicBezTo>
                    <a:cubicBezTo>
                      <a:pt x="155861" y="368395"/>
                      <a:pt x="172462" y="369316"/>
                      <a:pt x="186296" y="361028"/>
                    </a:cubicBezTo>
                    <a:lnTo>
                      <a:pt x="261921" y="318668"/>
                    </a:lnTo>
                    <a:lnTo>
                      <a:pt x="338468" y="361028"/>
                    </a:lnTo>
                    <a:cubicBezTo>
                      <a:pt x="344002" y="364712"/>
                      <a:pt x="351380" y="366553"/>
                      <a:pt x="357836" y="366553"/>
                    </a:cubicBezTo>
                    <a:cubicBezTo>
                      <a:pt x="366136" y="366553"/>
                      <a:pt x="373514" y="363791"/>
                      <a:pt x="380892" y="359186"/>
                    </a:cubicBezTo>
                    <a:cubicBezTo>
                      <a:pt x="393804" y="350899"/>
                      <a:pt x="400259" y="335244"/>
                      <a:pt x="397493" y="319589"/>
                    </a:cubicBezTo>
                    <a:lnTo>
                      <a:pt x="392881" y="290121"/>
                    </a:lnTo>
                    <a:lnTo>
                      <a:pt x="429772" y="290121"/>
                    </a:lnTo>
                    <a:cubicBezTo>
                      <a:pt x="436227" y="290121"/>
                      <a:pt x="442683" y="291963"/>
                      <a:pt x="447295" y="296567"/>
                    </a:cubicBezTo>
                    <a:lnTo>
                      <a:pt x="514619" y="349978"/>
                    </a:lnTo>
                    <a:cubicBezTo>
                      <a:pt x="520153" y="354582"/>
                      <a:pt x="523842" y="362870"/>
                      <a:pt x="524764" y="371158"/>
                    </a:cubicBezTo>
                    <a:lnTo>
                      <a:pt x="524764" y="549806"/>
                    </a:lnTo>
                    <a:cubicBezTo>
                      <a:pt x="524764" y="565461"/>
                      <a:pt x="511852" y="577432"/>
                      <a:pt x="497096" y="577432"/>
                    </a:cubicBezTo>
                    <a:lnTo>
                      <a:pt x="26745" y="577432"/>
                    </a:lnTo>
                    <a:cubicBezTo>
                      <a:pt x="11989" y="577432"/>
                      <a:pt x="0" y="565461"/>
                      <a:pt x="0" y="549806"/>
                    </a:cubicBezTo>
                    <a:lnTo>
                      <a:pt x="0" y="371158"/>
                    </a:lnTo>
                    <a:cubicBezTo>
                      <a:pt x="0" y="362870"/>
                      <a:pt x="3689" y="354582"/>
                      <a:pt x="10145" y="349978"/>
                    </a:cubicBezTo>
                    <a:lnTo>
                      <a:pt x="77469" y="296567"/>
                    </a:lnTo>
                    <a:cubicBezTo>
                      <a:pt x="82081" y="291963"/>
                      <a:pt x="88537" y="290121"/>
                      <a:pt x="94070" y="290121"/>
                    </a:cubicBezTo>
                    <a:close/>
                    <a:moveTo>
                      <a:pt x="270237" y="108662"/>
                    </a:moveTo>
                    <a:cubicBezTo>
                      <a:pt x="253640" y="108662"/>
                      <a:pt x="260094" y="131684"/>
                      <a:pt x="237044" y="136288"/>
                    </a:cubicBezTo>
                    <a:lnTo>
                      <a:pt x="229667" y="138130"/>
                    </a:lnTo>
                    <a:cubicBezTo>
                      <a:pt x="219525" y="139971"/>
                      <a:pt x="214915" y="141813"/>
                      <a:pt x="214915" y="149180"/>
                    </a:cubicBezTo>
                    <a:cubicBezTo>
                      <a:pt x="214915" y="157468"/>
                      <a:pt x="218603" y="160230"/>
                      <a:pt x="225979" y="160230"/>
                    </a:cubicBezTo>
                    <a:lnTo>
                      <a:pt x="251796" y="160230"/>
                    </a:lnTo>
                    <a:lnTo>
                      <a:pt x="251796" y="236662"/>
                    </a:lnTo>
                    <a:cubicBezTo>
                      <a:pt x="251796" y="247712"/>
                      <a:pt x="255484" y="255079"/>
                      <a:pt x="267471" y="255079"/>
                    </a:cubicBezTo>
                    <a:cubicBezTo>
                      <a:pt x="278535" y="255079"/>
                      <a:pt x="282223" y="247712"/>
                      <a:pt x="282223" y="236662"/>
                    </a:cubicBezTo>
                    <a:lnTo>
                      <a:pt x="282223" y="122475"/>
                    </a:lnTo>
                    <a:cubicBezTo>
                      <a:pt x="282223" y="111425"/>
                      <a:pt x="276691" y="108662"/>
                      <a:pt x="270237" y="108662"/>
                    </a:cubicBezTo>
                    <a:close/>
                    <a:moveTo>
                      <a:pt x="261939" y="0"/>
                    </a:moveTo>
                    <a:cubicBezTo>
                      <a:pt x="267471" y="0"/>
                      <a:pt x="272081" y="2763"/>
                      <a:pt x="274847" y="7367"/>
                    </a:cubicBezTo>
                    <a:lnTo>
                      <a:pt x="319105" y="104058"/>
                    </a:lnTo>
                    <a:lnTo>
                      <a:pt x="418685" y="119712"/>
                    </a:lnTo>
                    <a:cubicBezTo>
                      <a:pt x="424217" y="120633"/>
                      <a:pt x="427905" y="124317"/>
                      <a:pt x="429749" y="128921"/>
                    </a:cubicBezTo>
                    <a:cubicBezTo>
                      <a:pt x="430671" y="133525"/>
                      <a:pt x="429749" y="139050"/>
                      <a:pt x="426061" y="141813"/>
                    </a:cubicBezTo>
                    <a:lnTo>
                      <a:pt x="354142" y="217324"/>
                    </a:lnTo>
                    <a:lnTo>
                      <a:pt x="370739" y="324144"/>
                    </a:lnTo>
                    <a:cubicBezTo>
                      <a:pt x="371661" y="329669"/>
                      <a:pt x="369817" y="334273"/>
                      <a:pt x="365207" y="337036"/>
                    </a:cubicBezTo>
                    <a:cubicBezTo>
                      <a:pt x="363362" y="338878"/>
                      <a:pt x="360596" y="339798"/>
                      <a:pt x="357830" y="339798"/>
                    </a:cubicBezTo>
                    <a:cubicBezTo>
                      <a:pt x="355064" y="339798"/>
                      <a:pt x="353220" y="338878"/>
                      <a:pt x="351376" y="337957"/>
                    </a:cubicBezTo>
                    <a:lnTo>
                      <a:pt x="261939" y="288230"/>
                    </a:lnTo>
                    <a:lnTo>
                      <a:pt x="173423" y="337957"/>
                    </a:lnTo>
                    <a:cubicBezTo>
                      <a:pt x="168813" y="340719"/>
                      <a:pt x="163281" y="339798"/>
                      <a:pt x="158671" y="337036"/>
                    </a:cubicBezTo>
                    <a:cubicBezTo>
                      <a:pt x="154982" y="334273"/>
                      <a:pt x="152216" y="329669"/>
                      <a:pt x="153138" y="324144"/>
                    </a:cubicBezTo>
                    <a:lnTo>
                      <a:pt x="170657" y="217324"/>
                    </a:lnTo>
                    <a:lnTo>
                      <a:pt x="97816" y="141813"/>
                    </a:lnTo>
                    <a:cubicBezTo>
                      <a:pt x="94128" y="139050"/>
                      <a:pt x="93206" y="133525"/>
                      <a:pt x="95050" y="128921"/>
                    </a:cubicBezTo>
                    <a:cubicBezTo>
                      <a:pt x="96894" y="124317"/>
                      <a:pt x="100582" y="120633"/>
                      <a:pt x="105193" y="119712"/>
                    </a:cubicBezTo>
                    <a:lnTo>
                      <a:pt x="205694" y="104058"/>
                    </a:lnTo>
                    <a:lnTo>
                      <a:pt x="249952" y="7367"/>
                    </a:lnTo>
                    <a:cubicBezTo>
                      <a:pt x="251796" y="2763"/>
                      <a:pt x="257328" y="0"/>
                      <a:pt x="261939" y="0"/>
                    </a:cubicBezTo>
                    <a:close/>
                  </a:path>
                </a:pathLst>
              </a:custGeom>
              <a:solidFill>
                <a:sysClr val="window" lastClr="FFFFFF"/>
              </a:solidFill>
              <a:ln w="669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思源黑体 CN Normal" panose="020B0400000000000000"/>
                  <a:cs typeface="+mn-ea"/>
                  <a:sym typeface="+mn-lt"/>
                </a:endParaRPr>
              </a:p>
            </p:txBody>
          </p:sp>
        </p:grpSp>
        <p:sp>
          <p:nvSpPr>
            <p:cNvPr id="82" name="文本框 204"/>
            <p:cNvSpPr txBox="1"/>
            <p:nvPr>
              <p:custDataLst>
                <p:tags r:id="rId6"/>
              </p:custDataLst>
            </p:nvPr>
          </p:nvSpPr>
          <p:spPr>
            <a:xfrm>
              <a:off x="1078267" y="3511363"/>
              <a:ext cx="1275211" cy="3860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SzPct val="100000"/>
                <a:defRPr/>
              </a:pPr>
              <a:r>
                <a:rPr lang="zh-CN" altLang="en-US" sz="1600" kern="0" spc="300" dirty="0">
                  <a:solidFill>
                    <a:srgbClr val="4785D1"/>
                  </a:solidFill>
                  <a:latin typeface="思源黑体" charset="0"/>
                  <a:ea typeface="思源黑体" charset="0"/>
                  <a:cs typeface="+mn-ea"/>
                  <a:sym typeface="+mn-lt"/>
                </a:rPr>
                <a:t>基础环境</a:t>
              </a:r>
            </a:p>
          </p:txBody>
        </p:sp>
      </p:grpSp>
      <p:grpSp>
        <p:nvGrpSpPr>
          <p:cNvPr id="40" name="Group 16"/>
          <p:cNvGrpSpPr/>
          <p:nvPr/>
        </p:nvGrpSpPr>
        <p:grpSpPr>
          <a:xfrm>
            <a:off x="521281" y="1043632"/>
            <a:ext cx="1701838" cy="490065"/>
            <a:chOff x="620342" y="1817519"/>
            <a:chExt cx="1701838" cy="490065"/>
          </a:xfrm>
        </p:grpSpPr>
        <p:grpSp>
          <p:nvGrpSpPr>
            <p:cNvPr id="42" name="组合 41"/>
            <p:cNvGrpSpPr/>
            <p:nvPr/>
          </p:nvGrpSpPr>
          <p:grpSpPr>
            <a:xfrm>
              <a:off x="620342" y="1817519"/>
              <a:ext cx="492665" cy="490065"/>
              <a:chOff x="2235278" y="1809459"/>
              <a:chExt cx="1537846" cy="1529734"/>
            </a:xfrm>
          </p:grpSpPr>
          <p:grpSp>
            <p:nvGrpSpPr>
              <p:cNvPr id="46" name="组合 45"/>
              <p:cNvGrpSpPr/>
              <p:nvPr/>
            </p:nvGrpSpPr>
            <p:grpSpPr>
              <a:xfrm>
                <a:off x="2235278" y="1809459"/>
                <a:ext cx="1537846" cy="1529734"/>
                <a:chOff x="2253753" y="1632567"/>
                <a:chExt cx="1805959" cy="1796433"/>
              </a:xfrm>
            </p:grpSpPr>
            <p:sp>
              <p:nvSpPr>
                <p:cNvPr id="50" name="等腰三角形 2"/>
                <p:cNvSpPr/>
                <p:nvPr>
                  <p:custDataLst>
                    <p:tags r:id="rId4"/>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sp>
              <p:nvSpPr>
                <p:cNvPr id="57" name="等腰三角形 2"/>
                <p:cNvSpPr/>
                <p:nvPr>
                  <p:custDataLst>
                    <p:tags r:id="rId5"/>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grpSp>
          <p:sp>
            <p:nvSpPr>
              <p:cNvPr id="48" name="图形 53"/>
              <p:cNvSpPr/>
              <p:nvPr>
                <p:custDataLst>
                  <p:tags r:id="rId3"/>
                </p:custDataLst>
              </p:nvPr>
            </p:nvSpPr>
            <p:spPr>
              <a:xfrm>
                <a:off x="2660259" y="2289097"/>
                <a:ext cx="530875" cy="663562"/>
              </a:xfrm>
              <a:custGeom>
                <a:avLst/>
                <a:gdLst>
                  <a:gd name="T0" fmla="*/ 1067 w 8534"/>
                  <a:gd name="T1" fmla="*/ 1066 h 10666"/>
                  <a:gd name="T2" fmla="*/ 1067 w 8534"/>
                  <a:gd name="T3" fmla="*/ 10133 h 10666"/>
                  <a:gd name="T4" fmla="*/ 534 w 8534"/>
                  <a:gd name="T5" fmla="*/ 10666 h 10666"/>
                  <a:gd name="T6" fmla="*/ 0 w 8534"/>
                  <a:gd name="T7" fmla="*/ 10133 h 10666"/>
                  <a:gd name="T8" fmla="*/ 0 w 8534"/>
                  <a:gd name="T9" fmla="*/ 533 h 10666"/>
                  <a:gd name="T10" fmla="*/ 534 w 8534"/>
                  <a:gd name="T11" fmla="*/ 0 h 10666"/>
                  <a:gd name="T12" fmla="*/ 5867 w 8534"/>
                  <a:gd name="T13" fmla="*/ 0 h 10666"/>
                  <a:gd name="T14" fmla="*/ 6244 w 8534"/>
                  <a:gd name="T15" fmla="*/ 156 h 10666"/>
                  <a:gd name="T16" fmla="*/ 8377 w 8534"/>
                  <a:gd name="T17" fmla="*/ 2289 h 10666"/>
                  <a:gd name="T18" fmla="*/ 8534 w 8534"/>
                  <a:gd name="T19" fmla="*/ 2666 h 10666"/>
                  <a:gd name="T20" fmla="*/ 8534 w 8534"/>
                  <a:gd name="T21" fmla="*/ 10133 h 10666"/>
                  <a:gd name="T22" fmla="*/ 8000 w 8534"/>
                  <a:gd name="T23" fmla="*/ 10666 h 10666"/>
                  <a:gd name="T24" fmla="*/ 2667 w 8534"/>
                  <a:gd name="T25" fmla="*/ 10666 h 10666"/>
                  <a:gd name="T26" fmla="*/ 2134 w 8534"/>
                  <a:gd name="T27" fmla="*/ 10133 h 10666"/>
                  <a:gd name="T28" fmla="*/ 2667 w 8534"/>
                  <a:gd name="T29" fmla="*/ 9600 h 10666"/>
                  <a:gd name="T30" fmla="*/ 7467 w 8534"/>
                  <a:gd name="T31" fmla="*/ 9600 h 10666"/>
                  <a:gd name="T32" fmla="*/ 7467 w 8534"/>
                  <a:gd name="T33" fmla="*/ 2887 h 10666"/>
                  <a:gd name="T34" fmla="*/ 5646 w 8534"/>
                  <a:gd name="T35" fmla="*/ 1066 h 10666"/>
                  <a:gd name="T36" fmla="*/ 1067 w 8534"/>
                  <a:gd name="T37" fmla="*/ 1066 h 10666"/>
                  <a:gd name="T38" fmla="*/ 2667 w 8534"/>
                  <a:gd name="T39" fmla="*/ 5866 h 10666"/>
                  <a:gd name="T40" fmla="*/ 2134 w 8534"/>
                  <a:gd name="T41" fmla="*/ 5333 h 10666"/>
                  <a:gd name="T42" fmla="*/ 2667 w 8534"/>
                  <a:gd name="T43" fmla="*/ 4800 h 10666"/>
                  <a:gd name="T44" fmla="*/ 5867 w 8534"/>
                  <a:gd name="T45" fmla="*/ 4800 h 10666"/>
                  <a:gd name="T46" fmla="*/ 6400 w 8534"/>
                  <a:gd name="T47" fmla="*/ 5333 h 10666"/>
                  <a:gd name="T48" fmla="*/ 5867 w 8534"/>
                  <a:gd name="T49" fmla="*/ 5866 h 10666"/>
                  <a:gd name="T50" fmla="*/ 2667 w 8534"/>
                  <a:gd name="T51" fmla="*/ 5866 h 10666"/>
                  <a:gd name="T52" fmla="*/ 2667 w 8534"/>
                  <a:gd name="T53" fmla="*/ 3733 h 10666"/>
                  <a:gd name="T54" fmla="*/ 2134 w 8534"/>
                  <a:gd name="T55" fmla="*/ 3200 h 10666"/>
                  <a:gd name="T56" fmla="*/ 2667 w 8534"/>
                  <a:gd name="T57" fmla="*/ 2666 h 10666"/>
                  <a:gd name="T58" fmla="*/ 3734 w 8534"/>
                  <a:gd name="T59" fmla="*/ 2666 h 10666"/>
                  <a:gd name="T60" fmla="*/ 4267 w 8534"/>
                  <a:gd name="T61" fmla="*/ 3200 h 10666"/>
                  <a:gd name="T62" fmla="*/ 3734 w 8534"/>
                  <a:gd name="T63" fmla="*/ 3733 h 10666"/>
                  <a:gd name="T64" fmla="*/ 2667 w 8534"/>
                  <a:gd name="T65" fmla="*/ 3733 h 10666"/>
                  <a:gd name="T66" fmla="*/ 2667 w 8534"/>
                  <a:gd name="T67" fmla="*/ 8000 h 10666"/>
                  <a:gd name="T68" fmla="*/ 2134 w 8534"/>
                  <a:gd name="T69" fmla="*/ 7466 h 10666"/>
                  <a:gd name="T70" fmla="*/ 2667 w 8534"/>
                  <a:gd name="T71" fmla="*/ 6933 h 10666"/>
                  <a:gd name="T72" fmla="*/ 4800 w 8534"/>
                  <a:gd name="T73" fmla="*/ 6933 h 10666"/>
                  <a:gd name="T74" fmla="*/ 5334 w 8534"/>
                  <a:gd name="T75" fmla="*/ 7466 h 10666"/>
                  <a:gd name="T76" fmla="*/ 4800 w 8534"/>
                  <a:gd name="T77" fmla="*/ 8000 h 10666"/>
                  <a:gd name="T78" fmla="*/ 2667 w 8534"/>
                  <a:gd name="T79" fmla="*/ 8000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34" h="10666">
                    <a:moveTo>
                      <a:pt x="1067" y="1066"/>
                    </a:moveTo>
                    <a:lnTo>
                      <a:pt x="1067" y="10133"/>
                    </a:lnTo>
                    <a:cubicBezTo>
                      <a:pt x="1067" y="10428"/>
                      <a:pt x="828" y="10666"/>
                      <a:pt x="534" y="10666"/>
                    </a:cubicBezTo>
                    <a:cubicBezTo>
                      <a:pt x="239" y="10666"/>
                      <a:pt x="0" y="10428"/>
                      <a:pt x="0" y="10133"/>
                    </a:cubicBezTo>
                    <a:lnTo>
                      <a:pt x="0" y="533"/>
                    </a:lnTo>
                    <a:cubicBezTo>
                      <a:pt x="0" y="238"/>
                      <a:pt x="239" y="0"/>
                      <a:pt x="534" y="0"/>
                    </a:cubicBezTo>
                    <a:lnTo>
                      <a:pt x="5867" y="0"/>
                    </a:lnTo>
                    <a:cubicBezTo>
                      <a:pt x="6008" y="0"/>
                      <a:pt x="6144" y="56"/>
                      <a:pt x="6244" y="156"/>
                    </a:cubicBezTo>
                    <a:lnTo>
                      <a:pt x="8377" y="2289"/>
                    </a:lnTo>
                    <a:cubicBezTo>
                      <a:pt x="8477" y="2389"/>
                      <a:pt x="8534" y="2525"/>
                      <a:pt x="8534" y="2666"/>
                    </a:cubicBezTo>
                    <a:lnTo>
                      <a:pt x="8534" y="10133"/>
                    </a:lnTo>
                    <a:cubicBezTo>
                      <a:pt x="8534" y="10428"/>
                      <a:pt x="8295" y="10666"/>
                      <a:pt x="8000" y="10666"/>
                    </a:cubicBezTo>
                    <a:lnTo>
                      <a:pt x="2667" y="10666"/>
                    </a:lnTo>
                    <a:cubicBezTo>
                      <a:pt x="2372" y="10666"/>
                      <a:pt x="2134" y="10428"/>
                      <a:pt x="2134" y="10133"/>
                    </a:cubicBezTo>
                    <a:cubicBezTo>
                      <a:pt x="2134" y="9838"/>
                      <a:pt x="2372" y="9600"/>
                      <a:pt x="2667" y="9600"/>
                    </a:cubicBezTo>
                    <a:lnTo>
                      <a:pt x="7467" y="9600"/>
                    </a:lnTo>
                    <a:lnTo>
                      <a:pt x="7467" y="2887"/>
                    </a:lnTo>
                    <a:lnTo>
                      <a:pt x="5646" y="1066"/>
                    </a:lnTo>
                    <a:lnTo>
                      <a:pt x="1067" y="1066"/>
                    </a:lnTo>
                    <a:close/>
                    <a:moveTo>
                      <a:pt x="2667" y="5866"/>
                    </a:moveTo>
                    <a:cubicBezTo>
                      <a:pt x="2372" y="5866"/>
                      <a:pt x="2134" y="5628"/>
                      <a:pt x="2134" y="5333"/>
                    </a:cubicBezTo>
                    <a:cubicBezTo>
                      <a:pt x="2134" y="5038"/>
                      <a:pt x="2372" y="4800"/>
                      <a:pt x="2667" y="4800"/>
                    </a:cubicBezTo>
                    <a:lnTo>
                      <a:pt x="5867" y="4800"/>
                    </a:lnTo>
                    <a:cubicBezTo>
                      <a:pt x="6162" y="4800"/>
                      <a:pt x="6400" y="5038"/>
                      <a:pt x="6400" y="5333"/>
                    </a:cubicBezTo>
                    <a:cubicBezTo>
                      <a:pt x="6400" y="5628"/>
                      <a:pt x="6162" y="5866"/>
                      <a:pt x="5867" y="5866"/>
                    </a:cubicBezTo>
                    <a:lnTo>
                      <a:pt x="2667" y="5866"/>
                    </a:lnTo>
                    <a:close/>
                    <a:moveTo>
                      <a:pt x="2667" y="3733"/>
                    </a:moveTo>
                    <a:cubicBezTo>
                      <a:pt x="2372" y="3733"/>
                      <a:pt x="2134" y="3494"/>
                      <a:pt x="2134" y="3200"/>
                    </a:cubicBezTo>
                    <a:cubicBezTo>
                      <a:pt x="2134" y="2905"/>
                      <a:pt x="2372" y="2666"/>
                      <a:pt x="2667" y="2666"/>
                    </a:cubicBezTo>
                    <a:lnTo>
                      <a:pt x="3734" y="2666"/>
                    </a:lnTo>
                    <a:cubicBezTo>
                      <a:pt x="4028" y="2666"/>
                      <a:pt x="4267" y="2905"/>
                      <a:pt x="4267" y="3200"/>
                    </a:cubicBezTo>
                    <a:cubicBezTo>
                      <a:pt x="4267" y="3494"/>
                      <a:pt x="4028" y="3733"/>
                      <a:pt x="3734" y="3733"/>
                    </a:cubicBezTo>
                    <a:lnTo>
                      <a:pt x="2667" y="3733"/>
                    </a:lnTo>
                    <a:close/>
                    <a:moveTo>
                      <a:pt x="2667" y="8000"/>
                    </a:moveTo>
                    <a:cubicBezTo>
                      <a:pt x="2372" y="8000"/>
                      <a:pt x="2134" y="7761"/>
                      <a:pt x="2134" y="7466"/>
                    </a:cubicBezTo>
                    <a:cubicBezTo>
                      <a:pt x="2134" y="7172"/>
                      <a:pt x="2372" y="6933"/>
                      <a:pt x="2667" y="6933"/>
                    </a:cubicBezTo>
                    <a:lnTo>
                      <a:pt x="4800" y="6933"/>
                    </a:lnTo>
                    <a:cubicBezTo>
                      <a:pt x="5095" y="6933"/>
                      <a:pt x="5334" y="7172"/>
                      <a:pt x="5334" y="7466"/>
                    </a:cubicBezTo>
                    <a:cubicBezTo>
                      <a:pt x="5334" y="7761"/>
                      <a:pt x="5095" y="8000"/>
                      <a:pt x="4800" y="8000"/>
                    </a:cubicBezTo>
                    <a:lnTo>
                      <a:pt x="2667" y="8000"/>
                    </a:lnTo>
                    <a:close/>
                  </a:path>
                </a:pathLst>
              </a:custGeom>
              <a:solidFill>
                <a:schemeClr val="bg1"/>
              </a:solidFill>
              <a:ln w="669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sp>
          <p:nvSpPr>
            <p:cNvPr id="43" name="文本框 198"/>
            <p:cNvSpPr txBox="1"/>
            <p:nvPr>
              <p:custDataLst>
                <p:tags r:id="rId2"/>
              </p:custDataLst>
            </p:nvPr>
          </p:nvSpPr>
          <p:spPr>
            <a:xfrm>
              <a:off x="1046969" y="1883599"/>
              <a:ext cx="1275211" cy="3860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Pct val="100000"/>
                <a:buFontTx/>
                <a:buNone/>
                <a:defRPr/>
              </a:pPr>
              <a:r>
                <a:rPr kumimoji="0" lang="zh-CN" altLang="en-US" sz="1600" i="0" u="none" strike="noStrike" kern="0" cap="none" spc="300" normalizeH="0" baseline="0" noProof="0">
                  <a:ln>
                    <a:noFill/>
                  </a:ln>
                  <a:solidFill>
                    <a:srgbClr val="4785D1"/>
                  </a:solidFill>
                  <a:effectLst/>
                  <a:uLnTx/>
                  <a:uFillTx/>
                  <a:latin typeface="思源黑体" charset="0"/>
                  <a:ea typeface="思源黑体" charset="0"/>
                  <a:cs typeface="+mn-ea"/>
                  <a:sym typeface="+mn-lt"/>
                </a:rPr>
                <a:t>项目背景</a:t>
              </a:r>
              <a:endParaRPr kumimoji="0" lang="zh-CN" altLang="en-US" sz="1600" i="0" u="none" strike="noStrike" kern="0" cap="none" spc="300" normalizeH="0" baseline="0" noProof="0" dirty="0">
                <a:ln>
                  <a:noFill/>
                </a:ln>
                <a:solidFill>
                  <a:srgbClr val="4785D1"/>
                </a:solidFill>
                <a:effectLst/>
                <a:uLnTx/>
                <a:uFillTx/>
                <a:latin typeface="思源黑体" charset="0"/>
                <a:ea typeface="思源黑体" charset="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en-US" altLang="zh-CN" dirty="0">
                <a:latin typeface="思源黑体" charset="0"/>
                <a:ea typeface="思源黑体" charset="0"/>
                <a:cs typeface="黑体" panose="02010609060101010101" charset="-122"/>
                <a:sym typeface="+mn-ea"/>
              </a:rPr>
              <a:t>YH</a:t>
            </a:r>
            <a:r>
              <a:rPr lang="zh-CN" dirty="0">
                <a:latin typeface="思源黑体" charset="0"/>
                <a:ea typeface="思源黑体" charset="0"/>
                <a:cs typeface="黑体" panose="02010609060101010101" charset="-122"/>
                <a:sym typeface="+mn-ea"/>
              </a:rPr>
              <a:t>证券国产化系统</a:t>
            </a:r>
            <a:r>
              <a:rPr lang="zh-CN" altLang="en-US" dirty="0">
                <a:latin typeface="思源黑体" charset="0"/>
                <a:ea typeface="思源黑体" charset="0"/>
                <a:cs typeface="黑体" panose="02010609060101010101" charset="-122"/>
                <a:sym typeface="+mn-ea"/>
              </a:rPr>
              <a:t>升级项目</a:t>
            </a:r>
            <a:endParaRPr lang="zh-CN" altLang="en-US" dirty="0">
              <a:latin typeface="思源黑体" charset="0"/>
              <a:ea typeface="思源黑体" charset="0"/>
              <a:cs typeface="黑体" panose="02010609060101010101" charset="-122"/>
            </a:endParaRPr>
          </a:p>
        </p:txBody>
      </p:sp>
      <p:sp>
        <p:nvSpPr>
          <p:cNvPr id="11" name="文本框 10"/>
          <p:cNvSpPr txBox="1"/>
          <p:nvPr/>
        </p:nvSpPr>
        <p:spPr>
          <a:xfrm>
            <a:off x="7478911" y="3919447"/>
            <a:ext cx="618759" cy="738505"/>
          </a:xfrm>
          <a:prstGeom prst="rect">
            <a:avLst/>
          </a:prstGeom>
          <a:noFill/>
        </p:spPr>
        <p:txBody>
          <a:bodyPr wrap="square" lIns="0" tIns="0" rIns="0" bIns="0" rtlCol="0">
            <a:spAutoFit/>
          </a:bodyPr>
          <a:lstStyle/>
          <a:p>
            <a:pPr>
              <a:lnSpc>
                <a:spcPct val="120000"/>
              </a:lnSpc>
            </a:pPr>
            <a:r>
              <a:rPr lang="zh-CN" altLang="en-US" sz="2000" b="1" dirty="0">
                <a:solidFill>
                  <a:schemeClr val="bg1"/>
                </a:solidFill>
                <a:latin typeface="思源黑体" charset="0"/>
                <a:ea typeface="思源黑体" charset="0"/>
              </a:rPr>
              <a:t>操作</a:t>
            </a:r>
            <a:endParaRPr lang="en-US" altLang="zh-CN" sz="2000" b="1" dirty="0">
              <a:solidFill>
                <a:schemeClr val="bg1"/>
              </a:solidFill>
              <a:latin typeface="思源黑体" charset="0"/>
              <a:ea typeface="思源黑体" charset="0"/>
            </a:endParaRPr>
          </a:p>
          <a:p>
            <a:pPr>
              <a:lnSpc>
                <a:spcPct val="120000"/>
              </a:lnSpc>
            </a:pPr>
            <a:r>
              <a:rPr lang="zh-CN" altLang="en-US" sz="2000" b="1" dirty="0">
                <a:solidFill>
                  <a:schemeClr val="bg1"/>
                </a:solidFill>
                <a:latin typeface="思源黑体" charset="0"/>
                <a:ea typeface="思源黑体" charset="0"/>
              </a:rPr>
              <a:t>系统</a:t>
            </a:r>
          </a:p>
        </p:txBody>
      </p:sp>
      <p:sp>
        <p:nvSpPr>
          <p:cNvPr id="12" name="文本框 11"/>
          <p:cNvSpPr txBox="1"/>
          <p:nvPr/>
        </p:nvSpPr>
        <p:spPr>
          <a:xfrm>
            <a:off x="4690605" y="6018178"/>
            <a:ext cx="765810" cy="307340"/>
          </a:xfrm>
          <a:prstGeom prst="rect">
            <a:avLst/>
          </a:prstGeom>
          <a:noFill/>
        </p:spPr>
        <p:txBody>
          <a:bodyPr wrap="none" lIns="0" tIns="0" rIns="0" bIns="0" rtlCol="0">
            <a:spAutoFit/>
          </a:bodyPr>
          <a:lstStyle/>
          <a:p>
            <a:r>
              <a:rPr lang="zh-CN" altLang="en-US" sz="2000" b="1" dirty="0">
                <a:solidFill>
                  <a:schemeClr val="bg1"/>
                </a:solidFill>
                <a:latin typeface="思源黑体" charset="0"/>
                <a:ea typeface="思源黑体" charset="0"/>
              </a:rPr>
              <a:t>数据库</a:t>
            </a:r>
          </a:p>
        </p:txBody>
      </p:sp>
      <p:grpSp>
        <p:nvGrpSpPr>
          <p:cNvPr id="20" name="组合 19"/>
          <p:cNvGrpSpPr/>
          <p:nvPr/>
        </p:nvGrpSpPr>
        <p:grpSpPr>
          <a:xfrm>
            <a:off x="4690779" y="1698516"/>
            <a:ext cx="7110814" cy="5050120"/>
            <a:chOff x="7387" y="2922"/>
            <a:chExt cx="10633" cy="6608"/>
          </a:xfrm>
        </p:grpSpPr>
        <p:sp>
          <p:nvSpPr>
            <p:cNvPr id="21" name="圆角矩形 3"/>
            <p:cNvSpPr/>
            <p:nvPr/>
          </p:nvSpPr>
          <p:spPr>
            <a:xfrm>
              <a:off x="7387" y="7017"/>
              <a:ext cx="10633" cy="2513"/>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solidFill>
                <a:latin typeface="思源黑体" panose="020B0500000000000000" charset="-122"/>
                <a:ea typeface="思源黑体" panose="020B0500000000000000" charset="-122"/>
                <a:cs typeface="+mn-ea"/>
                <a:sym typeface="+mn-lt"/>
              </a:endParaRPr>
            </a:p>
          </p:txBody>
        </p:sp>
        <p:sp>
          <p:nvSpPr>
            <p:cNvPr id="23" name="矩形 22"/>
            <p:cNvSpPr/>
            <p:nvPr/>
          </p:nvSpPr>
          <p:spPr>
            <a:xfrm>
              <a:off x="8499" y="7494"/>
              <a:ext cx="2647" cy="1608"/>
            </a:xfrm>
            <a:prstGeom prst="rect">
              <a:avLst/>
            </a:prstGeom>
            <a:solidFill>
              <a:srgbClr val="BCBCBC"/>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000" b="1" dirty="0">
                  <a:solidFill>
                    <a:schemeClr val="tx1"/>
                  </a:solidFill>
                  <a:latin typeface="思源黑体" charset="0"/>
                  <a:ea typeface="思源黑体" charset="0"/>
                  <a:cs typeface="+mn-ea"/>
                  <a:sym typeface="+mn-lt"/>
                </a:rPr>
                <a:t>曙光（海光）</a:t>
              </a:r>
              <a:endParaRPr lang="en-US" altLang="zh-CN" sz="2000" b="1" dirty="0">
                <a:solidFill>
                  <a:schemeClr val="tx1"/>
                </a:solidFill>
                <a:latin typeface="思源黑体" charset="0"/>
                <a:ea typeface="思源黑体" charset="0"/>
                <a:cs typeface="+mn-ea"/>
                <a:sym typeface="+mn-lt"/>
              </a:endParaRPr>
            </a:p>
            <a:p>
              <a:pPr algn="ctr"/>
              <a:r>
                <a:rPr lang="zh-CN" altLang="en-US" sz="2000" b="1" dirty="0">
                  <a:solidFill>
                    <a:schemeClr val="tx1"/>
                  </a:solidFill>
                  <a:latin typeface="思源黑体" charset="0"/>
                  <a:ea typeface="思源黑体" charset="0"/>
                  <a:cs typeface="+mn-ea"/>
                  <a:sym typeface="+mn-lt"/>
                </a:rPr>
                <a:t>服务器</a:t>
              </a:r>
            </a:p>
          </p:txBody>
        </p:sp>
        <p:sp>
          <p:nvSpPr>
            <p:cNvPr id="25" name="矩形 24"/>
            <p:cNvSpPr/>
            <p:nvPr/>
          </p:nvSpPr>
          <p:spPr>
            <a:xfrm>
              <a:off x="7799" y="2922"/>
              <a:ext cx="3116" cy="1220"/>
            </a:xfrm>
            <a:prstGeom prst="rect">
              <a:avLst/>
            </a:prstGeom>
            <a:solidFill>
              <a:schemeClr val="accent3">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latin typeface="思源黑体" charset="0"/>
                  <a:ea typeface="思源黑体" charset="0"/>
                  <a:cs typeface="+mn-ea"/>
                  <a:sym typeface="+mn-lt"/>
                </a:rPr>
                <a:t>移动</a:t>
              </a:r>
              <a:r>
                <a:rPr lang="en-US" altLang="zh-CN" sz="2000" b="1" dirty="0">
                  <a:solidFill>
                    <a:schemeClr val="tx1"/>
                  </a:solidFill>
                  <a:latin typeface="思源黑体" charset="0"/>
                  <a:ea typeface="思源黑体" charset="0"/>
                  <a:cs typeface="+mn-ea"/>
                  <a:sym typeface="+mn-lt"/>
                </a:rPr>
                <a:t>OA</a:t>
              </a:r>
              <a:r>
                <a:rPr lang="zh-CN" altLang="en-US" sz="2000" b="1" dirty="0">
                  <a:solidFill>
                    <a:schemeClr val="tx1"/>
                  </a:solidFill>
                  <a:latin typeface="思源黑体" charset="0"/>
                  <a:ea typeface="思源黑体" charset="0"/>
                  <a:cs typeface="+mn-ea"/>
                  <a:sym typeface="+mn-lt"/>
                </a:rPr>
                <a:t>系统</a:t>
              </a:r>
              <a:endParaRPr lang="en-US" altLang="zh-CN" sz="2000" b="1" dirty="0">
                <a:solidFill>
                  <a:schemeClr val="tx1"/>
                </a:solidFill>
                <a:latin typeface="思源黑体" charset="0"/>
                <a:ea typeface="思源黑体" charset="0"/>
                <a:cs typeface="+mn-ea"/>
                <a:sym typeface="+mn-lt"/>
              </a:endParaRPr>
            </a:p>
          </p:txBody>
        </p:sp>
        <p:sp>
          <p:nvSpPr>
            <p:cNvPr id="26" name="矩形 25"/>
            <p:cNvSpPr/>
            <p:nvPr/>
          </p:nvSpPr>
          <p:spPr>
            <a:xfrm>
              <a:off x="7799" y="4142"/>
              <a:ext cx="3116" cy="122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r>
                <a:rPr lang="en-US" altLang="zh-CN" sz="2400" b="1">
                  <a:solidFill>
                    <a:schemeClr val="tx1"/>
                  </a:solidFill>
                  <a:latin typeface="思源黑体" charset="0"/>
                  <a:ea typeface="思源黑体" charset="0"/>
                  <a:cs typeface="+mn-ea"/>
                  <a:sym typeface="+mn-lt"/>
                </a:rPr>
                <a:t>TongWeb</a:t>
              </a:r>
              <a:endParaRPr lang="en-US" altLang="zh-CN" sz="2400" b="1" dirty="0">
                <a:solidFill>
                  <a:schemeClr val="tx1"/>
                </a:solidFill>
                <a:latin typeface="思源黑体" charset="0"/>
                <a:ea typeface="思源黑体" charset="0"/>
                <a:cs typeface="+mn-ea"/>
                <a:sym typeface="+mn-lt"/>
              </a:endParaRPr>
            </a:p>
          </p:txBody>
        </p:sp>
        <p:sp>
          <p:nvSpPr>
            <p:cNvPr id="27" name="矩形 26"/>
            <p:cNvSpPr/>
            <p:nvPr/>
          </p:nvSpPr>
          <p:spPr>
            <a:xfrm>
              <a:off x="11146" y="2922"/>
              <a:ext cx="3116" cy="1220"/>
            </a:xfrm>
            <a:prstGeom prst="rect">
              <a:avLst/>
            </a:prstGeom>
            <a:solidFill>
              <a:schemeClr val="accent3">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tx1"/>
                  </a:solidFill>
                  <a:latin typeface="思源黑体" charset="0"/>
                  <a:ea typeface="思源黑体" charset="0"/>
                  <a:cs typeface="+mn-ea"/>
                  <a:sym typeface="+mn-lt"/>
                </a:rPr>
                <a:t>投教基地系统</a:t>
              </a:r>
            </a:p>
          </p:txBody>
        </p:sp>
        <p:sp>
          <p:nvSpPr>
            <p:cNvPr id="28" name="矩形 27"/>
            <p:cNvSpPr/>
            <p:nvPr/>
          </p:nvSpPr>
          <p:spPr>
            <a:xfrm>
              <a:off x="11146" y="4142"/>
              <a:ext cx="3116" cy="122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r>
                <a:rPr lang="zh-CN" altLang="en-US" sz="2400" b="1" dirty="0">
                  <a:solidFill>
                    <a:schemeClr val="tx1"/>
                  </a:solidFill>
                  <a:latin typeface="思源黑体" charset="0"/>
                  <a:ea typeface="思源黑体" charset="0"/>
                  <a:cs typeface="+mn-ea"/>
                  <a:sym typeface="+mn-lt"/>
                </a:rPr>
                <a:t>TongWeb</a:t>
              </a:r>
            </a:p>
          </p:txBody>
        </p:sp>
        <p:sp>
          <p:nvSpPr>
            <p:cNvPr id="29" name="矩形 28"/>
            <p:cNvSpPr/>
            <p:nvPr/>
          </p:nvSpPr>
          <p:spPr>
            <a:xfrm>
              <a:off x="14463" y="2922"/>
              <a:ext cx="3116" cy="1220"/>
            </a:xfrm>
            <a:prstGeom prst="rect">
              <a:avLst/>
            </a:prstGeom>
            <a:solidFill>
              <a:schemeClr val="accent3">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latin typeface="思源黑体" charset="0"/>
                  <a:ea typeface="思源黑体" charset="0"/>
                  <a:cs typeface="+mn-ea"/>
                  <a:sym typeface="+mn-lt"/>
                </a:rPr>
                <a:t>TA</a:t>
              </a:r>
              <a:r>
                <a:rPr lang="zh-CN" altLang="en-US" sz="2000" b="1" dirty="0">
                  <a:solidFill>
                    <a:schemeClr val="tx1"/>
                  </a:solidFill>
                  <a:latin typeface="思源黑体" charset="0"/>
                  <a:ea typeface="思源黑体" charset="0"/>
                  <a:cs typeface="+mn-ea"/>
                  <a:sym typeface="+mn-lt"/>
                </a:rPr>
                <a:t>系统（二期）</a:t>
              </a:r>
            </a:p>
          </p:txBody>
        </p:sp>
        <p:sp>
          <p:nvSpPr>
            <p:cNvPr id="30" name="矩形 29"/>
            <p:cNvSpPr/>
            <p:nvPr/>
          </p:nvSpPr>
          <p:spPr>
            <a:xfrm>
              <a:off x="14463" y="4142"/>
              <a:ext cx="3116" cy="122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r>
                <a:rPr lang="zh-CN" altLang="en-US" sz="2400" b="1" dirty="0">
                  <a:solidFill>
                    <a:schemeClr val="tx1"/>
                  </a:solidFill>
                  <a:latin typeface="思源黑体" charset="0"/>
                  <a:ea typeface="思源黑体" charset="0"/>
                  <a:cs typeface="+mn-ea"/>
                  <a:sym typeface="+mn-lt"/>
                </a:rPr>
                <a:t>TongWeb</a:t>
              </a:r>
            </a:p>
          </p:txBody>
        </p:sp>
        <p:sp>
          <p:nvSpPr>
            <p:cNvPr id="34" name="上箭头 21"/>
            <p:cNvSpPr/>
            <p:nvPr/>
          </p:nvSpPr>
          <p:spPr>
            <a:xfrm>
              <a:off x="11658" y="5376"/>
              <a:ext cx="2092" cy="1641"/>
            </a:xfrm>
            <a:prstGeom prst="up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文本框 35"/>
          <p:cNvSpPr txBox="1"/>
          <p:nvPr/>
        </p:nvSpPr>
        <p:spPr>
          <a:xfrm>
            <a:off x="382477" y="1678440"/>
            <a:ext cx="4321026" cy="1337945"/>
          </a:xfrm>
          <a:prstGeom prst="rect">
            <a:avLst/>
          </a:prstGeom>
          <a:noFill/>
          <a:ln w="9525">
            <a:solidFill>
              <a:schemeClr val="bg1"/>
            </a:solidFill>
          </a:ln>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000000"/>
                </a:solidFill>
                <a:latin typeface="思源黑体" charset="0"/>
                <a:ea typeface="思源黑体" charset="0"/>
                <a:cs typeface="+mn-ea"/>
                <a:sym typeface="+mn-lt"/>
              </a:rPr>
              <a:t>东方通</a:t>
            </a:r>
            <a:r>
              <a:rPr lang="zh-CN" altLang="en-US" sz="1800" dirty="0">
                <a:solidFill>
                  <a:srgbClr val="000000"/>
                </a:solidFill>
                <a:effectLst/>
                <a:latin typeface="思源黑体" charset="0"/>
                <a:ea typeface="思源黑体" charset="0"/>
                <a:cs typeface="+mn-ea"/>
                <a:sym typeface="+mn-lt"/>
              </a:rPr>
              <a:t>应用中间件软件</a:t>
            </a:r>
            <a:r>
              <a:rPr lang="en-US" altLang="zh-CN" sz="1800" dirty="0" err="1">
                <a:solidFill>
                  <a:srgbClr val="000000"/>
                </a:solidFill>
                <a:effectLst/>
                <a:latin typeface="思源黑体" charset="0"/>
                <a:ea typeface="思源黑体" charset="0"/>
                <a:cs typeface="+mn-ea"/>
                <a:sym typeface="+mn-lt"/>
              </a:rPr>
              <a:t>TongWeb</a:t>
            </a:r>
            <a:r>
              <a:rPr lang="zh-CN" altLang="en-US" sz="1800" dirty="0">
                <a:solidFill>
                  <a:srgbClr val="FF0000"/>
                </a:solidFill>
                <a:effectLst/>
                <a:latin typeface="思源黑体" charset="0"/>
                <a:ea typeface="思源黑体" charset="0"/>
                <a:cs typeface="+mn-ea"/>
                <a:sym typeface="+mn-lt"/>
              </a:rPr>
              <a:t>替换开源</a:t>
            </a:r>
            <a:r>
              <a:rPr lang="en-US" altLang="zh-CN" sz="1800" dirty="0">
                <a:solidFill>
                  <a:srgbClr val="FF0000"/>
                </a:solidFill>
                <a:effectLst/>
                <a:latin typeface="思源黑体" charset="0"/>
                <a:ea typeface="思源黑体" charset="0"/>
                <a:cs typeface="+mn-ea"/>
                <a:sym typeface="+mn-lt"/>
              </a:rPr>
              <a:t>Tomcat</a:t>
            </a:r>
          </a:p>
          <a:p>
            <a:pPr marL="285750" indent="-285750">
              <a:lnSpc>
                <a:spcPct val="150000"/>
              </a:lnSpc>
              <a:buFont typeface="Wingdings" panose="05000000000000000000" pitchFamily="2" charset="2"/>
              <a:buChar char="l"/>
            </a:pPr>
            <a:r>
              <a:rPr lang="zh-CN" altLang="en-US" dirty="0">
                <a:solidFill>
                  <a:srgbClr val="000000"/>
                </a:solidFill>
                <a:latin typeface="思源黑体" charset="0"/>
                <a:ea typeface="思源黑体" charset="0"/>
                <a:cs typeface="+mn-ea"/>
                <a:sym typeface="+mn-lt"/>
              </a:rPr>
              <a:t>部署</a:t>
            </a:r>
            <a:r>
              <a:rPr lang="en-US" altLang="zh-CN" dirty="0" err="1">
                <a:solidFill>
                  <a:srgbClr val="000000"/>
                </a:solidFill>
                <a:latin typeface="思源黑体" charset="0"/>
                <a:ea typeface="思源黑体" charset="0"/>
                <a:cs typeface="+mn-ea"/>
                <a:sym typeface="+mn-lt"/>
              </a:rPr>
              <a:t>TongWeb</a:t>
            </a:r>
            <a:r>
              <a:rPr lang="zh-CN" altLang="en-US" dirty="0">
                <a:solidFill>
                  <a:srgbClr val="FF0000"/>
                </a:solidFill>
                <a:latin typeface="思源黑体" charset="0"/>
                <a:ea typeface="思源黑体" charset="0"/>
                <a:cs typeface="+mn-ea"/>
                <a:sym typeface="+mn-lt"/>
              </a:rPr>
              <a:t>企业版、内嵌版</a:t>
            </a:r>
            <a:endParaRPr lang="en-US" altLang="zh-CN" dirty="0">
              <a:solidFill>
                <a:srgbClr val="FF0000"/>
              </a:solidFill>
              <a:latin typeface="思源黑体" charset="0"/>
              <a:ea typeface="思源黑体" charset="0"/>
              <a:cs typeface="+mn-ea"/>
              <a:sym typeface="+mn-lt"/>
            </a:endParaRPr>
          </a:p>
        </p:txBody>
      </p:sp>
      <p:sp>
        <p:nvSpPr>
          <p:cNvPr id="38" name="文本框 37"/>
          <p:cNvSpPr txBox="1"/>
          <p:nvPr/>
        </p:nvSpPr>
        <p:spPr>
          <a:xfrm>
            <a:off x="382477" y="4138348"/>
            <a:ext cx="4321026" cy="2168525"/>
          </a:xfrm>
          <a:prstGeom prst="rect">
            <a:avLst/>
          </a:prstGeom>
          <a:noFill/>
          <a:ln w="9525">
            <a:noFill/>
          </a:ln>
        </p:spPr>
        <p:txBody>
          <a:bodyPr wrap="square">
            <a:spAutoFit/>
          </a:bodyPr>
          <a:lstStyle>
            <a:defPPr>
              <a:defRPr lang="zh-CN"/>
            </a:defPPr>
            <a:lvl1pPr>
              <a:lnSpc>
                <a:spcPct val="150000"/>
              </a:lnSpc>
              <a:defRPr>
                <a:solidFill>
                  <a:srgbClr val="000000"/>
                </a:solidFill>
                <a:effectLst/>
                <a:ea typeface="思源黑体 CN Normal" panose="020B0400000000000000"/>
                <a:cs typeface="+mn-ea"/>
              </a:defRPr>
            </a:lvl1pPr>
          </a:lstStyle>
          <a:p>
            <a:pPr marL="285750" indent="-285750">
              <a:buFont typeface="Wingdings" panose="05000000000000000000" pitchFamily="2" charset="2"/>
              <a:buChar char="l"/>
            </a:pPr>
            <a:r>
              <a:rPr lang="zh-CN" altLang="en-US" dirty="0">
                <a:latin typeface="思源黑体" charset="0"/>
                <a:ea typeface="思源黑体" charset="0"/>
                <a:sym typeface="+mn-lt"/>
              </a:rPr>
              <a:t>全栈国产化系统稳定可靠</a:t>
            </a:r>
            <a:endParaRPr lang="en-US" altLang="zh-CN" dirty="0">
              <a:latin typeface="思源黑体" charset="0"/>
              <a:ea typeface="思源黑体" charset="0"/>
              <a:sym typeface="+mn-lt"/>
            </a:endParaRPr>
          </a:p>
          <a:p>
            <a:pPr marL="285750" indent="-285750">
              <a:buFont typeface="Wingdings" panose="05000000000000000000" pitchFamily="2" charset="2"/>
              <a:buChar char="l"/>
            </a:pPr>
            <a:r>
              <a:rPr lang="zh-CN" altLang="en-US" dirty="0">
                <a:latin typeface="思源黑体" charset="0"/>
                <a:ea typeface="思源黑体" charset="0"/>
                <a:sym typeface="+mn-lt"/>
              </a:rPr>
              <a:t>避免开源软件各种潜在风险，如安全风险</a:t>
            </a:r>
            <a:endParaRPr lang="en-US" altLang="zh-CN" dirty="0">
              <a:latin typeface="思源黑体" charset="0"/>
              <a:ea typeface="思源黑体" charset="0"/>
              <a:sym typeface="+mn-lt"/>
            </a:endParaRPr>
          </a:p>
          <a:p>
            <a:pPr marL="285750" indent="-285750">
              <a:buFont typeface="Wingdings" panose="05000000000000000000" pitchFamily="2" charset="2"/>
              <a:buChar char="l"/>
            </a:pPr>
            <a:r>
              <a:rPr lang="zh-CN" altLang="en-US" dirty="0">
                <a:latin typeface="思源黑体" charset="0"/>
                <a:ea typeface="思源黑体" charset="0"/>
                <a:sym typeface="+mn-lt"/>
              </a:rPr>
              <a:t>为后续业务应用系统迁移积累经验</a:t>
            </a:r>
            <a:endParaRPr lang="en-US" altLang="zh-CN" dirty="0">
              <a:latin typeface="思源黑体" charset="0"/>
              <a:ea typeface="思源黑体" charset="0"/>
              <a:sym typeface="+mn-lt"/>
            </a:endParaRPr>
          </a:p>
          <a:p>
            <a:endParaRPr lang="en-US" altLang="zh-CN" dirty="0">
              <a:latin typeface="思源黑体" charset="0"/>
              <a:ea typeface="思源黑体" charset="0"/>
              <a:sym typeface="+mn-lt"/>
            </a:endParaRPr>
          </a:p>
        </p:txBody>
      </p:sp>
      <p:sp>
        <p:nvSpPr>
          <p:cNvPr id="40" name="矩形 39"/>
          <p:cNvSpPr/>
          <p:nvPr/>
        </p:nvSpPr>
        <p:spPr>
          <a:xfrm>
            <a:off x="7517845" y="5192588"/>
            <a:ext cx="1770180" cy="1228903"/>
          </a:xfrm>
          <a:prstGeom prst="rect">
            <a:avLst/>
          </a:prstGeom>
          <a:solidFill>
            <a:srgbClr val="BCBCBC"/>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000" b="1" dirty="0">
                <a:solidFill>
                  <a:schemeClr val="tx1"/>
                </a:solidFill>
                <a:latin typeface="思源黑体" charset="0"/>
                <a:ea typeface="思源黑体" charset="0"/>
                <a:cs typeface="+mn-ea"/>
                <a:sym typeface="+mn-lt"/>
              </a:rPr>
              <a:t>麒麟</a:t>
            </a:r>
            <a:endParaRPr lang="en-US" altLang="zh-CN" sz="2000" b="1" dirty="0">
              <a:solidFill>
                <a:schemeClr val="tx1"/>
              </a:solidFill>
              <a:latin typeface="思源黑体" charset="0"/>
              <a:ea typeface="思源黑体" charset="0"/>
              <a:cs typeface="+mn-ea"/>
              <a:sym typeface="+mn-lt"/>
            </a:endParaRPr>
          </a:p>
          <a:p>
            <a:pPr algn="ctr"/>
            <a:r>
              <a:rPr lang="zh-CN" altLang="en-US" sz="2000" b="1" dirty="0">
                <a:solidFill>
                  <a:schemeClr val="tx1"/>
                </a:solidFill>
                <a:latin typeface="思源黑体" charset="0"/>
                <a:ea typeface="思源黑体" charset="0"/>
                <a:cs typeface="+mn-ea"/>
                <a:sym typeface="+mn-lt"/>
              </a:rPr>
              <a:t>操作系统</a:t>
            </a:r>
          </a:p>
        </p:txBody>
      </p:sp>
      <p:sp>
        <p:nvSpPr>
          <p:cNvPr id="41" name="矩形 40"/>
          <p:cNvSpPr/>
          <p:nvPr/>
        </p:nvSpPr>
        <p:spPr>
          <a:xfrm>
            <a:off x="9717769" y="5192588"/>
            <a:ext cx="1770180" cy="1228903"/>
          </a:xfrm>
          <a:prstGeom prst="rect">
            <a:avLst/>
          </a:prstGeom>
          <a:solidFill>
            <a:srgbClr val="BCBCBC"/>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000" b="1" dirty="0">
                <a:solidFill>
                  <a:schemeClr val="tx1"/>
                </a:solidFill>
                <a:latin typeface="思源黑体" charset="0"/>
                <a:ea typeface="思源黑体" charset="0"/>
                <a:cs typeface="+mn-ea"/>
                <a:sym typeface="+mn-lt"/>
              </a:rPr>
              <a:t>达梦</a:t>
            </a:r>
            <a:endParaRPr lang="en-US" altLang="zh-CN" sz="2000" b="1" dirty="0">
              <a:solidFill>
                <a:schemeClr val="tx1"/>
              </a:solidFill>
              <a:latin typeface="思源黑体" charset="0"/>
              <a:ea typeface="思源黑体" charset="0"/>
              <a:cs typeface="+mn-ea"/>
              <a:sym typeface="+mn-lt"/>
            </a:endParaRPr>
          </a:p>
          <a:p>
            <a:pPr algn="ctr"/>
            <a:r>
              <a:rPr lang="zh-CN" altLang="en-US" sz="2000" b="1" dirty="0">
                <a:solidFill>
                  <a:schemeClr val="tx1"/>
                </a:solidFill>
                <a:latin typeface="思源黑体" charset="0"/>
                <a:ea typeface="思源黑体" charset="0"/>
                <a:cs typeface="+mn-ea"/>
                <a:sym typeface="+mn-lt"/>
              </a:rPr>
              <a:t>数据库</a:t>
            </a:r>
          </a:p>
        </p:txBody>
      </p:sp>
      <p:sp>
        <p:nvSpPr>
          <p:cNvPr id="42" name="上箭头 21"/>
          <p:cNvSpPr/>
          <p:nvPr/>
        </p:nvSpPr>
        <p:spPr>
          <a:xfrm>
            <a:off x="5302702" y="3582660"/>
            <a:ext cx="1399024" cy="1254123"/>
          </a:xfrm>
          <a:prstGeom prst="up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上箭头 21"/>
          <p:cNvSpPr/>
          <p:nvPr/>
        </p:nvSpPr>
        <p:spPr>
          <a:xfrm>
            <a:off x="9750037" y="3560170"/>
            <a:ext cx="1399024" cy="1254123"/>
          </a:xfrm>
          <a:prstGeom prst="up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0" name="Group 14"/>
          <p:cNvGrpSpPr/>
          <p:nvPr/>
        </p:nvGrpSpPr>
        <p:grpSpPr>
          <a:xfrm>
            <a:off x="539104" y="1122786"/>
            <a:ext cx="1701838" cy="490065"/>
            <a:chOff x="651640" y="3445283"/>
            <a:chExt cx="1701838" cy="490065"/>
          </a:xfrm>
        </p:grpSpPr>
        <p:grpSp>
          <p:nvGrpSpPr>
            <p:cNvPr id="81" name="组合 80"/>
            <p:cNvGrpSpPr/>
            <p:nvPr/>
          </p:nvGrpSpPr>
          <p:grpSpPr>
            <a:xfrm>
              <a:off x="651640" y="3445283"/>
              <a:ext cx="492665" cy="490065"/>
              <a:chOff x="2235278" y="1809459"/>
              <a:chExt cx="1537846" cy="1529734"/>
            </a:xfrm>
          </p:grpSpPr>
          <p:grpSp>
            <p:nvGrpSpPr>
              <p:cNvPr id="84" name="组合 83"/>
              <p:cNvGrpSpPr/>
              <p:nvPr/>
            </p:nvGrpSpPr>
            <p:grpSpPr>
              <a:xfrm>
                <a:off x="2235278" y="1809459"/>
                <a:ext cx="1537846" cy="1529734"/>
                <a:chOff x="2253753" y="1632567"/>
                <a:chExt cx="1805959" cy="1796433"/>
              </a:xfrm>
            </p:grpSpPr>
            <p:sp>
              <p:nvSpPr>
                <p:cNvPr id="90" name="等腰三角形 2"/>
                <p:cNvSpPr/>
                <p:nvPr>
                  <p:custDataLst>
                    <p:tags r:id="rId11"/>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sp>
              <p:nvSpPr>
                <p:cNvPr id="91" name="等腰三角形 2"/>
                <p:cNvSpPr/>
                <p:nvPr>
                  <p:custDataLst>
                    <p:tags r:id="rId12"/>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grpSp>
          <p:sp>
            <p:nvSpPr>
              <p:cNvPr id="87" name="图形 53"/>
              <p:cNvSpPr/>
              <p:nvPr>
                <p:custDataLst>
                  <p:tags r:id="rId10"/>
                </p:custDataLst>
              </p:nvPr>
            </p:nvSpPr>
            <p:spPr>
              <a:xfrm>
                <a:off x="2624176" y="2289099"/>
                <a:ext cx="603037" cy="663562"/>
              </a:xfrm>
              <a:custGeom>
                <a:avLst/>
                <a:gdLst>
                  <a:gd name="connsiteX0" fmla="*/ 94070 w 524764"/>
                  <a:gd name="connsiteY0" fmla="*/ 413518 h 577432"/>
                  <a:gd name="connsiteX1" fmla="*/ 81159 w 524764"/>
                  <a:gd name="connsiteY1" fmla="*/ 427331 h 577432"/>
                  <a:gd name="connsiteX2" fmla="*/ 81159 w 524764"/>
                  <a:gd name="connsiteY2" fmla="*/ 493633 h 577432"/>
                  <a:gd name="connsiteX3" fmla="*/ 94070 w 524764"/>
                  <a:gd name="connsiteY3" fmla="*/ 507446 h 577432"/>
                  <a:gd name="connsiteX4" fmla="*/ 429772 w 524764"/>
                  <a:gd name="connsiteY4" fmla="*/ 507446 h 577432"/>
                  <a:gd name="connsiteX5" fmla="*/ 443605 w 524764"/>
                  <a:gd name="connsiteY5" fmla="*/ 493633 h 577432"/>
                  <a:gd name="connsiteX6" fmla="*/ 443605 w 524764"/>
                  <a:gd name="connsiteY6" fmla="*/ 427331 h 577432"/>
                  <a:gd name="connsiteX7" fmla="*/ 429772 w 524764"/>
                  <a:gd name="connsiteY7" fmla="*/ 413518 h 577432"/>
                  <a:gd name="connsiteX8" fmla="*/ 94070 w 524764"/>
                  <a:gd name="connsiteY8" fmla="*/ 290121 h 577432"/>
                  <a:gd name="connsiteX9" fmla="*/ 131883 w 524764"/>
                  <a:gd name="connsiteY9" fmla="*/ 290121 h 577432"/>
                  <a:gd name="connsiteX10" fmla="*/ 127271 w 524764"/>
                  <a:gd name="connsiteY10" fmla="*/ 319589 h 577432"/>
                  <a:gd name="connsiteX11" fmla="*/ 143872 w 524764"/>
                  <a:gd name="connsiteY11" fmla="*/ 359186 h 577432"/>
                  <a:gd name="connsiteX12" fmla="*/ 186296 w 524764"/>
                  <a:gd name="connsiteY12" fmla="*/ 361028 h 577432"/>
                  <a:gd name="connsiteX13" fmla="*/ 261921 w 524764"/>
                  <a:gd name="connsiteY13" fmla="*/ 318668 h 577432"/>
                  <a:gd name="connsiteX14" fmla="*/ 338468 w 524764"/>
                  <a:gd name="connsiteY14" fmla="*/ 361028 h 577432"/>
                  <a:gd name="connsiteX15" fmla="*/ 357836 w 524764"/>
                  <a:gd name="connsiteY15" fmla="*/ 366553 h 577432"/>
                  <a:gd name="connsiteX16" fmla="*/ 380892 w 524764"/>
                  <a:gd name="connsiteY16" fmla="*/ 359186 h 577432"/>
                  <a:gd name="connsiteX17" fmla="*/ 397493 w 524764"/>
                  <a:gd name="connsiteY17" fmla="*/ 319589 h 577432"/>
                  <a:gd name="connsiteX18" fmla="*/ 392881 w 524764"/>
                  <a:gd name="connsiteY18" fmla="*/ 290121 h 577432"/>
                  <a:gd name="connsiteX19" fmla="*/ 429772 w 524764"/>
                  <a:gd name="connsiteY19" fmla="*/ 290121 h 577432"/>
                  <a:gd name="connsiteX20" fmla="*/ 447295 w 524764"/>
                  <a:gd name="connsiteY20" fmla="*/ 296567 h 577432"/>
                  <a:gd name="connsiteX21" fmla="*/ 514619 w 524764"/>
                  <a:gd name="connsiteY21" fmla="*/ 349978 h 577432"/>
                  <a:gd name="connsiteX22" fmla="*/ 524764 w 524764"/>
                  <a:gd name="connsiteY22" fmla="*/ 371158 h 577432"/>
                  <a:gd name="connsiteX23" fmla="*/ 524764 w 524764"/>
                  <a:gd name="connsiteY23" fmla="*/ 549806 h 577432"/>
                  <a:gd name="connsiteX24" fmla="*/ 497096 w 524764"/>
                  <a:gd name="connsiteY24" fmla="*/ 577432 h 577432"/>
                  <a:gd name="connsiteX25" fmla="*/ 26745 w 524764"/>
                  <a:gd name="connsiteY25" fmla="*/ 577432 h 577432"/>
                  <a:gd name="connsiteX26" fmla="*/ 0 w 524764"/>
                  <a:gd name="connsiteY26" fmla="*/ 549806 h 577432"/>
                  <a:gd name="connsiteX27" fmla="*/ 0 w 524764"/>
                  <a:gd name="connsiteY27" fmla="*/ 371158 h 577432"/>
                  <a:gd name="connsiteX28" fmla="*/ 10145 w 524764"/>
                  <a:gd name="connsiteY28" fmla="*/ 349978 h 577432"/>
                  <a:gd name="connsiteX29" fmla="*/ 77469 w 524764"/>
                  <a:gd name="connsiteY29" fmla="*/ 296567 h 577432"/>
                  <a:gd name="connsiteX30" fmla="*/ 94070 w 524764"/>
                  <a:gd name="connsiteY30" fmla="*/ 290121 h 577432"/>
                  <a:gd name="connsiteX31" fmla="*/ 270237 w 524764"/>
                  <a:gd name="connsiteY31" fmla="*/ 108662 h 577432"/>
                  <a:gd name="connsiteX32" fmla="*/ 237044 w 524764"/>
                  <a:gd name="connsiteY32" fmla="*/ 136288 h 577432"/>
                  <a:gd name="connsiteX33" fmla="*/ 229667 w 524764"/>
                  <a:gd name="connsiteY33" fmla="*/ 138130 h 577432"/>
                  <a:gd name="connsiteX34" fmla="*/ 214915 w 524764"/>
                  <a:gd name="connsiteY34" fmla="*/ 149180 h 577432"/>
                  <a:gd name="connsiteX35" fmla="*/ 225979 w 524764"/>
                  <a:gd name="connsiteY35" fmla="*/ 160230 h 577432"/>
                  <a:gd name="connsiteX36" fmla="*/ 251796 w 524764"/>
                  <a:gd name="connsiteY36" fmla="*/ 160230 h 577432"/>
                  <a:gd name="connsiteX37" fmla="*/ 251796 w 524764"/>
                  <a:gd name="connsiteY37" fmla="*/ 236662 h 577432"/>
                  <a:gd name="connsiteX38" fmla="*/ 267471 w 524764"/>
                  <a:gd name="connsiteY38" fmla="*/ 255079 h 577432"/>
                  <a:gd name="connsiteX39" fmla="*/ 282223 w 524764"/>
                  <a:gd name="connsiteY39" fmla="*/ 236662 h 577432"/>
                  <a:gd name="connsiteX40" fmla="*/ 282223 w 524764"/>
                  <a:gd name="connsiteY40" fmla="*/ 122475 h 577432"/>
                  <a:gd name="connsiteX41" fmla="*/ 270237 w 524764"/>
                  <a:gd name="connsiteY41" fmla="*/ 108662 h 577432"/>
                  <a:gd name="connsiteX42" fmla="*/ 261939 w 524764"/>
                  <a:gd name="connsiteY42" fmla="*/ 0 h 577432"/>
                  <a:gd name="connsiteX43" fmla="*/ 274847 w 524764"/>
                  <a:gd name="connsiteY43" fmla="*/ 7367 h 577432"/>
                  <a:gd name="connsiteX44" fmla="*/ 319105 w 524764"/>
                  <a:gd name="connsiteY44" fmla="*/ 104058 h 577432"/>
                  <a:gd name="connsiteX45" fmla="*/ 418685 w 524764"/>
                  <a:gd name="connsiteY45" fmla="*/ 119712 h 577432"/>
                  <a:gd name="connsiteX46" fmla="*/ 429749 w 524764"/>
                  <a:gd name="connsiteY46" fmla="*/ 128921 h 577432"/>
                  <a:gd name="connsiteX47" fmla="*/ 426061 w 524764"/>
                  <a:gd name="connsiteY47" fmla="*/ 141813 h 577432"/>
                  <a:gd name="connsiteX48" fmla="*/ 354142 w 524764"/>
                  <a:gd name="connsiteY48" fmla="*/ 217324 h 577432"/>
                  <a:gd name="connsiteX49" fmla="*/ 370739 w 524764"/>
                  <a:gd name="connsiteY49" fmla="*/ 324144 h 577432"/>
                  <a:gd name="connsiteX50" fmla="*/ 365207 w 524764"/>
                  <a:gd name="connsiteY50" fmla="*/ 337036 h 577432"/>
                  <a:gd name="connsiteX51" fmla="*/ 357830 w 524764"/>
                  <a:gd name="connsiteY51" fmla="*/ 339798 h 577432"/>
                  <a:gd name="connsiteX52" fmla="*/ 351376 w 524764"/>
                  <a:gd name="connsiteY52" fmla="*/ 337957 h 577432"/>
                  <a:gd name="connsiteX53" fmla="*/ 261939 w 524764"/>
                  <a:gd name="connsiteY53" fmla="*/ 288230 h 577432"/>
                  <a:gd name="connsiteX54" fmla="*/ 173423 w 524764"/>
                  <a:gd name="connsiteY54" fmla="*/ 337957 h 577432"/>
                  <a:gd name="connsiteX55" fmla="*/ 158671 w 524764"/>
                  <a:gd name="connsiteY55" fmla="*/ 337036 h 577432"/>
                  <a:gd name="connsiteX56" fmla="*/ 153138 w 524764"/>
                  <a:gd name="connsiteY56" fmla="*/ 324144 h 577432"/>
                  <a:gd name="connsiteX57" fmla="*/ 170657 w 524764"/>
                  <a:gd name="connsiteY57" fmla="*/ 217324 h 577432"/>
                  <a:gd name="connsiteX58" fmla="*/ 97816 w 524764"/>
                  <a:gd name="connsiteY58" fmla="*/ 141813 h 577432"/>
                  <a:gd name="connsiteX59" fmla="*/ 95050 w 524764"/>
                  <a:gd name="connsiteY59" fmla="*/ 128921 h 577432"/>
                  <a:gd name="connsiteX60" fmla="*/ 105193 w 524764"/>
                  <a:gd name="connsiteY60" fmla="*/ 119712 h 577432"/>
                  <a:gd name="connsiteX61" fmla="*/ 205694 w 524764"/>
                  <a:gd name="connsiteY61" fmla="*/ 104058 h 577432"/>
                  <a:gd name="connsiteX62" fmla="*/ 249952 w 524764"/>
                  <a:gd name="connsiteY62" fmla="*/ 7367 h 577432"/>
                  <a:gd name="connsiteX63" fmla="*/ 261939 w 524764"/>
                  <a:gd name="connsiteY63"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24764" h="577432">
                    <a:moveTo>
                      <a:pt x="94070" y="413518"/>
                    </a:moveTo>
                    <a:cubicBezTo>
                      <a:pt x="86692" y="413518"/>
                      <a:pt x="81159" y="419964"/>
                      <a:pt x="81159" y="427331"/>
                    </a:cubicBezTo>
                    <a:lnTo>
                      <a:pt x="81159" y="493633"/>
                    </a:lnTo>
                    <a:cubicBezTo>
                      <a:pt x="81159" y="501921"/>
                      <a:pt x="86692" y="507446"/>
                      <a:pt x="94070" y="507446"/>
                    </a:cubicBezTo>
                    <a:lnTo>
                      <a:pt x="429772" y="507446"/>
                    </a:lnTo>
                    <a:cubicBezTo>
                      <a:pt x="438072" y="507446"/>
                      <a:pt x="443605" y="501921"/>
                      <a:pt x="443605" y="493633"/>
                    </a:cubicBezTo>
                    <a:lnTo>
                      <a:pt x="443605" y="427331"/>
                    </a:lnTo>
                    <a:cubicBezTo>
                      <a:pt x="443605" y="419964"/>
                      <a:pt x="438072" y="413518"/>
                      <a:pt x="429772" y="413518"/>
                    </a:cubicBezTo>
                    <a:close/>
                    <a:moveTo>
                      <a:pt x="94070" y="290121"/>
                    </a:moveTo>
                    <a:lnTo>
                      <a:pt x="131883" y="290121"/>
                    </a:lnTo>
                    <a:lnTo>
                      <a:pt x="127271" y="319589"/>
                    </a:lnTo>
                    <a:cubicBezTo>
                      <a:pt x="124505" y="335244"/>
                      <a:pt x="130961" y="350899"/>
                      <a:pt x="143872" y="359186"/>
                    </a:cubicBezTo>
                    <a:cubicBezTo>
                      <a:pt x="155861" y="368395"/>
                      <a:pt x="172462" y="369316"/>
                      <a:pt x="186296" y="361028"/>
                    </a:cubicBezTo>
                    <a:lnTo>
                      <a:pt x="261921" y="318668"/>
                    </a:lnTo>
                    <a:lnTo>
                      <a:pt x="338468" y="361028"/>
                    </a:lnTo>
                    <a:cubicBezTo>
                      <a:pt x="344002" y="364712"/>
                      <a:pt x="351380" y="366553"/>
                      <a:pt x="357836" y="366553"/>
                    </a:cubicBezTo>
                    <a:cubicBezTo>
                      <a:pt x="366136" y="366553"/>
                      <a:pt x="373514" y="363791"/>
                      <a:pt x="380892" y="359186"/>
                    </a:cubicBezTo>
                    <a:cubicBezTo>
                      <a:pt x="393804" y="350899"/>
                      <a:pt x="400259" y="335244"/>
                      <a:pt x="397493" y="319589"/>
                    </a:cubicBezTo>
                    <a:lnTo>
                      <a:pt x="392881" y="290121"/>
                    </a:lnTo>
                    <a:lnTo>
                      <a:pt x="429772" y="290121"/>
                    </a:lnTo>
                    <a:cubicBezTo>
                      <a:pt x="436227" y="290121"/>
                      <a:pt x="442683" y="291963"/>
                      <a:pt x="447295" y="296567"/>
                    </a:cubicBezTo>
                    <a:lnTo>
                      <a:pt x="514619" y="349978"/>
                    </a:lnTo>
                    <a:cubicBezTo>
                      <a:pt x="520153" y="354582"/>
                      <a:pt x="523842" y="362870"/>
                      <a:pt x="524764" y="371158"/>
                    </a:cubicBezTo>
                    <a:lnTo>
                      <a:pt x="524764" y="549806"/>
                    </a:lnTo>
                    <a:cubicBezTo>
                      <a:pt x="524764" y="565461"/>
                      <a:pt x="511852" y="577432"/>
                      <a:pt x="497096" y="577432"/>
                    </a:cubicBezTo>
                    <a:lnTo>
                      <a:pt x="26745" y="577432"/>
                    </a:lnTo>
                    <a:cubicBezTo>
                      <a:pt x="11989" y="577432"/>
                      <a:pt x="0" y="565461"/>
                      <a:pt x="0" y="549806"/>
                    </a:cubicBezTo>
                    <a:lnTo>
                      <a:pt x="0" y="371158"/>
                    </a:lnTo>
                    <a:cubicBezTo>
                      <a:pt x="0" y="362870"/>
                      <a:pt x="3689" y="354582"/>
                      <a:pt x="10145" y="349978"/>
                    </a:cubicBezTo>
                    <a:lnTo>
                      <a:pt x="77469" y="296567"/>
                    </a:lnTo>
                    <a:cubicBezTo>
                      <a:pt x="82081" y="291963"/>
                      <a:pt x="88537" y="290121"/>
                      <a:pt x="94070" y="290121"/>
                    </a:cubicBezTo>
                    <a:close/>
                    <a:moveTo>
                      <a:pt x="270237" y="108662"/>
                    </a:moveTo>
                    <a:cubicBezTo>
                      <a:pt x="253640" y="108662"/>
                      <a:pt x="260094" y="131684"/>
                      <a:pt x="237044" y="136288"/>
                    </a:cubicBezTo>
                    <a:lnTo>
                      <a:pt x="229667" y="138130"/>
                    </a:lnTo>
                    <a:cubicBezTo>
                      <a:pt x="219525" y="139971"/>
                      <a:pt x="214915" y="141813"/>
                      <a:pt x="214915" y="149180"/>
                    </a:cubicBezTo>
                    <a:cubicBezTo>
                      <a:pt x="214915" y="157468"/>
                      <a:pt x="218603" y="160230"/>
                      <a:pt x="225979" y="160230"/>
                    </a:cubicBezTo>
                    <a:lnTo>
                      <a:pt x="251796" y="160230"/>
                    </a:lnTo>
                    <a:lnTo>
                      <a:pt x="251796" y="236662"/>
                    </a:lnTo>
                    <a:cubicBezTo>
                      <a:pt x="251796" y="247712"/>
                      <a:pt x="255484" y="255079"/>
                      <a:pt x="267471" y="255079"/>
                    </a:cubicBezTo>
                    <a:cubicBezTo>
                      <a:pt x="278535" y="255079"/>
                      <a:pt x="282223" y="247712"/>
                      <a:pt x="282223" y="236662"/>
                    </a:cubicBezTo>
                    <a:lnTo>
                      <a:pt x="282223" y="122475"/>
                    </a:lnTo>
                    <a:cubicBezTo>
                      <a:pt x="282223" y="111425"/>
                      <a:pt x="276691" y="108662"/>
                      <a:pt x="270237" y="108662"/>
                    </a:cubicBezTo>
                    <a:close/>
                    <a:moveTo>
                      <a:pt x="261939" y="0"/>
                    </a:moveTo>
                    <a:cubicBezTo>
                      <a:pt x="267471" y="0"/>
                      <a:pt x="272081" y="2763"/>
                      <a:pt x="274847" y="7367"/>
                    </a:cubicBezTo>
                    <a:lnTo>
                      <a:pt x="319105" y="104058"/>
                    </a:lnTo>
                    <a:lnTo>
                      <a:pt x="418685" y="119712"/>
                    </a:lnTo>
                    <a:cubicBezTo>
                      <a:pt x="424217" y="120633"/>
                      <a:pt x="427905" y="124317"/>
                      <a:pt x="429749" y="128921"/>
                    </a:cubicBezTo>
                    <a:cubicBezTo>
                      <a:pt x="430671" y="133525"/>
                      <a:pt x="429749" y="139050"/>
                      <a:pt x="426061" y="141813"/>
                    </a:cubicBezTo>
                    <a:lnTo>
                      <a:pt x="354142" y="217324"/>
                    </a:lnTo>
                    <a:lnTo>
                      <a:pt x="370739" y="324144"/>
                    </a:lnTo>
                    <a:cubicBezTo>
                      <a:pt x="371661" y="329669"/>
                      <a:pt x="369817" y="334273"/>
                      <a:pt x="365207" y="337036"/>
                    </a:cubicBezTo>
                    <a:cubicBezTo>
                      <a:pt x="363362" y="338878"/>
                      <a:pt x="360596" y="339798"/>
                      <a:pt x="357830" y="339798"/>
                    </a:cubicBezTo>
                    <a:cubicBezTo>
                      <a:pt x="355064" y="339798"/>
                      <a:pt x="353220" y="338878"/>
                      <a:pt x="351376" y="337957"/>
                    </a:cubicBezTo>
                    <a:lnTo>
                      <a:pt x="261939" y="288230"/>
                    </a:lnTo>
                    <a:lnTo>
                      <a:pt x="173423" y="337957"/>
                    </a:lnTo>
                    <a:cubicBezTo>
                      <a:pt x="168813" y="340719"/>
                      <a:pt x="163281" y="339798"/>
                      <a:pt x="158671" y="337036"/>
                    </a:cubicBezTo>
                    <a:cubicBezTo>
                      <a:pt x="154982" y="334273"/>
                      <a:pt x="152216" y="329669"/>
                      <a:pt x="153138" y="324144"/>
                    </a:cubicBezTo>
                    <a:lnTo>
                      <a:pt x="170657" y="217324"/>
                    </a:lnTo>
                    <a:lnTo>
                      <a:pt x="97816" y="141813"/>
                    </a:lnTo>
                    <a:cubicBezTo>
                      <a:pt x="94128" y="139050"/>
                      <a:pt x="93206" y="133525"/>
                      <a:pt x="95050" y="128921"/>
                    </a:cubicBezTo>
                    <a:cubicBezTo>
                      <a:pt x="96894" y="124317"/>
                      <a:pt x="100582" y="120633"/>
                      <a:pt x="105193" y="119712"/>
                    </a:cubicBezTo>
                    <a:lnTo>
                      <a:pt x="205694" y="104058"/>
                    </a:lnTo>
                    <a:lnTo>
                      <a:pt x="249952" y="7367"/>
                    </a:lnTo>
                    <a:cubicBezTo>
                      <a:pt x="251796" y="2763"/>
                      <a:pt x="257328" y="0"/>
                      <a:pt x="261939" y="0"/>
                    </a:cubicBezTo>
                    <a:close/>
                  </a:path>
                </a:pathLst>
              </a:custGeom>
              <a:solidFill>
                <a:sysClr val="window" lastClr="FFFFFF"/>
              </a:solidFill>
              <a:ln w="669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思源黑体 CN Normal" panose="020B0400000000000000"/>
                  <a:cs typeface="+mn-ea"/>
                  <a:sym typeface="+mn-lt"/>
                </a:endParaRPr>
              </a:p>
            </p:txBody>
          </p:sp>
        </p:grpSp>
        <p:sp>
          <p:nvSpPr>
            <p:cNvPr id="82" name="文本框 204"/>
            <p:cNvSpPr txBox="1"/>
            <p:nvPr>
              <p:custDataLst>
                <p:tags r:id="rId9"/>
              </p:custDataLst>
            </p:nvPr>
          </p:nvSpPr>
          <p:spPr>
            <a:xfrm>
              <a:off x="1078267" y="3511363"/>
              <a:ext cx="1275211" cy="3860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SzPct val="100000"/>
                <a:defRPr/>
              </a:pPr>
              <a:r>
                <a:rPr lang="zh-CN" altLang="en-US" sz="1600" kern="0" spc="300" dirty="0">
                  <a:solidFill>
                    <a:srgbClr val="4785D1"/>
                  </a:solidFill>
                  <a:latin typeface="思源黑体" charset="0"/>
                  <a:ea typeface="思源黑体" charset="0"/>
                  <a:cs typeface="+mn-ea"/>
                  <a:sym typeface="+mn-lt"/>
                </a:rPr>
                <a:t>建设方案</a:t>
              </a:r>
            </a:p>
          </p:txBody>
        </p:sp>
      </p:grpSp>
      <p:grpSp>
        <p:nvGrpSpPr>
          <p:cNvPr id="92" name="组合 91"/>
          <p:cNvGrpSpPr/>
          <p:nvPr/>
        </p:nvGrpSpPr>
        <p:grpSpPr>
          <a:xfrm>
            <a:off x="499689" y="3685848"/>
            <a:ext cx="1701840" cy="490065"/>
            <a:chOff x="651638" y="3445283"/>
            <a:chExt cx="1701840" cy="490065"/>
          </a:xfrm>
        </p:grpSpPr>
        <p:grpSp>
          <p:nvGrpSpPr>
            <p:cNvPr id="93" name="组合 92"/>
            <p:cNvGrpSpPr/>
            <p:nvPr/>
          </p:nvGrpSpPr>
          <p:grpSpPr>
            <a:xfrm>
              <a:off x="651638" y="3445283"/>
              <a:ext cx="492664" cy="490065"/>
              <a:chOff x="2235278" y="1809459"/>
              <a:chExt cx="1537846" cy="1529734"/>
            </a:xfrm>
          </p:grpSpPr>
          <p:grpSp>
            <p:nvGrpSpPr>
              <p:cNvPr id="96" name="组合 95"/>
              <p:cNvGrpSpPr/>
              <p:nvPr/>
            </p:nvGrpSpPr>
            <p:grpSpPr>
              <a:xfrm>
                <a:off x="2235278" y="1809459"/>
                <a:ext cx="1537846" cy="1529734"/>
                <a:chOff x="2253753" y="1632567"/>
                <a:chExt cx="1805959" cy="1796433"/>
              </a:xfrm>
            </p:grpSpPr>
            <p:sp>
              <p:nvSpPr>
                <p:cNvPr id="98" name="等腰三角形 2"/>
                <p:cNvSpPr/>
                <p:nvPr>
                  <p:custDataLst>
                    <p:tags r:id="rId7"/>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sp>
              <p:nvSpPr>
                <p:cNvPr id="103" name="等腰三角形 2"/>
                <p:cNvSpPr/>
                <p:nvPr>
                  <p:custDataLst>
                    <p:tags r:id="rId8"/>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grpSp>
          <p:sp>
            <p:nvSpPr>
              <p:cNvPr id="97" name="图形 53"/>
              <p:cNvSpPr/>
              <p:nvPr>
                <p:custDataLst>
                  <p:tags r:id="rId6"/>
                </p:custDataLst>
              </p:nvPr>
            </p:nvSpPr>
            <p:spPr>
              <a:xfrm>
                <a:off x="2593916" y="2327926"/>
                <a:ext cx="663562" cy="585908"/>
              </a:xfrm>
              <a:custGeom>
                <a:avLst/>
                <a:gdLst>
                  <a:gd name="connsiteX0" fmla="*/ 2174367 w 6096000"/>
                  <a:gd name="connsiteY0" fmla="*/ 4381500 h 5382632"/>
                  <a:gd name="connsiteX1" fmla="*/ 1231392 w 6096000"/>
                  <a:gd name="connsiteY1" fmla="*/ 5324475 h 5382632"/>
                  <a:gd name="connsiteX2" fmla="*/ 962025 w 6096000"/>
                  <a:gd name="connsiteY2" fmla="*/ 5329157 h 5382632"/>
                  <a:gd name="connsiteX3" fmla="*/ 957344 w 6096000"/>
                  <a:gd name="connsiteY3" fmla="*/ 5059790 h 5382632"/>
                  <a:gd name="connsiteX4" fmla="*/ 962025 w 6096000"/>
                  <a:gd name="connsiteY4" fmla="*/ 5055108 h 5382632"/>
                  <a:gd name="connsiteX5" fmla="*/ 1635633 w 6096000"/>
                  <a:gd name="connsiteY5" fmla="*/ 4381500 h 5382632"/>
                  <a:gd name="connsiteX6" fmla="*/ 762000 w 6096000"/>
                  <a:gd name="connsiteY6" fmla="*/ 4381500 h 5382632"/>
                  <a:gd name="connsiteX7" fmla="*/ 381000 w 6096000"/>
                  <a:gd name="connsiteY7" fmla="*/ 4000500 h 5382632"/>
                  <a:gd name="connsiteX8" fmla="*/ 381000 w 6096000"/>
                  <a:gd name="connsiteY8" fmla="*/ 381000 h 5382632"/>
                  <a:gd name="connsiteX9" fmla="*/ 190500 w 6096000"/>
                  <a:gd name="connsiteY9" fmla="*/ 381000 h 5382632"/>
                  <a:gd name="connsiteX10" fmla="*/ 0 w 6096000"/>
                  <a:gd name="connsiteY10" fmla="*/ 190500 h 5382632"/>
                  <a:gd name="connsiteX11" fmla="*/ 190500 w 6096000"/>
                  <a:gd name="connsiteY11" fmla="*/ 0 h 5382632"/>
                  <a:gd name="connsiteX12" fmla="*/ 5905500 w 6096000"/>
                  <a:gd name="connsiteY12" fmla="*/ 0 h 5382632"/>
                  <a:gd name="connsiteX13" fmla="*/ 6096000 w 6096000"/>
                  <a:gd name="connsiteY13" fmla="*/ 190500 h 5382632"/>
                  <a:gd name="connsiteX14" fmla="*/ 5905500 w 6096000"/>
                  <a:gd name="connsiteY14" fmla="*/ 381000 h 5382632"/>
                  <a:gd name="connsiteX15" fmla="*/ 5715000 w 6096000"/>
                  <a:gd name="connsiteY15" fmla="*/ 381000 h 5382632"/>
                  <a:gd name="connsiteX16" fmla="*/ 5715000 w 6096000"/>
                  <a:gd name="connsiteY16" fmla="*/ 4000500 h 5382632"/>
                  <a:gd name="connsiteX17" fmla="*/ 5334000 w 6096000"/>
                  <a:gd name="connsiteY17" fmla="*/ 4381500 h 5382632"/>
                  <a:gd name="connsiteX18" fmla="*/ 4460367 w 6096000"/>
                  <a:gd name="connsiteY18" fmla="*/ 4381500 h 5382632"/>
                  <a:gd name="connsiteX19" fmla="*/ 5133975 w 6096000"/>
                  <a:gd name="connsiteY19" fmla="*/ 5055108 h 5382632"/>
                  <a:gd name="connsiteX20" fmla="*/ 5129294 w 6096000"/>
                  <a:gd name="connsiteY20" fmla="*/ 5324475 h 5382632"/>
                  <a:gd name="connsiteX21" fmla="*/ 4864608 w 6096000"/>
                  <a:gd name="connsiteY21" fmla="*/ 5324475 h 5382632"/>
                  <a:gd name="connsiteX22" fmla="*/ 3921633 w 6096000"/>
                  <a:gd name="connsiteY22" fmla="*/ 4381500 h 5382632"/>
                  <a:gd name="connsiteX23" fmla="*/ 2174367 w 6096000"/>
                  <a:gd name="connsiteY23" fmla="*/ 4381500 h 5382632"/>
                  <a:gd name="connsiteX24" fmla="*/ 1658683 w 6096000"/>
                  <a:gd name="connsiteY24" fmla="*/ 2964371 h 5382632"/>
                  <a:gd name="connsiteX25" fmla="*/ 2552891 w 6096000"/>
                  <a:gd name="connsiteY25" fmla="*/ 2070354 h 5382632"/>
                  <a:gd name="connsiteX26" fmla="*/ 3310700 w 6096000"/>
                  <a:gd name="connsiteY26" fmla="*/ 2828163 h 5382632"/>
                  <a:gd name="connsiteX27" fmla="*/ 3580067 w 6096000"/>
                  <a:gd name="connsiteY27" fmla="*/ 2828163 h 5382632"/>
                  <a:gd name="connsiteX28" fmla="*/ 4772978 w 6096000"/>
                  <a:gd name="connsiteY28" fmla="*/ 1635252 h 5382632"/>
                  <a:gd name="connsiteX29" fmla="*/ 4777659 w 6096000"/>
                  <a:gd name="connsiteY29" fmla="*/ 1365885 h 5382632"/>
                  <a:gd name="connsiteX30" fmla="*/ 4508292 w 6096000"/>
                  <a:gd name="connsiteY30" fmla="*/ 1361203 h 5382632"/>
                  <a:gd name="connsiteX31" fmla="*/ 4503611 w 6096000"/>
                  <a:gd name="connsiteY31" fmla="*/ 1365885 h 5382632"/>
                  <a:gd name="connsiteX32" fmla="*/ 3445383 w 6096000"/>
                  <a:gd name="connsiteY32" fmla="*/ 2424112 h 5382632"/>
                  <a:gd name="connsiteX33" fmla="*/ 2687574 w 6096000"/>
                  <a:gd name="connsiteY33" fmla="*/ 1666113 h 5382632"/>
                  <a:gd name="connsiteX34" fmla="*/ 2418166 w 6096000"/>
                  <a:gd name="connsiteY34" fmla="*/ 1665963 h 5382632"/>
                  <a:gd name="connsiteX35" fmla="*/ 2418017 w 6096000"/>
                  <a:gd name="connsiteY35" fmla="*/ 1666113 h 5382632"/>
                  <a:gd name="connsiteX36" fmla="*/ 1389317 w 6096000"/>
                  <a:gd name="connsiteY36" fmla="*/ 2694813 h 5382632"/>
                  <a:gd name="connsiteX37" fmla="*/ 1389221 w 6096000"/>
                  <a:gd name="connsiteY37" fmla="*/ 2964276 h 5382632"/>
                  <a:gd name="connsiteX38" fmla="*/ 1658684 w 6096000"/>
                  <a:gd name="connsiteY38" fmla="*/ 2964371 h 53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96000" h="5382632">
                    <a:moveTo>
                      <a:pt x="2174367" y="4381500"/>
                    </a:moveTo>
                    <a:lnTo>
                      <a:pt x="1231392" y="5324475"/>
                    </a:lnTo>
                    <a:cubicBezTo>
                      <a:pt x="1158301" y="5400152"/>
                      <a:pt x="1037701" y="5402248"/>
                      <a:pt x="962025" y="5329157"/>
                    </a:cubicBezTo>
                    <a:cubicBezTo>
                      <a:pt x="886349" y="5256066"/>
                      <a:pt x="884253" y="5135466"/>
                      <a:pt x="957344" y="5059790"/>
                    </a:cubicBezTo>
                    <a:cubicBezTo>
                      <a:pt x="958877" y="5058202"/>
                      <a:pt x="960438" y="5056641"/>
                      <a:pt x="962025" y="5055108"/>
                    </a:cubicBezTo>
                    <a:lnTo>
                      <a:pt x="1635633" y="4381500"/>
                    </a:lnTo>
                    <a:lnTo>
                      <a:pt x="762000" y="4381500"/>
                    </a:lnTo>
                    <a:cubicBezTo>
                      <a:pt x="551580" y="4381500"/>
                      <a:pt x="381000" y="4210921"/>
                      <a:pt x="381000" y="4000500"/>
                    </a:cubicBezTo>
                    <a:lnTo>
                      <a:pt x="381000" y="381000"/>
                    </a:lnTo>
                    <a:lnTo>
                      <a:pt x="190500" y="381000"/>
                    </a:lnTo>
                    <a:cubicBezTo>
                      <a:pt x="85290" y="381000"/>
                      <a:pt x="0" y="295710"/>
                      <a:pt x="0" y="190500"/>
                    </a:cubicBezTo>
                    <a:cubicBezTo>
                      <a:pt x="0" y="85290"/>
                      <a:pt x="85290" y="0"/>
                      <a:pt x="190500" y="0"/>
                    </a:cubicBezTo>
                    <a:lnTo>
                      <a:pt x="5905500" y="0"/>
                    </a:lnTo>
                    <a:cubicBezTo>
                      <a:pt x="6010710" y="0"/>
                      <a:pt x="6096000" y="85290"/>
                      <a:pt x="6096000" y="190500"/>
                    </a:cubicBezTo>
                    <a:cubicBezTo>
                      <a:pt x="6096000" y="295710"/>
                      <a:pt x="6010711" y="381000"/>
                      <a:pt x="5905500" y="381000"/>
                    </a:cubicBezTo>
                    <a:lnTo>
                      <a:pt x="5715000" y="381000"/>
                    </a:lnTo>
                    <a:lnTo>
                      <a:pt x="5715000" y="4000500"/>
                    </a:lnTo>
                    <a:cubicBezTo>
                      <a:pt x="5715000" y="4210921"/>
                      <a:pt x="5544421" y="4381500"/>
                      <a:pt x="5334000" y="4381500"/>
                    </a:cubicBezTo>
                    <a:lnTo>
                      <a:pt x="4460367" y="4381500"/>
                    </a:lnTo>
                    <a:lnTo>
                      <a:pt x="5133975" y="5055108"/>
                    </a:lnTo>
                    <a:cubicBezTo>
                      <a:pt x="5207066" y="5130785"/>
                      <a:pt x="5204970" y="5251384"/>
                      <a:pt x="5129294" y="5324475"/>
                    </a:cubicBezTo>
                    <a:cubicBezTo>
                      <a:pt x="5055470" y="5395776"/>
                      <a:pt x="4938431" y="5395776"/>
                      <a:pt x="4864608" y="5324475"/>
                    </a:cubicBezTo>
                    <a:lnTo>
                      <a:pt x="3921633" y="4381500"/>
                    </a:lnTo>
                    <a:lnTo>
                      <a:pt x="2174367" y="4381500"/>
                    </a:lnTo>
                    <a:close/>
                    <a:moveTo>
                      <a:pt x="1658683" y="2964371"/>
                    </a:moveTo>
                    <a:lnTo>
                      <a:pt x="2552891" y="2070354"/>
                    </a:lnTo>
                    <a:lnTo>
                      <a:pt x="3310700" y="2828163"/>
                    </a:lnTo>
                    <a:cubicBezTo>
                      <a:pt x="3385090" y="2902531"/>
                      <a:pt x="3505677" y="2902531"/>
                      <a:pt x="3580067" y="2828163"/>
                    </a:cubicBezTo>
                    <a:lnTo>
                      <a:pt x="4772978" y="1635252"/>
                    </a:lnTo>
                    <a:cubicBezTo>
                      <a:pt x="4848654" y="1562161"/>
                      <a:pt x="4850751" y="1441562"/>
                      <a:pt x="4777659" y="1365885"/>
                    </a:cubicBezTo>
                    <a:cubicBezTo>
                      <a:pt x="4704569" y="1290208"/>
                      <a:pt x="4583969" y="1288112"/>
                      <a:pt x="4508292" y="1361203"/>
                    </a:cubicBezTo>
                    <a:cubicBezTo>
                      <a:pt x="4506705" y="1362736"/>
                      <a:pt x="4505144" y="1364297"/>
                      <a:pt x="4503611" y="1365885"/>
                    </a:cubicBezTo>
                    <a:lnTo>
                      <a:pt x="3445383" y="2424112"/>
                    </a:lnTo>
                    <a:lnTo>
                      <a:pt x="2687574" y="1666113"/>
                    </a:lnTo>
                    <a:cubicBezTo>
                      <a:pt x="2613221" y="1591677"/>
                      <a:pt x="2492603" y="1591610"/>
                      <a:pt x="2418166" y="1665963"/>
                    </a:cubicBezTo>
                    <a:cubicBezTo>
                      <a:pt x="2418116" y="1666013"/>
                      <a:pt x="2418067" y="1666063"/>
                      <a:pt x="2418017" y="1666113"/>
                    </a:cubicBezTo>
                    <a:lnTo>
                      <a:pt x="1389317" y="2694813"/>
                    </a:lnTo>
                    <a:cubicBezTo>
                      <a:pt x="1314880" y="2769197"/>
                      <a:pt x="1314838" y="2889839"/>
                      <a:pt x="1389221" y="2964276"/>
                    </a:cubicBezTo>
                    <a:cubicBezTo>
                      <a:pt x="1463605" y="3038712"/>
                      <a:pt x="1584247" y="3038754"/>
                      <a:pt x="1658684" y="2964371"/>
                    </a:cubicBezTo>
                    <a:close/>
                  </a:path>
                </a:pathLst>
              </a:custGeom>
              <a:solidFill>
                <a:sysClr val="window" lastClr="FFFFFF"/>
              </a:solidFill>
              <a:ln w="66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思源黑体 CN Normal" panose="020B0400000000000000"/>
                  <a:cs typeface="+mn-ea"/>
                  <a:sym typeface="+mn-lt"/>
                </a:endParaRPr>
              </a:p>
            </p:txBody>
          </p:sp>
        </p:grpSp>
        <p:sp>
          <p:nvSpPr>
            <p:cNvPr id="94" name="文本框 93"/>
            <p:cNvSpPr txBox="1"/>
            <p:nvPr>
              <p:custDataLst>
                <p:tags r:id="rId5"/>
              </p:custDataLst>
            </p:nvPr>
          </p:nvSpPr>
          <p:spPr>
            <a:xfrm>
              <a:off x="1078267" y="3511363"/>
              <a:ext cx="1275211" cy="386080"/>
            </a:xfrm>
            <a:prstGeom prst="rect">
              <a:avLst/>
            </a:prstGeom>
            <a:noFill/>
          </p:spPr>
          <p:txBody>
            <a:bodyPr wrap="square">
              <a:spAutoFit/>
            </a:bodyPr>
            <a:lstStyle/>
            <a:p>
              <a:pPr algn="ctr">
                <a:lnSpc>
                  <a:spcPct val="120000"/>
                </a:lnSpc>
                <a:buSzPct val="100000"/>
                <a:defRPr/>
              </a:pPr>
              <a:r>
                <a:rPr lang="zh-CN" altLang="en-US" sz="1600" kern="0" spc="300" dirty="0">
                  <a:solidFill>
                    <a:srgbClr val="4785D1"/>
                  </a:solidFill>
                  <a:latin typeface="思源黑体" charset="0"/>
                  <a:ea typeface="思源黑体" charset="0"/>
                  <a:cs typeface="+mn-ea"/>
                  <a:sym typeface="+mn-lt"/>
                </a:rPr>
                <a:t>应用情况</a:t>
              </a:r>
            </a:p>
          </p:txBody>
        </p:sp>
      </p:grpSp>
      <p:grpSp>
        <p:nvGrpSpPr>
          <p:cNvPr id="3" name="组合 2"/>
          <p:cNvGrpSpPr/>
          <p:nvPr/>
        </p:nvGrpSpPr>
        <p:grpSpPr>
          <a:xfrm>
            <a:off x="4966279" y="1122988"/>
            <a:ext cx="1701840" cy="490065"/>
            <a:chOff x="651638" y="3445283"/>
            <a:chExt cx="1701840" cy="490065"/>
          </a:xfrm>
        </p:grpSpPr>
        <p:grpSp>
          <p:nvGrpSpPr>
            <p:cNvPr id="4" name="组合 3"/>
            <p:cNvGrpSpPr/>
            <p:nvPr/>
          </p:nvGrpSpPr>
          <p:grpSpPr>
            <a:xfrm>
              <a:off x="651638" y="3445283"/>
              <a:ext cx="492664" cy="490065"/>
              <a:chOff x="2235278" y="1809459"/>
              <a:chExt cx="1537846" cy="1529734"/>
            </a:xfrm>
          </p:grpSpPr>
          <p:grpSp>
            <p:nvGrpSpPr>
              <p:cNvPr id="5" name="组合 4"/>
              <p:cNvGrpSpPr/>
              <p:nvPr/>
            </p:nvGrpSpPr>
            <p:grpSpPr>
              <a:xfrm>
                <a:off x="2235278" y="1809459"/>
                <a:ext cx="1537846" cy="1529734"/>
                <a:chOff x="2253753" y="1632567"/>
                <a:chExt cx="1805959" cy="1796433"/>
              </a:xfrm>
            </p:grpSpPr>
            <p:sp>
              <p:nvSpPr>
                <p:cNvPr id="6" name="等腰三角形 2"/>
                <p:cNvSpPr/>
                <p:nvPr>
                  <p:custDataLst>
                    <p:tags r:id="rId3"/>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sp>
              <p:nvSpPr>
                <p:cNvPr id="7" name="等腰三角形 2"/>
                <p:cNvSpPr/>
                <p:nvPr>
                  <p:custDataLst>
                    <p:tags r:id="rId4"/>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grpSp>
          <p:sp>
            <p:nvSpPr>
              <p:cNvPr id="8" name="图形 53"/>
              <p:cNvSpPr/>
              <p:nvPr>
                <p:custDataLst>
                  <p:tags r:id="rId2"/>
                </p:custDataLst>
              </p:nvPr>
            </p:nvSpPr>
            <p:spPr>
              <a:xfrm>
                <a:off x="2593916" y="2327926"/>
                <a:ext cx="663562" cy="585908"/>
              </a:xfrm>
              <a:custGeom>
                <a:avLst/>
                <a:gdLst>
                  <a:gd name="connsiteX0" fmla="*/ 2174367 w 6096000"/>
                  <a:gd name="connsiteY0" fmla="*/ 4381500 h 5382632"/>
                  <a:gd name="connsiteX1" fmla="*/ 1231392 w 6096000"/>
                  <a:gd name="connsiteY1" fmla="*/ 5324475 h 5382632"/>
                  <a:gd name="connsiteX2" fmla="*/ 962025 w 6096000"/>
                  <a:gd name="connsiteY2" fmla="*/ 5329157 h 5382632"/>
                  <a:gd name="connsiteX3" fmla="*/ 957344 w 6096000"/>
                  <a:gd name="connsiteY3" fmla="*/ 5059790 h 5382632"/>
                  <a:gd name="connsiteX4" fmla="*/ 962025 w 6096000"/>
                  <a:gd name="connsiteY4" fmla="*/ 5055108 h 5382632"/>
                  <a:gd name="connsiteX5" fmla="*/ 1635633 w 6096000"/>
                  <a:gd name="connsiteY5" fmla="*/ 4381500 h 5382632"/>
                  <a:gd name="connsiteX6" fmla="*/ 762000 w 6096000"/>
                  <a:gd name="connsiteY6" fmla="*/ 4381500 h 5382632"/>
                  <a:gd name="connsiteX7" fmla="*/ 381000 w 6096000"/>
                  <a:gd name="connsiteY7" fmla="*/ 4000500 h 5382632"/>
                  <a:gd name="connsiteX8" fmla="*/ 381000 w 6096000"/>
                  <a:gd name="connsiteY8" fmla="*/ 381000 h 5382632"/>
                  <a:gd name="connsiteX9" fmla="*/ 190500 w 6096000"/>
                  <a:gd name="connsiteY9" fmla="*/ 381000 h 5382632"/>
                  <a:gd name="connsiteX10" fmla="*/ 0 w 6096000"/>
                  <a:gd name="connsiteY10" fmla="*/ 190500 h 5382632"/>
                  <a:gd name="connsiteX11" fmla="*/ 190500 w 6096000"/>
                  <a:gd name="connsiteY11" fmla="*/ 0 h 5382632"/>
                  <a:gd name="connsiteX12" fmla="*/ 5905500 w 6096000"/>
                  <a:gd name="connsiteY12" fmla="*/ 0 h 5382632"/>
                  <a:gd name="connsiteX13" fmla="*/ 6096000 w 6096000"/>
                  <a:gd name="connsiteY13" fmla="*/ 190500 h 5382632"/>
                  <a:gd name="connsiteX14" fmla="*/ 5905500 w 6096000"/>
                  <a:gd name="connsiteY14" fmla="*/ 381000 h 5382632"/>
                  <a:gd name="connsiteX15" fmla="*/ 5715000 w 6096000"/>
                  <a:gd name="connsiteY15" fmla="*/ 381000 h 5382632"/>
                  <a:gd name="connsiteX16" fmla="*/ 5715000 w 6096000"/>
                  <a:gd name="connsiteY16" fmla="*/ 4000500 h 5382632"/>
                  <a:gd name="connsiteX17" fmla="*/ 5334000 w 6096000"/>
                  <a:gd name="connsiteY17" fmla="*/ 4381500 h 5382632"/>
                  <a:gd name="connsiteX18" fmla="*/ 4460367 w 6096000"/>
                  <a:gd name="connsiteY18" fmla="*/ 4381500 h 5382632"/>
                  <a:gd name="connsiteX19" fmla="*/ 5133975 w 6096000"/>
                  <a:gd name="connsiteY19" fmla="*/ 5055108 h 5382632"/>
                  <a:gd name="connsiteX20" fmla="*/ 5129294 w 6096000"/>
                  <a:gd name="connsiteY20" fmla="*/ 5324475 h 5382632"/>
                  <a:gd name="connsiteX21" fmla="*/ 4864608 w 6096000"/>
                  <a:gd name="connsiteY21" fmla="*/ 5324475 h 5382632"/>
                  <a:gd name="connsiteX22" fmla="*/ 3921633 w 6096000"/>
                  <a:gd name="connsiteY22" fmla="*/ 4381500 h 5382632"/>
                  <a:gd name="connsiteX23" fmla="*/ 2174367 w 6096000"/>
                  <a:gd name="connsiteY23" fmla="*/ 4381500 h 5382632"/>
                  <a:gd name="connsiteX24" fmla="*/ 1658683 w 6096000"/>
                  <a:gd name="connsiteY24" fmla="*/ 2964371 h 5382632"/>
                  <a:gd name="connsiteX25" fmla="*/ 2552891 w 6096000"/>
                  <a:gd name="connsiteY25" fmla="*/ 2070354 h 5382632"/>
                  <a:gd name="connsiteX26" fmla="*/ 3310700 w 6096000"/>
                  <a:gd name="connsiteY26" fmla="*/ 2828163 h 5382632"/>
                  <a:gd name="connsiteX27" fmla="*/ 3580067 w 6096000"/>
                  <a:gd name="connsiteY27" fmla="*/ 2828163 h 5382632"/>
                  <a:gd name="connsiteX28" fmla="*/ 4772978 w 6096000"/>
                  <a:gd name="connsiteY28" fmla="*/ 1635252 h 5382632"/>
                  <a:gd name="connsiteX29" fmla="*/ 4777659 w 6096000"/>
                  <a:gd name="connsiteY29" fmla="*/ 1365885 h 5382632"/>
                  <a:gd name="connsiteX30" fmla="*/ 4508292 w 6096000"/>
                  <a:gd name="connsiteY30" fmla="*/ 1361203 h 5382632"/>
                  <a:gd name="connsiteX31" fmla="*/ 4503611 w 6096000"/>
                  <a:gd name="connsiteY31" fmla="*/ 1365885 h 5382632"/>
                  <a:gd name="connsiteX32" fmla="*/ 3445383 w 6096000"/>
                  <a:gd name="connsiteY32" fmla="*/ 2424112 h 5382632"/>
                  <a:gd name="connsiteX33" fmla="*/ 2687574 w 6096000"/>
                  <a:gd name="connsiteY33" fmla="*/ 1666113 h 5382632"/>
                  <a:gd name="connsiteX34" fmla="*/ 2418166 w 6096000"/>
                  <a:gd name="connsiteY34" fmla="*/ 1665963 h 5382632"/>
                  <a:gd name="connsiteX35" fmla="*/ 2418017 w 6096000"/>
                  <a:gd name="connsiteY35" fmla="*/ 1666113 h 5382632"/>
                  <a:gd name="connsiteX36" fmla="*/ 1389317 w 6096000"/>
                  <a:gd name="connsiteY36" fmla="*/ 2694813 h 5382632"/>
                  <a:gd name="connsiteX37" fmla="*/ 1389221 w 6096000"/>
                  <a:gd name="connsiteY37" fmla="*/ 2964276 h 5382632"/>
                  <a:gd name="connsiteX38" fmla="*/ 1658684 w 6096000"/>
                  <a:gd name="connsiteY38" fmla="*/ 2964371 h 53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96000" h="5382632">
                    <a:moveTo>
                      <a:pt x="2174367" y="4381500"/>
                    </a:moveTo>
                    <a:lnTo>
                      <a:pt x="1231392" y="5324475"/>
                    </a:lnTo>
                    <a:cubicBezTo>
                      <a:pt x="1158301" y="5400152"/>
                      <a:pt x="1037701" y="5402248"/>
                      <a:pt x="962025" y="5329157"/>
                    </a:cubicBezTo>
                    <a:cubicBezTo>
                      <a:pt x="886349" y="5256066"/>
                      <a:pt x="884253" y="5135466"/>
                      <a:pt x="957344" y="5059790"/>
                    </a:cubicBezTo>
                    <a:cubicBezTo>
                      <a:pt x="958877" y="5058202"/>
                      <a:pt x="960438" y="5056641"/>
                      <a:pt x="962025" y="5055108"/>
                    </a:cubicBezTo>
                    <a:lnTo>
                      <a:pt x="1635633" y="4381500"/>
                    </a:lnTo>
                    <a:lnTo>
                      <a:pt x="762000" y="4381500"/>
                    </a:lnTo>
                    <a:cubicBezTo>
                      <a:pt x="551580" y="4381500"/>
                      <a:pt x="381000" y="4210921"/>
                      <a:pt x="381000" y="4000500"/>
                    </a:cubicBezTo>
                    <a:lnTo>
                      <a:pt x="381000" y="381000"/>
                    </a:lnTo>
                    <a:lnTo>
                      <a:pt x="190500" y="381000"/>
                    </a:lnTo>
                    <a:cubicBezTo>
                      <a:pt x="85290" y="381000"/>
                      <a:pt x="0" y="295710"/>
                      <a:pt x="0" y="190500"/>
                    </a:cubicBezTo>
                    <a:cubicBezTo>
                      <a:pt x="0" y="85290"/>
                      <a:pt x="85290" y="0"/>
                      <a:pt x="190500" y="0"/>
                    </a:cubicBezTo>
                    <a:lnTo>
                      <a:pt x="5905500" y="0"/>
                    </a:lnTo>
                    <a:cubicBezTo>
                      <a:pt x="6010710" y="0"/>
                      <a:pt x="6096000" y="85290"/>
                      <a:pt x="6096000" y="190500"/>
                    </a:cubicBezTo>
                    <a:cubicBezTo>
                      <a:pt x="6096000" y="295710"/>
                      <a:pt x="6010711" y="381000"/>
                      <a:pt x="5905500" y="381000"/>
                    </a:cubicBezTo>
                    <a:lnTo>
                      <a:pt x="5715000" y="381000"/>
                    </a:lnTo>
                    <a:lnTo>
                      <a:pt x="5715000" y="4000500"/>
                    </a:lnTo>
                    <a:cubicBezTo>
                      <a:pt x="5715000" y="4210921"/>
                      <a:pt x="5544421" y="4381500"/>
                      <a:pt x="5334000" y="4381500"/>
                    </a:cubicBezTo>
                    <a:lnTo>
                      <a:pt x="4460367" y="4381500"/>
                    </a:lnTo>
                    <a:lnTo>
                      <a:pt x="5133975" y="5055108"/>
                    </a:lnTo>
                    <a:cubicBezTo>
                      <a:pt x="5207066" y="5130785"/>
                      <a:pt x="5204970" y="5251384"/>
                      <a:pt x="5129294" y="5324475"/>
                    </a:cubicBezTo>
                    <a:cubicBezTo>
                      <a:pt x="5055470" y="5395776"/>
                      <a:pt x="4938431" y="5395776"/>
                      <a:pt x="4864608" y="5324475"/>
                    </a:cubicBezTo>
                    <a:lnTo>
                      <a:pt x="3921633" y="4381500"/>
                    </a:lnTo>
                    <a:lnTo>
                      <a:pt x="2174367" y="4381500"/>
                    </a:lnTo>
                    <a:close/>
                    <a:moveTo>
                      <a:pt x="1658683" y="2964371"/>
                    </a:moveTo>
                    <a:lnTo>
                      <a:pt x="2552891" y="2070354"/>
                    </a:lnTo>
                    <a:lnTo>
                      <a:pt x="3310700" y="2828163"/>
                    </a:lnTo>
                    <a:cubicBezTo>
                      <a:pt x="3385090" y="2902531"/>
                      <a:pt x="3505677" y="2902531"/>
                      <a:pt x="3580067" y="2828163"/>
                    </a:cubicBezTo>
                    <a:lnTo>
                      <a:pt x="4772978" y="1635252"/>
                    </a:lnTo>
                    <a:cubicBezTo>
                      <a:pt x="4848654" y="1562161"/>
                      <a:pt x="4850751" y="1441562"/>
                      <a:pt x="4777659" y="1365885"/>
                    </a:cubicBezTo>
                    <a:cubicBezTo>
                      <a:pt x="4704569" y="1290208"/>
                      <a:pt x="4583969" y="1288112"/>
                      <a:pt x="4508292" y="1361203"/>
                    </a:cubicBezTo>
                    <a:cubicBezTo>
                      <a:pt x="4506705" y="1362736"/>
                      <a:pt x="4505144" y="1364297"/>
                      <a:pt x="4503611" y="1365885"/>
                    </a:cubicBezTo>
                    <a:lnTo>
                      <a:pt x="3445383" y="2424112"/>
                    </a:lnTo>
                    <a:lnTo>
                      <a:pt x="2687574" y="1666113"/>
                    </a:lnTo>
                    <a:cubicBezTo>
                      <a:pt x="2613221" y="1591677"/>
                      <a:pt x="2492603" y="1591610"/>
                      <a:pt x="2418166" y="1665963"/>
                    </a:cubicBezTo>
                    <a:cubicBezTo>
                      <a:pt x="2418116" y="1666013"/>
                      <a:pt x="2418067" y="1666063"/>
                      <a:pt x="2418017" y="1666113"/>
                    </a:cubicBezTo>
                    <a:lnTo>
                      <a:pt x="1389317" y="2694813"/>
                    </a:lnTo>
                    <a:cubicBezTo>
                      <a:pt x="1314880" y="2769197"/>
                      <a:pt x="1314838" y="2889839"/>
                      <a:pt x="1389221" y="2964276"/>
                    </a:cubicBezTo>
                    <a:cubicBezTo>
                      <a:pt x="1463605" y="3038712"/>
                      <a:pt x="1584247" y="3038754"/>
                      <a:pt x="1658684" y="2964371"/>
                    </a:cubicBezTo>
                    <a:close/>
                  </a:path>
                </a:pathLst>
              </a:custGeom>
              <a:solidFill>
                <a:sysClr val="window" lastClr="FFFFFF"/>
              </a:solidFill>
              <a:ln w="66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思源黑体 CN Normal" panose="020B0400000000000000"/>
                  <a:cs typeface="+mn-ea"/>
                  <a:sym typeface="+mn-lt"/>
                </a:endParaRPr>
              </a:p>
            </p:txBody>
          </p:sp>
        </p:grpSp>
        <p:sp>
          <p:nvSpPr>
            <p:cNvPr id="9" name="文本框 8"/>
            <p:cNvSpPr txBox="1"/>
            <p:nvPr>
              <p:custDataLst>
                <p:tags r:id="rId1"/>
              </p:custDataLst>
            </p:nvPr>
          </p:nvSpPr>
          <p:spPr>
            <a:xfrm>
              <a:off x="1078267" y="3511363"/>
              <a:ext cx="1275211" cy="386080"/>
            </a:xfrm>
            <a:prstGeom prst="rect">
              <a:avLst/>
            </a:prstGeom>
            <a:noFill/>
          </p:spPr>
          <p:txBody>
            <a:bodyPr wrap="square">
              <a:spAutoFit/>
            </a:bodyPr>
            <a:lstStyle/>
            <a:p>
              <a:pPr algn="ctr">
                <a:lnSpc>
                  <a:spcPct val="120000"/>
                </a:lnSpc>
                <a:buSzPct val="100000"/>
                <a:defRPr/>
              </a:pPr>
              <a:r>
                <a:rPr lang="zh-CN" altLang="en-US" sz="1600" kern="0" spc="300" dirty="0">
                  <a:solidFill>
                    <a:srgbClr val="4785D1"/>
                  </a:solidFill>
                  <a:latin typeface="思源黑体" charset="0"/>
                  <a:ea typeface="思源黑体" charset="0"/>
                  <a:cs typeface="+mn-ea"/>
                  <a:sym typeface="+mn-lt"/>
                </a:rPr>
                <a:t>基础环境</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115469" y="1416213"/>
            <a:ext cx="923330" cy="42040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a:solidFill>
                <a:schemeClr val="tx1"/>
              </a:solidFill>
            </a:endParaRPr>
          </a:p>
        </p:txBody>
      </p:sp>
      <p:sp>
        <p:nvSpPr>
          <p:cNvPr id="9" name="文本框 1"/>
          <p:cNvSpPr txBox="1">
            <a:spLocks noChangeArrowheads="1"/>
          </p:cNvSpPr>
          <p:nvPr/>
        </p:nvSpPr>
        <p:spPr bwMode="auto">
          <a:xfrm>
            <a:off x="2117414" y="2735590"/>
            <a:ext cx="921385" cy="162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pPr>
              <a:buFont typeface="Arial" panose="020B0604020202020204" pitchFamily="34" charset="0"/>
              <a:buNone/>
            </a:pPr>
            <a:r>
              <a:rPr lang="zh-CN" altLang="en-US" sz="4800" b="1" dirty="0">
                <a:solidFill>
                  <a:schemeClr val="bg1"/>
                </a:solidFill>
                <a:latin typeface="思源黑体" charset="0"/>
                <a:ea typeface="思源黑体" charset="0"/>
              </a:rPr>
              <a:t>目 录</a:t>
            </a:r>
          </a:p>
        </p:txBody>
      </p:sp>
      <p:grpSp>
        <p:nvGrpSpPr>
          <p:cNvPr id="10" name="íşlíḋè"/>
          <p:cNvGrpSpPr/>
          <p:nvPr/>
        </p:nvGrpSpPr>
        <p:grpSpPr bwMode="auto">
          <a:xfrm>
            <a:off x="4133215" y="2879669"/>
            <a:ext cx="4608830" cy="231775"/>
            <a:chOff x="6816080" y="2260264"/>
            <a:chExt cx="4382939" cy="81186"/>
          </a:xfrm>
        </p:grpSpPr>
        <p:sp>
          <p:nvSpPr>
            <p:cNvPr id="11" name="íṡḻïḑê"/>
            <p:cNvSpPr/>
            <p:nvPr/>
          </p:nvSpPr>
          <p:spPr bwMode="auto">
            <a:xfrm>
              <a:off x="11118559" y="2260264"/>
              <a:ext cx="80460" cy="81186"/>
            </a:xfrm>
            <a:prstGeom prst="rect">
              <a:avLst/>
            </a:prstGeom>
            <a:solidFill>
              <a:schemeClr val="accent1">
                <a:lumMod val="100000"/>
              </a:schemeClr>
            </a:solidFill>
            <a:ln w="19050">
              <a:solidFill>
                <a:srgbClr val="375DAC"/>
              </a:solidFill>
              <a:round/>
            </a:ln>
          </p:spPr>
          <p:txBody>
            <a:bodyPr anchor="ctr"/>
            <a:lstStyle/>
            <a:p>
              <a:pPr algn="ctr">
                <a:defRPr/>
              </a:pPr>
              <a:endParaRPr sz="1500">
                <a:solidFill>
                  <a:schemeClr val="tx1">
                    <a:lumMod val="75000"/>
                    <a:lumOff val="25000"/>
                  </a:schemeClr>
                </a:solidFill>
              </a:endParaRPr>
            </a:p>
          </p:txBody>
        </p:sp>
        <p:cxnSp>
          <p:nvCxnSpPr>
            <p:cNvPr id="12" name="Straight Connector 30"/>
            <p:cNvCxnSpPr/>
            <p:nvPr/>
          </p:nvCxnSpPr>
          <p:spPr>
            <a:xfrm>
              <a:off x="6816080" y="2300856"/>
              <a:ext cx="4340592" cy="0"/>
            </a:xfrm>
            <a:prstGeom prst="line">
              <a:avLst/>
            </a:prstGeom>
            <a:ln w="12700" cap="flat" cmpd="sng" algn="ctr">
              <a:solidFill>
                <a:srgbClr val="375DA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íṧľïdê"/>
          <p:cNvSpPr txBox="1">
            <a:spLocks noChangeArrowheads="1"/>
          </p:cNvSpPr>
          <p:nvPr/>
        </p:nvSpPr>
        <p:spPr bwMode="auto">
          <a:xfrm>
            <a:off x="4017554" y="2038713"/>
            <a:ext cx="656167" cy="70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buFont typeface="Arial" panose="020B0604020202020204" pitchFamily="34" charset="0"/>
              <a:buNone/>
            </a:pPr>
            <a:r>
              <a:rPr lang="en-US" altLang="zh-CN" sz="4265" dirty="0">
                <a:latin typeface="思源黑体" charset="0"/>
                <a:ea typeface="思源黑体" charset="0"/>
              </a:rPr>
              <a:t>01</a:t>
            </a:r>
          </a:p>
        </p:txBody>
      </p:sp>
      <p:sp>
        <p:nvSpPr>
          <p:cNvPr id="14" name="ïṡḻíḑè"/>
          <p:cNvSpPr txBox="1">
            <a:spLocks noChangeArrowheads="1"/>
          </p:cNvSpPr>
          <p:nvPr/>
        </p:nvSpPr>
        <p:spPr bwMode="auto">
          <a:xfrm>
            <a:off x="4408222" y="2199687"/>
            <a:ext cx="4128654" cy="41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80000" tIns="0" rIns="0" bIns="0" anchor="b"/>
          <a:lstStyle/>
          <a:p>
            <a:r>
              <a:rPr lang="zh-CN" altLang="en-US" sz="2660" b="1" dirty="0">
                <a:effectLst>
                  <a:outerShdw blurRad="38100" dist="19050" dir="2700000" algn="tl" rotWithShape="0">
                    <a:schemeClr val="dk1">
                      <a:alpha val="40000"/>
                    </a:schemeClr>
                  </a:outerShdw>
                </a:effectLst>
                <a:latin typeface="思源黑体" charset="0"/>
              </a:rPr>
              <a:t>公司介绍</a:t>
            </a:r>
          </a:p>
        </p:txBody>
      </p:sp>
      <p:grpSp>
        <p:nvGrpSpPr>
          <p:cNvPr id="15" name="íşlíḋè"/>
          <p:cNvGrpSpPr/>
          <p:nvPr/>
        </p:nvGrpSpPr>
        <p:grpSpPr bwMode="auto">
          <a:xfrm>
            <a:off x="4133215" y="4370014"/>
            <a:ext cx="4608830" cy="208280"/>
            <a:chOff x="6816080" y="2260264"/>
            <a:chExt cx="4382939" cy="81186"/>
          </a:xfrm>
        </p:grpSpPr>
        <p:sp>
          <p:nvSpPr>
            <p:cNvPr id="16" name="íṡḻïḑê"/>
            <p:cNvSpPr/>
            <p:nvPr/>
          </p:nvSpPr>
          <p:spPr bwMode="auto">
            <a:xfrm>
              <a:off x="11118559" y="2260264"/>
              <a:ext cx="80460" cy="81186"/>
            </a:xfrm>
            <a:prstGeom prst="rect">
              <a:avLst/>
            </a:prstGeom>
            <a:solidFill>
              <a:schemeClr val="accent1">
                <a:lumMod val="100000"/>
              </a:schemeClr>
            </a:solidFill>
            <a:ln w="19050">
              <a:solidFill>
                <a:srgbClr val="375DAC"/>
              </a:solidFill>
              <a:round/>
            </a:ln>
          </p:spPr>
          <p:txBody>
            <a:bodyPr anchor="ctr"/>
            <a:lstStyle/>
            <a:p>
              <a:pPr algn="ctr">
                <a:defRPr/>
              </a:pPr>
              <a:endParaRPr sz="1500">
                <a:solidFill>
                  <a:schemeClr val="tx1">
                    <a:lumMod val="75000"/>
                    <a:lumOff val="25000"/>
                  </a:schemeClr>
                </a:solidFill>
              </a:endParaRPr>
            </a:p>
          </p:txBody>
        </p:sp>
        <p:cxnSp>
          <p:nvCxnSpPr>
            <p:cNvPr id="17" name="Straight Connector 30"/>
            <p:cNvCxnSpPr/>
            <p:nvPr/>
          </p:nvCxnSpPr>
          <p:spPr>
            <a:xfrm>
              <a:off x="6816080" y="2300858"/>
              <a:ext cx="4340592" cy="0"/>
            </a:xfrm>
            <a:prstGeom prst="line">
              <a:avLst/>
            </a:prstGeom>
            <a:ln w="12700" cap="flat" cmpd="sng" algn="ctr">
              <a:solidFill>
                <a:srgbClr val="375DA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íṧľïdê"/>
          <p:cNvSpPr txBox="1">
            <a:spLocks noChangeArrowheads="1"/>
          </p:cNvSpPr>
          <p:nvPr/>
        </p:nvSpPr>
        <p:spPr bwMode="auto">
          <a:xfrm>
            <a:off x="4017554" y="3597213"/>
            <a:ext cx="656167" cy="70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buFont typeface="Arial" panose="020B0604020202020204" pitchFamily="34" charset="0"/>
              <a:buNone/>
            </a:pPr>
            <a:r>
              <a:rPr lang="en-US" altLang="zh-CN" sz="4265" dirty="0">
                <a:latin typeface="思源黑体" charset="0"/>
                <a:ea typeface="思源黑体" charset="0"/>
              </a:rPr>
              <a:t>02</a:t>
            </a:r>
          </a:p>
        </p:txBody>
      </p:sp>
      <p:sp>
        <p:nvSpPr>
          <p:cNvPr id="19" name="ïṡḻíḑè"/>
          <p:cNvSpPr txBox="1">
            <a:spLocks noChangeArrowheads="1"/>
          </p:cNvSpPr>
          <p:nvPr/>
        </p:nvSpPr>
        <p:spPr bwMode="auto">
          <a:xfrm>
            <a:off x="4408221" y="3741158"/>
            <a:ext cx="4250637" cy="41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80000" tIns="0" rIns="0" bIns="0" anchor="b"/>
          <a:lstStyle/>
          <a:p>
            <a:r>
              <a:rPr lang="zh-CN" altLang="en-US" sz="2660" b="1" dirty="0">
                <a:effectLst>
                  <a:outerShdw blurRad="38100" dist="19050" dir="2700000" algn="tl" rotWithShape="0">
                    <a:schemeClr val="dk1">
                      <a:alpha val="40000"/>
                    </a:schemeClr>
                  </a:outerShdw>
                </a:effectLst>
                <a:latin typeface="思源黑体" charset="0"/>
              </a:rPr>
              <a:t>案例介绍</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p:nvPr/>
        </p:nvSpPr>
        <p:spPr>
          <a:xfrm>
            <a:off x="811530" y="410845"/>
            <a:ext cx="4803140" cy="433705"/>
          </a:xfrm>
          <a:prstGeom prst="rect">
            <a:avLst/>
          </a:prstGeom>
        </p:spPr>
        <p:txBody>
          <a:bodyPr/>
          <a:lst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等线 Light" panose="02010600030101010101" pitchFamily="2" charset="-122"/>
              </a:defRPr>
            </a:lvl1pPr>
            <a:lvl2pPr marL="9144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2pPr>
            <a:lvl3pPr marL="9144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3pPr>
            <a:lvl4pPr marL="9144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4pPr>
            <a:lvl5pPr marL="9144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5pPr>
            <a:lvl6pPr marL="13716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6pPr>
            <a:lvl7pPr marL="18288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7pPr>
            <a:lvl8pPr marL="22860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8pPr>
            <a:lvl9pPr marL="27432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9pPr>
          </a:lstStyle>
          <a:p>
            <a:pPr>
              <a:buFontTx/>
            </a:pPr>
            <a:r>
              <a:rPr lang="en-US" altLang="zh-CN" sz="2200" b="1" dirty="0">
                <a:latin typeface="思源黑体" charset="0"/>
                <a:ea typeface="思源黑体" charset="0"/>
              </a:rPr>
              <a:t>HT</a:t>
            </a:r>
            <a:r>
              <a:rPr lang="zh-CN" sz="2200" b="1" dirty="0">
                <a:latin typeface="思源黑体" charset="0"/>
                <a:ea typeface="思源黑体" charset="0"/>
              </a:rPr>
              <a:t>证券</a:t>
            </a:r>
            <a:r>
              <a:rPr lang="zh-CN" altLang="en-US" sz="2200" b="1" dirty="0">
                <a:latin typeface="思源黑体" charset="0"/>
                <a:ea typeface="思源黑体" charset="0"/>
              </a:rPr>
              <a:t>电子公文系统升级项目</a:t>
            </a:r>
          </a:p>
        </p:txBody>
      </p:sp>
      <p:sp>
        <p:nvSpPr>
          <p:cNvPr id="5" name="文本框 4"/>
          <p:cNvSpPr txBox="1"/>
          <p:nvPr/>
        </p:nvSpPr>
        <p:spPr>
          <a:xfrm>
            <a:off x="604520" y="1398905"/>
            <a:ext cx="6062345" cy="2518410"/>
          </a:xfrm>
          <a:prstGeom prst="rect">
            <a:avLst/>
          </a:prstGeom>
        </p:spPr>
        <p:txBody>
          <a:bodyPr/>
          <a:lstStyle>
            <a:defPPr>
              <a:defRPr lang="zh-CN"/>
            </a:defPPr>
            <a:lvl1pPr marL="342900" indent="-342900">
              <a:lnSpc>
                <a:spcPct val="90000"/>
              </a:lnSpc>
              <a:buFont typeface="Wingdings" panose="05000000000000000000" pitchFamily="2" charset="2"/>
              <a:buChar char="l"/>
              <a:defRPr sz="2000" b="1">
                <a:latin typeface="思源黑体 CN Normal" panose="020B0400000000000000"/>
                <a:ea typeface="思源黑体 CN Normal" panose="020B0400000000000000"/>
                <a:cs typeface="+mj-cs"/>
              </a:defRPr>
            </a:lvl1pPr>
            <a:lvl2pPr marL="914400" indent="-914400">
              <a:lnSpc>
                <a:spcPct val="90000"/>
              </a:lnSpc>
              <a:defRPr sz="4400">
                <a:latin typeface="等线 Light" panose="02010600030101010101" pitchFamily="2" charset="-122"/>
                <a:ea typeface="等线 Light" panose="02010600030101010101" pitchFamily="2" charset="-122"/>
              </a:defRPr>
            </a:lvl2pPr>
            <a:lvl3pPr indent="-914400">
              <a:lnSpc>
                <a:spcPct val="90000"/>
              </a:lnSpc>
              <a:defRPr sz="4400">
                <a:latin typeface="等线 Light" panose="02010600030101010101" pitchFamily="2" charset="-122"/>
                <a:ea typeface="等线 Light" panose="02010600030101010101" pitchFamily="2" charset="-122"/>
              </a:defRPr>
            </a:lvl3pPr>
            <a:lvl4pPr marL="914400" indent="-914400">
              <a:lnSpc>
                <a:spcPct val="90000"/>
              </a:lnSpc>
              <a:defRPr sz="4400">
                <a:latin typeface="等线 Light" panose="02010600030101010101" pitchFamily="2" charset="-122"/>
                <a:ea typeface="等线 Light" panose="02010600030101010101" pitchFamily="2" charset="-122"/>
              </a:defRPr>
            </a:lvl4pPr>
            <a:lvl5pPr marL="914400" indent="-914400">
              <a:lnSpc>
                <a:spcPct val="90000"/>
              </a:lnSpc>
              <a:defRPr sz="4400">
                <a:latin typeface="等线 Light" panose="02010600030101010101" pitchFamily="2" charset="-122"/>
                <a:ea typeface="等线 Light" panose="02010600030101010101" pitchFamily="2" charset="-122"/>
              </a:defRPr>
            </a:lvl5pPr>
            <a:lvl6pPr marL="1371600" indent="-914400" fontAlgn="base">
              <a:lnSpc>
                <a:spcPct val="90000"/>
              </a:lnSpc>
              <a:spcBef>
                <a:spcPct val="0"/>
              </a:spcBef>
              <a:spcAft>
                <a:spcPct val="0"/>
              </a:spcAft>
              <a:defRPr sz="4400">
                <a:latin typeface="等线 Light" panose="02010600030101010101" pitchFamily="2" charset="-122"/>
                <a:ea typeface="等线 Light" panose="02010600030101010101" pitchFamily="2" charset="-122"/>
              </a:defRPr>
            </a:lvl6pPr>
            <a:lvl7pPr marL="1828800" indent="-914400" fontAlgn="base">
              <a:lnSpc>
                <a:spcPct val="90000"/>
              </a:lnSpc>
              <a:spcBef>
                <a:spcPct val="0"/>
              </a:spcBef>
              <a:spcAft>
                <a:spcPct val="0"/>
              </a:spcAft>
              <a:defRPr sz="4400">
                <a:latin typeface="等线 Light" panose="02010600030101010101" pitchFamily="2" charset="-122"/>
                <a:ea typeface="等线 Light" panose="02010600030101010101" pitchFamily="2" charset="-122"/>
              </a:defRPr>
            </a:lvl7pPr>
            <a:lvl8pPr marL="2286000" indent="-914400" fontAlgn="base">
              <a:lnSpc>
                <a:spcPct val="90000"/>
              </a:lnSpc>
              <a:spcBef>
                <a:spcPct val="0"/>
              </a:spcBef>
              <a:spcAft>
                <a:spcPct val="0"/>
              </a:spcAft>
              <a:defRPr sz="4400">
                <a:latin typeface="等线 Light" panose="02010600030101010101" pitchFamily="2" charset="-122"/>
                <a:ea typeface="等线 Light" panose="02010600030101010101" pitchFamily="2" charset="-122"/>
              </a:defRPr>
            </a:lvl8pPr>
            <a:lvl9pPr marL="2743200" indent="-914400" fontAlgn="base">
              <a:lnSpc>
                <a:spcPct val="90000"/>
              </a:lnSpc>
              <a:spcBef>
                <a:spcPct val="0"/>
              </a:spcBef>
              <a:spcAft>
                <a:spcPct val="0"/>
              </a:spcAft>
              <a:defRPr sz="4400">
                <a:latin typeface="等线 Light" panose="02010600030101010101" pitchFamily="2" charset="-122"/>
                <a:ea typeface="等线 Light" panose="02010600030101010101" pitchFamily="2" charset="-122"/>
              </a:defRPr>
            </a:lvl9pPr>
          </a:lstStyle>
          <a:p>
            <a:pPr marL="0" indent="0">
              <a:lnSpc>
                <a:spcPct val="150000"/>
              </a:lnSpc>
              <a:buNone/>
            </a:pPr>
            <a:r>
              <a:rPr altLang="zh-CN" sz="1400" b="0" dirty="0">
                <a:latin typeface="思源黑体" charset="0"/>
                <a:ea typeface="思源黑体" charset="0"/>
              </a:rPr>
              <a:t>电子公文系统作为海通证券处理办公事务的运转中枢，承载全公司的</a:t>
            </a:r>
            <a:r>
              <a:rPr altLang="zh-CN" sz="1400" dirty="0">
                <a:latin typeface="思源黑体" charset="0"/>
                <a:ea typeface="思源黑体" charset="0"/>
              </a:rPr>
              <a:t>发文审批、收文流转、请示签报</a:t>
            </a:r>
            <a:r>
              <a:rPr altLang="zh-CN" sz="1400" b="0" dirty="0">
                <a:latin typeface="思源黑体" charset="0"/>
                <a:ea typeface="思源黑体" charset="0"/>
              </a:rPr>
              <a:t>等重要流程流转处理、信息查阅等功能，是公司内部用户覆盖范围最广、使用频度最高、高峰期使用量最大的内部系统。电子公文系统采用全栈信创的技术路线，使用</a:t>
            </a:r>
            <a:r>
              <a:rPr altLang="zh-CN" sz="1400" dirty="0">
                <a:solidFill>
                  <a:srgbClr val="FF0000"/>
                </a:solidFill>
                <a:latin typeface="思源黑体" charset="0"/>
                <a:ea typeface="思源黑体" charset="0"/>
              </a:rPr>
              <a:t>华为TaiShan服务器，配备麒麟操作系统、东方通中间件、达梦数据库</a:t>
            </a:r>
            <a:r>
              <a:rPr altLang="zh-CN" sz="1400" b="0" dirty="0">
                <a:solidFill>
                  <a:srgbClr val="FF0000"/>
                </a:solidFill>
                <a:latin typeface="思源黑体" charset="0"/>
                <a:ea typeface="思源黑体" charset="0"/>
              </a:rPr>
              <a:t>，</a:t>
            </a:r>
            <a:r>
              <a:rPr altLang="zh-CN" sz="1400" b="0" dirty="0">
                <a:latin typeface="思源黑体" charset="0"/>
                <a:ea typeface="思源黑体" charset="0"/>
              </a:rPr>
              <a:t>实现了服务器、芯片、操作系统、中间件、数据库的全栈信创替换。</a:t>
            </a:r>
          </a:p>
        </p:txBody>
      </p:sp>
      <p:sp>
        <p:nvSpPr>
          <p:cNvPr id="2" name="Rectangle 2"/>
          <p:cNvSpPr>
            <a:spLocks noChangeArrowheads="1"/>
          </p:cNvSpPr>
          <p:nvPr/>
        </p:nvSpPr>
        <p:spPr bwMode="auto">
          <a:xfrm>
            <a:off x="0" y="-1841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668020" y="3943985"/>
            <a:ext cx="6096000" cy="2353310"/>
          </a:xfrm>
          <a:prstGeom prst="rect">
            <a:avLst/>
          </a:prstGeom>
          <a:noFill/>
        </p:spPr>
        <p:txBody>
          <a:bodyPr wrap="square" rtlCol="0" anchor="t">
            <a:spAutoFit/>
          </a:bodyPr>
          <a:lstStyle/>
          <a:p>
            <a:pPr marL="0" algn="l">
              <a:lnSpc>
                <a:spcPct val="150000"/>
              </a:lnSpc>
              <a:buClrTx/>
              <a:buSzTx/>
              <a:buFont typeface="Wingdings" panose="05000000000000000000" pitchFamily="2" charset="2"/>
              <a:buNone/>
            </a:pPr>
            <a:r>
              <a:rPr lang="zh-CN" altLang="zh-CN" sz="1400" dirty="0">
                <a:latin typeface="思源黑体" charset="0"/>
                <a:ea typeface="思源黑体" charset="0"/>
                <a:sym typeface="+mn-ea"/>
              </a:rPr>
              <a:t>电子公文系统采用全栈信创的技术路线，实现了服务器、芯片、操作系统、中间件、数据库的全栈信创替换。系统实现单轨运行，覆盖原系统所有用户量、业务量和并发数，</a:t>
            </a:r>
            <a:r>
              <a:rPr lang="zh-CN" altLang="zh-CN" sz="1400" dirty="0">
                <a:solidFill>
                  <a:srgbClr val="FF0000"/>
                </a:solidFill>
                <a:latin typeface="思源黑体" charset="0"/>
                <a:ea typeface="思源黑体" charset="0"/>
                <a:sym typeface="+mn-ea"/>
              </a:rPr>
              <a:t>实现全公司办公人员近</a:t>
            </a:r>
            <a:r>
              <a:rPr lang="en-US" altLang="zh-CN" sz="1400" dirty="0">
                <a:solidFill>
                  <a:srgbClr val="FF0000"/>
                </a:solidFill>
                <a:latin typeface="思源黑体" charset="0"/>
                <a:ea typeface="思源黑体" charset="0"/>
                <a:sym typeface="+mn-ea"/>
              </a:rPr>
              <a:t>7000+</a:t>
            </a:r>
            <a:r>
              <a:rPr lang="zh-CN" altLang="zh-CN" sz="1400" dirty="0">
                <a:solidFill>
                  <a:srgbClr val="FF0000"/>
                </a:solidFill>
                <a:latin typeface="思源黑体" charset="0"/>
                <a:ea typeface="思源黑体" charset="0"/>
                <a:sym typeface="+mn-ea"/>
              </a:rPr>
              <a:t>，每日登录人次</a:t>
            </a:r>
            <a:r>
              <a:rPr lang="en-US" altLang="zh-CN" sz="1400" dirty="0">
                <a:solidFill>
                  <a:srgbClr val="FF0000"/>
                </a:solidFill>
                <a:latin typeface="思源黑体" charset="0"/>
                <a:ea typeface="思源黑体" charset="0"/>
                <a:sym typeface="+mn-ea"/>
              </a:rPr>
              <a:t>16000+</a:t>
            </a:r>
            <a:r>
              <a:rPr lang="zh-CN" altLang="zh-CN" sz="1400" dirty="0">
                <a:solidFill>
                  <a:srgbClr val="FF0000"/>
                </a:solidFill>
                <a:latin typeface="思源黑体" charset="0"/>
                <a:ea typeface="思源黑体" charset="0"/>
                <a:sym typeface="+mn-ea"/>
              </a:rPr>
              <a:t>，高峰并发</a:t>
            </a:r>
            <a:r>
              <a:rPr lang="en-US" altLang="zh-CN" sz="1400" dirty="0">
                <a:solidFill>
                  <a:srgbClr val="FF0000"/>
                </a:solidFill>
                <a:latin typeface="思源黑体" charset="0"/>
                <a:ea typeface="思源黑体" charset="0"/>
                <a:sym typeface="+mn-ea"/>
              </a:rPr>
              <a:t>600TPS</a:t>
            </a:r>
            <a:r>
              <a:rPr lang="zh-CN" altLang="zh-CN" sz="1400" dirty="0">
                <a:solidFill>
                  <a:srgbClr val="FF0000"/>
                </a:solidFill>
                <a:latin typeface="思源黑体" charset="0"/>
                <a:ea typeface="思源黑体" charset="0"/>
                <a:sym typeface="+mn-ea"/>
              </a:rPr>
              <a:t>的性能指标</a:t>
            </a:r>
            <a:endParaRPr lang="zh-CN" altLang="zh-CN" sz="1400" dirty="0">
              <a:latin typeface="思源黑体" charset="0"/>
              <a:ea typeface="思源黑体" charset="0"/>
            </a:endParaRPr>
          </a:p>
          <a:p>
            <a:pPr marL="0" indent="0">
              <a:lnSpc>
                <a:spcPct val="150000"/>
              </a:lnSpc>
              <a:buNone/>
            </a:pPr>
            <a:r>
              <a:rPr lang="en-US" altLang="zh-CN" sz="1400" dirty="0">
                <a:latin typeface="思源黑体" charset="0"/>
                <a:ea typeface="思源黑体" charset="0"/>
                <a:sym typeface="+mn-ea"/>
              </a:rPr>
              <a:t>随着电子公文系统的成功落地，也为托管外包估值等系统的改造，提供了经验保障。应用服务器中间件TongWeb的成功应用，为后续海通证券内部相同技术栈系统进行信创改造提供了实施经验和操作实践。</a:t>
            </a:r>
          </a:p>
        </p:txBody>
      </p:sp>
      <p:sp>
        <p:nvSpPr>
          <p:cNvPr id="7" name="圆角矩形 6"/>
          <p:cNvSpPr/>
          <p:nvPr>
            <p:custDataLst>
              <p:tags r:id="rId2"/>
            </p:custDataLst>
          </p:nvPr>
        </p:nvSpPr>
        <p:spPr>
          <a:xfrm>
            <a:off x="7049770" y="5168900"/>
            <a:ext cx="4428490" cy="112839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a:latin typeface="思源黑体" charset="0"/>
                <a:ea typeface="思源黑体" charset="0"/>
              </a:rPr>
              <a:t>Taishan200</a:t>
            </a:r>
            <a:r>
              <a:rPr lang="zh-CN" altLang="en-US">
                <a:latin typeface="思源黑体" charset="0"/>
                <a:ea typeface="思源黑体" charset="0"/>
              </a:rPr>
              <a:t>服务器</a:t>
            </a:r>
          </a:p>
        </p:txBody>
      </p:sp>
      <p:sp>
        <p:nvSpPr>
          <p:cNvPr id="16" name="圆角矩形 15"/>
          <p:cNvSpPr/>
          <p:nvPr>
            <p:custDataLst>
              <p:tags r:id="rId3"/>
            </p:custDataLst>
          </p:nvPr>
        </p:nvSpPr>
        <p:spPr>
          <a:xfrm>
            <a:off x="7049770" y="4354195"/>
            <a:ext cx="4428490" cy="75057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latin typeface="思源黑体" charset="0"/>
                <a:ea typeface="思源黑体" charset="0"/>
              </a:rPr>
              <a:t>银河麒麟</a:t>
            </a:r>
            <a:r>
              <a:rPr lang="en-US" altLang="zh-CN">
                <a:latin typeface="思源黑体" charset="0"/>
                <a:ea typeface="思源黑体" charset="0"/>
              </a:rPr>
              <a:t>V10</a:t>
            </a:r>
          </a:p>
        </p:txBody>
      </p:sp>
      <p:sp>
        <p:nvSpPr>
          <p:cNvPr id="17" name="圆角矩形 16"/>
          <p:cNvSpPr/>
          <p:nvPr>
            <p:custDataLst>
              <p:tags r:id="rId4"/>
            </p:custDataLst>
          </p:nvPr>
        </p:nvSpPr>
        <p:spPr>
          <a:xfrm>
            <a:off x="7049770" y="3519805"/>
            <a:ext cx="2087880" cy="7708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atin typeface="思源黑体" charset="0"/>
                <a:ea typeface="思源黑体" charset="0"/>
              </a:rPr>
              <a:t>东方通</a:t>
            </a:r>
            <a:r>
              <a:rPr lang="en-US" altLang="zh-CN">
                <a:latin typeface="思源黑体" charset="0"/>
                <a:ea typeface="思源黑体" charset="0"/>
              </a:rPr>
              <a:t>TongWeb</a:t>
            </a:r>
          </a:p>
        </p:txBody>
      </p:sp>
      <p:sp>
        <p:nvSpPr>
          <p:cNvPr id="18" name="圆角矩形 17"/>
          <p:cNvSpPr/>
          <p:nvPr>
            <p:custDataLst>
              <p:tags r:id="rId5"/>
            </p:custDataLst>
          </p:nvPr>
        </p:nvSpPr>
        <p:spPr>
          <a:xfrm>
            <a:off x="9295765" y="3517265"/>
            <a:ext cx="2118360" cy="77279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atin typeface="思源黑体" charset="0"/>
                <a:ea typeface="思源黑体" charset="0"/>
              </a:rPr>
              <a:t>达梦数据库</a:t>
            </a:r>
          </a:p>
        </p:txBody>
      </p:sp>
      <p:sp>
        <p:nvSpPr>
          <p:cNvPr id="19" name="圆角矩形 18"/>
          <p:cNvSpPr/>
          <p:nvPr>
            <p:custDataLst>
              <p:tags r:id="rId6"/>
            </p:custDataLst>
          </p:nvPr>
        </p:nvSpPr>
        <p:spPr>
          <a:xfrm>
            <a:off x="7049770" y="1398905"/>
            <a:ext cx="2087880" cy="77089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atin typeface="思源黑体" charset="0"/>
                <a:ea typeface="思源黑体" charset="0"/>
              </a:rPr>
              <a:t>电子公文</a:t>
            </a:r>
            <a:endParaRPr lang="zh-CN">
              <a:solidFill>
                <a:srgbClr val="FF0000"/>
              </a:solidFill>
              <a:latin typeface="思源黑体" charset="0"/>
              <a:ea typeface="思源黑体" charset="0"/>
            </a:endParaRPr>
          </a:p>
        </p:txBody>
      </p:sp>
      <p:sp>
        <p:nvSpPr>
          <p:cNvPr id="20" name="圆角矩形 19"/>
          <p:cNvSpPr/>
          <p:nvPr>
            <p:custDataLst>
              <p:tags r:id="rId7"/>
            </p:custDataLst>
          </p:nvPr>
        </p:nvSpPr>
        <p:spPr>
          <a:xfrm>
            <a:off x="9295765" y="1398905"/>
            <a:ext cx="2087880" cy="77089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atin typeface="思源黑体" charset="0"/>
                <a:ea typeface="思源黑体" charset="0"/>
              </a:rPr>
              <a:t>托管外包估值</a:t>
            </a:r>
          </a:p>
        </p:txBody>
      </p:sp>
      <p:sp>
        <p:nvSpPr>
          <p:cNvPr id="21" name="上箭头 20"/>
          <p:cNvSpPr/>
          <p:nvPr>
            <p:custDataLst>
              <p:tags r:id="rId8"/>
            </p:custDataLst>
          </p:nvPr>
        </p:nvSpPr>
        <p:spPr>
          <a:xfrm>
            <a:off x="7869555" y="2393950"/>
            <a:ext cx="652780" cy="9544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上箭头 21"/>
          <p:cNvSpPr/>
          <p:nvPr>
            <p:custDataLst>
              <p:tags r:id="rId9"/>
            </p:custDataLst>
          </p:nvPr>
        </p:nvSpPr>
        <p:spPr>
          <a:xfrm>
            <a:off x="10189845" y="2345055"/>
            <a:ext cx="652780" cy="9544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Group 14"/>
          <p:cNvGrpSpPr/>
          <p:nvPr/>
        </p:nvGrpSpPr>
        <p:grpSpPr>
          <a:xfrm>
            <a:off x="668009" y="960226"/>
            <a:ext cx="1701838" cy="490065"/>
            <a:chOff x="651640" y="3445283"/>
            <a:chExt cx="1701838" cy="490065"/>
          </a:xfrm>
        </p:grpSpPr>
        <p:grpSp>
          <p:nvGrpSpPr>
            <p:cNvPr id="81" name="组合 80"/>
            <p:cNvGrpSpPr/>
            <p:nvPr/>
          </p:nvGrpSpPr>
          <p:grpSpPr>
            <a:xfrm>
              <a:off x="651640" y="3445283"/>
              <a:ext cx="492665" cy="490065"/>
              <a:chOff x="2235278" y="1809459"/>
              <a:chExt cx="1537846" cy="1529734"/>
            </a:xfrm>
          </p:grpSpPr>
          <p:grpSp>
            <p:nvGrpSpPr>
              <p:cNvPr id="84" name="组合 83"/>
              <p:cNvGrpSpPr/>
              <p:nvPr/>
            </p:nvGrpSpPr>
            <p:grpSpPr>
              <a:xfrm>
                <a:off x="2235278" y="1809459"/>
                <a:ext cx="1537846" cy="1529734"/>
                <a:chOff x="2253753" y="1632567"/>
                <a:chExt cx="1805959" cy="1796433"/>
              </a:xfrm>
            </p:grpSpPr>
            <p:sp>
              <p:nvSpPr>
                <p:cNvPr id="90" name="等腰三角形 2"/>
                <p:cNvSpPr/>
                <p:nvPr>
                  <p:custDataLst>
                    <p:tags r:id="rId16"/>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sp>
              <p:nvSpPr>
                <p:cNvPr id="91" name="等腰三角形 2"/>
                <p:cNvSpPr/>
                <p:nvPr>
                  <p:custDataLst>
                    <p:tags r:id="rId17"/>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grpSp>
          <p:sp>
            <p:nvSpPr>
              <p:cNvPr id="87" name="图形 53"/>
              <p:cNvSpPr/>
              <p:nvPr>
                <p:custDataLst>
                  <p:tags r:id="rId15"/>
                </p:custDataLst>
              </p:nvPr>
            </p:nvSpPr>
            <p:spPr>
              <a:xfrm>
                <a:off x="2624176" y="2289099"/>
                <a:ext cx="603037" cy="663562"/>
              </a:xfrm>
              <a:custGeom>
                <a:avLst/>
                <a:gdLst>
                  <a:gd name="connsiteX0" fmla="*/ 94070 w 524764"/>
                  <a:gd name="connsiteY0" fmla="*/ 413518 h 577432"/>
                  <a:gd name="connsiteX1" fmla="*/ 81159 w 524764"/>
                  <a:gd name="connsiteY1" fmla="*/ 427331 h 577432"/>
                  <a:gd name="connsiteX2" fmla="*/ 81159 w 524764"/>
                  <a:gd name="connsiteY2" fmla="*/ 493633 h 577432"/>
                  <a:gd name="connsiteX3" fmla="*/ 94070 w 524764"/>
                  <a:gd name="connsiteY3" fmla="*/ 507446 h 577432"/>
                  <a:gd name="connsiteX4" fmla="*/ 429772 w 524764"/>
                  <a:gd name="connsiteY4" fmla="*/ 507446 h 577432"/>
                  <a:gd name="connsiteX5" fmla="*/ 443605 w 524764"/>
                  <a:gd name="connsiteY5" fmla="*/ 493633 h 577432"/>
                  <a:gd name="connsiteX6" fmla="*/ 443605 w 524764"/>
                  <a:gd name="connsiteY6" fmla="*/ 427331 h 577432"/>
                  <a:gd name="connsiteX7" fmla="*/ 429772 w 524764"/>
                  <a:gd name="connsiteY7" fmla="*/ 413518 h 577432"/>
                  <a:gd name="connsiteX8" fmla="*/ 94070 w 524764"/>
                  <a:gd name="connsiteY8" fmla="*/ 290121 h 577432"/>
                  <a:gd name="connsiteX9" fmla="*/ 131883 w 524764"/>
                  <a:gd name="connsiteY9" fmla="*/ 290121 h 577432"/>
                  <a:gd name="connsiteX10" fmla="*/ 127271 w 524764"/>
                  <a:gd name="connsiteY10" fmla="*/ 319589 h 577432"/>
                  <a:gd name="connsiteX11" fmla="*/ 143872 w 524764"/>
                  <a:gd name="connsiteY11" fmla="*/ 359186 h 577432"/>
                  <a:gd name="connsiteX12" fmla="*/ 186296 w 524764"/>
                  <a:gd name="connsiteY12" fmla="*/ 361028 h 577432"/>
                  <a:gd name="connsiteX13" fmla="*/ 261921 w 524764"/>
                  <a:gd name="connsiteY13" fmla="*/ 318668 h 577432"/>
                  <a:gd name="connsiteX14" fmla="*/ 338468 w 524764"/>
                  <a:gd name="connsiteY14" fmla="*/ 361028 h 577432"/>
                  <a:gd name="connsiteX15" fmla="*/ 357836 w 524764"/>
                  <a:gd name="connsiteY15" fmla="*/ 366553 h 577432"/>
                  <a:gd name="connsiteX16" fmla="*/ 380892 w 524764"/>
                  <a:gd name="connsiteY16" fmla="*/ 359186 h 577432"/>
                  <a:gd name="connsiteX17" fmla="*/ 397493 w 524764"/>
                  <a:gd name="connsiteY17" fmla="*/ 319589 h 577432"/>
                  <a:gd name="connsiteX18" fmla="*/ 392881 w 524764"/>
                  <a:gd name="connsiteY18" fmla="*/ 290121 h 577432"/>
                  <a:gd name="connsiteX19" fmla="*/ 429772 w 524764"/>
                  <a:gd name="connsiteY19" fmla="*/ 290121 h 577432"/>
                  <a:gd name="connsiteX20" fmla="*/ 447295 w 524764"/>
                  <a:gd name="connsiteY20" fmla="*/ 296567 h 577432"/>
                  <a:gd name="connsiteX21" fmla="*/ 514619 w 524764"/>
                  <a:gd name="connsiteY21" fmla="*/ 349978 h 577432"/>
                  <a:gd name="connsiteX22" fmla="*/ 524764 w 524764"/>
                  <a:gd name="connsiteY22" fmla="*/ 371158 h 577432"/>
                  <a:gd name="connsiteX23" fmla="*/ 524764 w 524764"/>
                  <a:gd name="connsiteY23" fmla="*/ 549806 h 577432"/>
                  <a:gd name="connsiteX24" fmla="*/ 497096 w 524764"/>
                  <a:gd name="connsiteY24" fmla="*/ 577432 h 577432"/>
                  <a:gd name="connsiteX25" fmla="*/ 26745 w 524764"/>
                  <a:gd name="connsiteY25" fmla="*/ 577432 h 577432"/>
                  <a:gd name="connsiteX26" fmla="*/ 0 w 524764"/>
                  <a:gd name="connsiteY26" fmla="*/ 549806 h 577432"/>
                  <a:gd name="connsiteX27" fmla="*/ 0 w 524764"/>
                  <a:gd name="connsiteY27" fmla="*/ 371158 h 577432"/>
                  <a:gd name="connsiteX28" fmla="*/ 10145 w 524764"/>
                  <a:gd name="connsiteY28" fmla="*/ 349978 h 577432"/>
                  <a:gd name="connsiteX29" fmla="*/ 77469 w 524764"/>
                  <a:gd name="connsiteY29" fmla="*/ 296567 h 577432"/>
                  <a:gd name="connsiteX30" fmla="*/ 94070 w 524764"/>
                  <a:gd name="connsiteY30" fmla="*/ 290121 h 577432"/>
                  <a:gd name="connsiteX31" fmla="*/ 270237 w 524764"/>
                  <a:gd name="connsiteY31" fmla="*/ 108662 h 577432"/>
                  <a:gd name="connsiteX32" fmla="*/ 237044 w 524764"/>
                  <a:gd name="connsiteY32" fmla="*/ 136288 h 577432"/>
                  <a:gd name="connsiteX33" fmla="*/ 229667 w 524764"/>
                  <a:gd name="connsiteY33" fmla="*/ 138130 h 577432"/>
                  <a:gd name="connsiteX34" fmla="*/ 214915 w 524764"/>
                  <a:gd name="connsiteY34" fmla="*/ 149180 h 577432"/>
                  <a:gd name="connsiteX35" fmla="*/ 225979 w 524764"/>
                  <a:gd name="connsiteY35" fmla="*/ 160230 h 577432"/>
                  <a:gd name="connsiteX36" fmla="*/ 251796 w 524764"/>
                  <a:gd name="connsiteY36" fmla="*/ 160230 h 577432"/>
                  <a:gd name="connsiteX37" fmla="*/ 251796 w 524764"/>
                  <a:gd name="connsiteY37" fmla="*/ 236662 h 577432"/>
                  <a:gd name="connsiteX38" fmla="*/ 267471 w 524764"/>
                  <a:gd name="connsiteY38" fmla="*/ 255079 h 577432"/>
                  <a:gd name="connsiteX39" fmla="*/ 282223 w 524764"/>
                  <a:gd name="connsiteY39" fmla="*/ 236662 h 577432"/>
                  <a:gd name="connsiteX40" fmla="*/ 282223 w 524764"/>
                  <a:gd name="connsiteY40" fmla="*/ 122475 h 577432"/>
                  <a:gd name="connsiteX41" fmla="*/ 270237 w 524764"/>
                  <a:gd name="connsiteY41" fmla="*/ 108662 h 577432"/>
                  <a:gd name="connsiteX42" fmla="*/ 261939 w 524764"/>
                  <a:gd name="connsiteY42" fmla="*/ 0 h 577432"/>
                  <a:gd name="connsiteX43" fmla="*/ 274847 w 524764"/>
                  <a:gd name="connsiteY43" fmla="*/ 7367 h 577432"/>
                  <a:gd name="connsiteX44" fmla="*/ 319105 w 524764"/>
                  <a:gd name="connsiteY44" fmla="*/ 104058 h 577432"/>
                  <a:gd name="connsiteX45" fmla="*/ 418685 w 524764"/>
                  <a:gd name="connsiteY45" fmla="*/ 119712 h 577432"/>
                  <a:gd name="connsiteX46" fmla="*/ 429749 w 524764"/>
                  <a:gd name="connsiteY46" fmla="*/ 128921 h 577432"/>
                  <a:gd name="connsiteX47" fmla="*/ 426061 w 524764"/>
                  <a:gd name="connsiteY47" fmla="*/ 141813 h 577432"/>
                  <a:gd name="connsiteX48" fmla="*/ 354142 w 524764"/>
                  <a:gd name="connsiteY48" fmla="*/ 217324 h 577432"/>
                  <a:gd name="connsiteX49" fmla="*/ 370739 w 524764"/>
                  <a:gd name="connsiteY49" fmla="*/ 324144 h 577432"/>
                  <a:gd name="connsiteX50" fmla="*/ 365207 w 524764"/>
                  <a:gd name="connsiteY50" fmla="*/ 337036 h 577432"/>
                  <a:gd name="connsiteX51" fmla="*/ 357830 w 524764"/>
                  <a:gd name="connsiteY51" fmla="*/ 339798 h 577432"/>
                  <a:gd name="connsiteX52" fmla="*/ 351376 w 524764"/>
                  <a:gd name="connsiteY52" fmla="*/ 337957 h 577432"/>
                  <a:gd name="connsiteX53" fmla="*/ 261939 w 524764"/>
                  <a:gd name="connsiteY53" fmla="*/ 288230 h 577432"/>
                  <a:gd name="connsiteX54" fmla="*/ 173423 w 524764"/>
                  <a:gd name="connsiteY54" fmla="*/ 337957 h 577432"/>
                  <a:gd name="connsiteX55" fmla="*/ 158671 w 524764"/>
                  <a:gd name="connsiteY55" fmla="*/ 337036 h 577432"/>
                  <a:gd name="connsiteX56" fmla="*/ 153138 w 524764"/>
                  <a:gd name="connsiteY56" fmla="*/ 324144 h 577432"/>
                  <a:gd name="connsiteX57" fmla="*/ 170657 w 524764"/>
                  <a:gd name="connsiteY57" fmla="*/ 217324 h 577432"/>
                  <a:gd name="connsiteX58" fmla="*/ 97816 w 524764"/>
                  <a:gd name="connsiteY58" fmla="*/ 141813 h 577432"/>
                  <a:gd name="connsiteX59" fmla="*/ 95050 w 524764"/>
                  <a:gd name="connsiteY59" fmla="*/ 128921 h 577432"/>
                  <a:gd name="connsiteX60" fmla="*/ 105193 w 524764"/>
                  <a:gd name="connsiteY60" fmla="*/ 119712 h 577432"/>
                  <a:gd name="connsiteX61" fmla="*/ 205694 w 524764"/>
                  <a:gd name="connsiteY61" fmla="*/ 104058 h 577432"/>
                  <a:gd name="connsiteX62" fmla="*/ 249952 w 524764"/>
                  <a:gd name="connsiteY62" fmla="*/ 7367 h 577432"/>
                  <a:gd name="connsiteX63" fmla="*/ 261939 w 524764"/>
                  <a:gd name="connsiteY63"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24764" h="577432">
                    <a:moveTo>
                      <a:pt x="94070" y="413518"/>
                    </a:moveTo>
                    <a:cubicBezTo>
                      <a:pt x="86692" y="413518"/>
                      <a:pt x="81159" y="419964"/>
                      <a:pt x="81159" y="427331"/>
                    </a:cubicBezTo>
                    <a:lnTo>
                      <a:pt x="81159" y="493633"/>
                    </a:lnTo>
                    <a:cubicBezTo>
                      <a:pt x="81159" y="501921"/>
                      <a:pt x="86692" y="507446"/>
                      <a:pt x="94070" y="507446"/>
                    </a:cubicBezTo>
                    <a:lnTo>
                      <a:pt x="429772" y="507446"/>
                    </a:lnTo>
                    <a:cubicBezTo>
                      <a:pt x="438072" y="507446"/>
                      <a:pt x="443605" y="501921"/>
                      <a:pt x="443605" y="493633"/>
                    </a:cubicBezTo>
                    <a:lnTo>
                      <a:pt x="443605" y="427331"/>
                    </a:lnTo>
                    <a:cubicBezTo>
                      <a:pt x="443605" y="419964"/>
                      <a:pt x="438072" y="413518"/>
                      <a:pt x="429772" y="413518"/>
                    </a:cubicBezTo>
                    <a:close/>
                    <a:moveTo>
                      <a:pt x="94070" y="290121"/>
                    </a:moveTo>
                    <a:lnTo>
                      <a:pt x="131883" y="290121"/>
                    </a:lnTo>
                    <a:lnTo>
                      <a:pt x="127271" y="319589"/>
                    </a:lnTo>
                    <a:cubicBezTo>
                      <a:pt x="124505" y="335244"/>
                      <a:pt x="130961" y="350899"/>
                      <a:pt x="143872" y="359186"/>
                    </a:cubicBezTo>
                    <a:cubicBezTo>
                      <a:pt x="155861" y="368395"/>
                      <a:pt x="172462" y="369316"/>
                      <a:pt x="186296" y="361028"/>
                    </a:cubicBezTo>
                    <a:lnTo>
                      <a:pt x="261921" y="318668"/>
                    </a:lnTo>
                    <a:lnTo>
                      <a:pt x="338468" y="361028"/>
                    </a:lnTo>
                    <a:cubicBezTo>
                      <a:pt x="344002" y="364712"/>
                      <a:pt x="351380" y="366553"/>
                      <a:pt x="357836" y="366553"/>
                    </a:cubicBezTo>
                    <a:cubicBezTo>
                      <a:pt x="366136" y="366553"/>
                      <a:pt x="373514" y="363791"/>
                      <a:pt x="380892" y="359186"/>
                    </a:cubicBezTo>
                    <a:cubicBezTo>
                      <a:pt x="393804" y="350899"/>
                      <a:pt x="400259" y="335244"/>
                      <a:pt x="397493" y="319589"/>
                    </a:cubicBezTo>
                    <a:lnTo>
                      <a:pt x="392881" y="290121"/>
                    </a:lnTo>
                    <a:lnTo>
                      <a:pt x="429772" y="290121"/>
                    </a:lnTo>
                    <a:cubicBezTo>
                      <a:pt x="436227" y="290121"/>
                      <a:pt x="442683" y="291963"/>
                      <a:pt x="447295" y="296567"/>
                    </a:cubicBezTo>
                    <a:lnTo>
                      <a:pt x="514619" y="349978"/>
                    </a:lnTo>
                    <a:cubicBezTo>
                      <a:pt x="520153" y="354582"/>
                      <a:pt x="523842" y="362870"/>
                      <a:pt x="524764" y="371158"/>
                    </a:cubicBezTo>
                    <a:lnTo>
                      <a:pt x="524764" y="549806"/>
                    </a:lnTo>
                    <a:cubicBezTo>
                      <a:pt x="524764" y="565461"/>
                      <a:pt x="511852" y="577432"/>
                      <a:pt x="497096" y="577432"/>
                    </a:cubicBezTo>
                    <a:lnTo>
                      <a:pt x="26745" y="577432"/>
                    </a:lnTo>
                    <a:cubicBezTo>
                      <a:pt x="11989" y="577432"/>
                      <a:pt x="0" y="565461"/>
                      <a:pt x="0" y="549806"/>
                    </a:cubicBezTo>
                    <a:lnTo>
                      <a:pt x="0" y="371158"/>
                    </a:lnTo>
                    <a:cubicBezTo>
                      <a:pt x="0" y="362870"/>
                      <a:pt x="3689" y="354582"/>
                      <a:pt x="10145" y="349978"/>
                    </a:cubicBezTo>
                    <a:lnTo>
                      <a:pt x="77469" y="296567"/>
                    </a:lnTo>
                    <a:cubicBezTo>
                      <a:pt x="82081" y="291963"/>
                      <a:pt x="88537" y="290121"/>
                      <a:pt x="94070" y="290121"/>
                    </a:cubicBezTo>
                    <a:close/>
                    <a:moveTo>
                      <a:pt x="270237" y="108662"/>
                    </a:moveTo>
                    <a:cubicBezTo>
                      <a:pt x="253640" y="108662"/>
                      <a:pt x="260094" y="131684"/>
                      <a:pt x="237044" y="136288"/>
                    </a:cubicBezTo>
                    <a:lnTo>
                      <a:pt x="229667" y="138130"/>
                    </a:lnTo>
                    <a:cubicBezTo>
                      <a:pt x="219525" y="139971"/>
                      <a:pt x="214915" y="141813"/>
                      <a:pt x="214915" y="149180"/>
                    </a:cubicBezTo>
                    <a:cubicBezTo>
                      <a:pt x="214915" y="157468"/>
                      <a:pt x="218603" y="160230"/>
                      <a:pt x="225979" y="160230"/>
                    </a:cubicBezTo>
                    <a:lnTo>
                      <a:pt x="251796" y="160230"/>
                    </a:lnTo>
                    <a:lnTo>
                      <a:pt x="251796" y="236662"/>
                    </a:lnTo>
                    <a:cubicBezTo>
                      <a:pt x="251796" y="247712"/>
                      <a:pt x="255484" y="255079"/>
                      <a:pt x="267471" y="255079"/>
                    </a:cubicBezTo>
                    <a:cubicBezTo>
                      <a:pt x="278535" y="255079"/>
                      <a:pt x="282223" y="247712"/>
                      <a:pt x="282223" y="236662"/>
                    </a:cubicBezTo>
                    <a:lnTo>
                      <a:pt x="282223" y="122475"/>
                    </a:lnTo>
                    <a:cubicBezTo>
                      <a:pt x="282223" y="111425"/>
                      <a:pt x="276691" y="108662"/>
                      <a:pt x="270237" y="108662"/>
                    </a:cubicBezTo>
                    <a:close/>
                    <a:moveTo>
                      <a:pt x="261939" y="0"/>
                    </a:moveTo>
                    <a:cubicBezTo>
                      <a:pt x="267471" y="0"/>
                      <a:pt x="272081" y="2763"/>
                      <a:pt x="274847" y="7367"/>
                    </a:cubicBezTo>
                    <a:lnTo>
                      <a:pt x="319105" y="104058"/>
                    </a:lnTo>
                    <a:lnTo>
                      <a:pt x="418685" y="119712"/>
                    </a:lnTo>
                    <a:cubicBezTo>
                      <a:pt x="424217" y="120633"/>
                      <a:pt x="427905" y="124317"/>
                      <a:pt x="429749" y="128921"/>
                    </a:cubicBezTo>
                    <a:cubicBezTo>
                      <a:pt x="430671" y="133525"/>
                      <a:pt x="429749" y="139050"/>
                      <a:pt x="426061" y="141813"/>
                    </a:cubicBezTo>
                    <a:lnTo>
                      <a:pt x="354142" y="217324"/>
                    </a:lnTo>
                    <a:lnTo>
                      <a:pt x="370739" y="324144"/>
                    </a:lnTo>
                    <a:cubicBezTo>
                      <a:pt x="371661" y="329669"/>
                      <a:pt x="369817" y="334273"/>
                      <a:pt x="365207" y="337036"/>
                    </a:cubicBezTo>
                    <a:cubicBezTo>
                      <a:pt x="363362" y="338878"/>
                      <a:pt x="360596" y="339798"/>
                      <a:pt x="357830" y="339798"/>
                    </a:cubicBezTo>
                    <a:cubicBezTo>
                      <a:pt x="355064" y="339798"/>
                      <a:pt x="353220" y="338878"/>
                      <a:pt x="351376" y="337957"/>
                    </a:cubicBezTo>
                    <a:lnTo>
                      <a:pt x="261939" y="288230"/>
                    </a:lnTo>
                    <a:lnTo>
                      <a:pt x="173423" y="337957"/>
                    </a:lnTo>
                    <a:cubicBezTo>
                      <a:pt x="168813" y="340719"/>
                      <a:pt x="163281" y="339798"/>
                      <a:pt x="158671" y="337036"/>
                    </a:cubicBezTo>
                    <a:cubicBezTo>
                      <a:pt x="154982" y="334273"/>
                      <a:pt x="152216" y="329669"/>
                      <a:pt x="153138" y="324144"/>
                    </a:cubicBezTo>
                    <a:lnTo>
                      <a:pt x="170657" y="217324"/>
                    </a:lnTo>
                    <a:lnTo>
                      <a:pt x="97816" y="141813"/>
                    </a:lnTo>
                    <a:cubicBezTo>
                      <a:pt x="94128" y="139050"/>
                      <a:pt x="93206" y="133525"/>
                      <a:pt x="95050" y="128921"/>
                    </a:cubicBezTo>
                    <a:cubicBezTo>
                      <a:pt x="96894" y="124317"/>
                      <a:pt x="100582" y="120633"/>
                      <a:pt x="105193" y="119712"/>
                    </a:cubicBezTo>
                    <a:lnTo>
                      <a:pt x="205694" y="104058"/>
                    </a:lnTo>
                    <a:lnTo>
                      <a:pt x="249952" y="7367"/>
                    </a:lnTo>
                    <a:cubicBezTo>
                      <a:pt x="251796" y="2763"/>
                      <a:pt x="257328" y="0"/>
                      <a:pt x="261939" y="0"/>
                    </a:cubicBezTo>
                    <a:close/>
                  </a:path>
                </a:pathLst>
              </a:custGeom>
              <a:solidFill>
                <a:sysClr val="window" lastClr="FFFFFF"/>
              </a:solidFill>
              <a:ln w="669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思源黑体 CN Normal" panose="020B0400000000000000"/>
                  <a:cs typeface="+mn-ea"/>
                  <a:sym typeface="+mn-lt"/>
                </a:endParaRPr>
              </a:p>
            </p:txBody>
          </p:sp>
        </p:grpSp>
        <p:sp>
          <p:nvSpPr>
            <p:cNvPr id="82" name="文本框 204"/>
            <p:cNvSpPr txBox="1"/>
            <p:nvPr>
              <p:custDataLst>
                <p:tags r:id="rId14"/>
              </p:custDataLst>
            </p:nvPr>
          </p:nvSpPr>
          <p:spPr>
            <a:xfrm>
              <a:off x="1078267" y="3511363"/>
              <a:ext cx="1275211" cy="3860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SzPct val="100000"/>
                <a:defRPr/>
              </a:pPr>
              <a:r>
                <a:rPr lang="zh-CN" altLang="en-US" sz="1600" kern="0" spc="300" dirty="0">
                  <a:solidFill>
                    <a:srgbClr val="4785D1"/>
                  </a:solidFill>
                  <a:latin typeface="思源黑体" charset="0"/>
                  <a:ea typeface="思源黑体" charset="0"/>
                  <a:cs typeface="+mn-ea"/>
                  <a:sym typeface="+mn-lt"/>
                </a:rPr>
                <a:t>建设方案</a:t>
              </a:r>
            </a:p>
          </p:txBody>
        </p:sp>
      </p:grpSp>
      <p:grpSp>
        <p:nvGrpSpPr>
          <p:cNvPr id="92" name="组合 91"/>
          <p:cNvGrpSpPr/>
          <p:nvPr/>
        </p:nvGrpSpPr>
        <p:grpSpPr>
          <a:xfrm>
            <a:off x="667964" y="3414068"/>
            <a:ext cx="1701840" cy="490065"/>
            <a:chOff x="651638" y="3445283"/>
            <a:chExt cx="1701840" cy="490065"/>
          </a:xfrm>
        </p:grpSpPr>
        <p:grpSp>
          <p:nvGrpSpPr>
            <p:cNvPr id="93" name="组合 92"/>
            <p:cNvGrpSpPr/>
            <p:nvPr/>
          </p:nvGrpSpPr>
          <p:grpSpPr>
            <a:xfrm>
              <a:off x="651638" y="3445283"/>
              <a:ext cx="492664" cy="490065"/>
              <a:chOff x="2235278" y="1809459"/>
              <a:chExt cx="1537846" cy="1529734"/>
            </a:xfrm>
          </p:grpSpPr>
          <p:grpSp>
            <p:nvGrpSpPr>
              <p:cNvPr id="96" name="组合 95"/>
              <p:cNvGrpSpPr/>
              <p:nvPr/>
            </p:nvGrpSpPr>
            <p:grpSpPr>
              <a:xfrm>
                <a:off x="2235278" y="1809459"/>
                <a:ext cx="1537846" cy="1529734"/>
                <a:chOff x="2253753" y="1632567"/>
                <a:chExt cx="1805959" cy="1796433"/>
              </a:xfrm>
            </p:grpSpPr>
            <p:sp>
              <p:nvSpPr>
                <p:cNvPr id="98" name="等腰三角形 2"/>
                <p:cNvSpPr/>
                <p:nvPr>
                  <p:custDataLst>
                    <p:tags r:id="rId12"/>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sp>
              <p:nvSpPr>
                <p:cNvPr id="103" name="等腰三角形 2"/>
                <p:cNvSpPr/>
                <p:nvPr>
                  <p:custDataLst>
                    <p:tags r:id="rId13"/>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grpSp>
          <p:sp>
            <p:nvSpPr>
              <p:cNvPr id="97" name="图形 53"/>
              <p:cNvSpPr/>
              <p:nvPr>
                <p:custDataLst>
                  <p:tags r:id="rId11"/>
                </p:custDataLst>
              </p:nvPr>
            </p:nvSpPr>
            <p:spPr>
              <a:xfrm>
                <a:off x="2593916" y="2327926"/>
                <a:ext cx="663562" cy="585908"/>
              </a:xfrm>
              <a:custGeom>
                <a:avLst/>
                <a:gdLst>
                  <a:gd name="connsiteX0" fmla="*/ 2174367 w 6096000"/>
                  <a:gd name="connsiteY0" fmla="*/ 4381500 h 5382632"/>
                  <a:gd name="connsiteX1" fmla="*/ 1231392 w 6096000"/>
                  <a:gd name="connsiteY1" fmla="*/ 5324475 h 5382632"/>
                  <a:gd name="connsiteX2" fmla="*/ 962025 w 6096000"/>
                  <a:gd name="connsiteY2" fmla="*/ 5329157 h 5382632"/>
                  <a:gd name="connsiteX3" fmla="*/ 957344 w 6096000"/>
                  <a:gd name="connsiteY3" fmla="*/ 5059790 h 5382632"/>
                  <a:gd name="connsiteX4" fmla="*/ 962025 w 6096000"/>
                  <a:gd name="connsiteY4" fmla="*/ 5055108 h 5382632"/>
                  <a:gd name="connsiteX5" fmla="*/ 1635633 w 6096000"/>
                  <a:gd name="connsiteY5" fmla="*/ 4381500 h 5382632"/>
                  <a:gd name="connsiteX6" fmla="*/ 762000 w 6096000"/>
                  <a:gd name="connsiteY6" fmla="*/ 4381500 h 5382632"/>
                  <a:gd name="connsiteX7" fmla="*/ 381000 w 6096000"/>
                  <a:gd name="connsiteY7" fmla="*/ 4000500 h 5382632"/>
                  <a:gd name="connsiteX8" fmla="*/ 381000 w 6096000"/>
                  <a:gd name="connsiteY8" fmla="*/ 381000 h 5382632"/>
                  <a:gd name="connsiteX9" fmla="*/ 190500 w 6096000"/>
                  <a:gd name="connsiteY9" fmla="*/ 381000 h 5382632"/>
                  <a:gd name="connsiteX10" fmla="*/ 0 w 6096000"/>
                  <a:gd name="connsiteY10" fmla="*/ 190500 h 5382632"/>
                  <a:gd name="connsiteX11" fmla="*/ 190500 w 6096000"/>
                  <a:gd name="connsiteY11" fmla="*/ 0 h 5382632"/>
                  <a:gd name="connsiteX12" fmla="*/ 5905500 w 6096000"/>
                  <a:gd name="connsiteY12" fmla="*/ 0 h 5382632"/>
                  <a:gd name="connsiteX13" fmla="*/ 6096000 w 6096000"/>
                  <a:gd name="connsiteY13" fmla="*/ 190500 h 5382632"/>
                  <a:gd name="connsiteX14" fmla="*/ 5905500 w 6096000"/>
                  <a:gd name="connsiteY14" fmla="*/ 381000 h 5382632"/>
                  <a:gd name="connsiteX15" fmla="*/ 5715000 w 6096000"/>
                  <a:gd name="connsiteY15" fmla="*/ 381000 h 5382632"/>
                  <a:gd name="connsiteX16" fmla="*/ 5715000 w 6096000"/>
                  <a:gd name="connsiteY16" fmla="*/ 4000500 h 5382632"/>
                  <a:gd name="connsiteX17" fmla="*/ 5334000 w 6096000"/>
                  <a:gd name="connsiteY17" fmla="*/ 4381500 h 5382632"/>
                  <a:gd name="connsiteX18" fmla="*/ 4460367 w 6096000"/>
                  <a:gd name="connsiteY18" fmla="*/ 4381500 h 5382632"/>
                  <a:gd name="connsiteX19" fmla="*/ 5133975 w 6096000"/>
                  <a:gd name="connsiteY19" fmla="*/ 5055108 h 5382632"/>
                  <a:gd name="connsiteX20" fmla="*/ 5129294 w 6096000"/>
                  <a:gd name="connsiteY20" fmla="*/ 5324475 h 5382632"/>
                  <a:gd name="connsiteX21" fmla="*/ 4864608 w 6096000"/>
                  <a:gd name="connsiteY21" fmla="*/ 5324475 h 5382632"/>
                  <a:gd name="connsiteX22" fmla="*/ 3921633 w 6096000"/>
                  <a:gd name="connsiteY22" fmla="*/ 4381500 h 5382632"/>
                  <a:gd name="connsiteX23" fmla="*/ 2174367 w 6096000"/>
                  <a:gd name="connsiteY23" fmla="*/ 4381500 h 5382632"/>
                  <a:gd name="connsiteX24" fmla="*/ 1658683 w 6096000"/>
                  <a:gd name="connsiteY24" fmla="*/ 2964371 h 5382632"/>
                  <a:gd name="connsiteX25" fmla="*/ 2552891 w 6096000"/>
                  <a:gd name="connsiteY25" fmla="*/ 2070354 h 5382632"/>
                  <a:gd name="connsiteX26" fmla="*/ 3310700 w 6096000"/>
                  <a:gd name="connsiteY26" fmla="*/ 2828163 h 5382632"/>
                  <a:gd name="connsiteX27" fmla="*/ 3580067 w 6096000"/>
                  <a:gd name="connsiteY27" fmla="*/ 2828163 h 5382632"/>
                  <a:gd name="connsiteX28" fmla="*/ 4772978 w 6096000"/>
                  <a:gd name="connsiteY28" fmla="*/ 1635252 h 5382632"/>
                  <a:gd name="connsiteX29" fmla="*/ 4777659 w 6096000"/>
                  <a:gd name="connsiteY29" fmla="*/ 1365885 h 5382632"/>
                  <a:gd name="connsiteX30" fmla="*/ 4508292 w 6096000"/>
                  <a:gd name="connsiteY30" fmla="*/ 1361203 h 5382632"/>
                  <a:gd name="connsiteX31" fmla="*/ 4503611 w 6096000"/>
                  <a:gd name="connsiteY31" fmla="*/ 1365885 h 5382632"/>
                  <a:gd name="connsiteX32" fmla="*/ 3445383 w 6096000"/>
                  <a:gd name="connsiteY32" fmla="*/ 2424112 h 5382632"/>
                  <a:gd name="connsiteX33" fmla="*/ 2687574 w 6096000"/>
                  <a:gd name="connsiteY33" fmla="*/ 1666113 h 5382632"/>
                  <a:gd name="connsiteX34" fmla="*/ 2418166 w 6096000"/>
                  <a:gd name="connsiteY34" fmla="*/ 1665963 h 5382632"/>
                  <a:gd name="connsiteX35" fmla="*/ 2418017 w 6096000"/>
                  <a:gd name="connsiteY35" fmla="*/ 1666113 h 5382632"/>
                  <a:gd name="connsiteX36" fmla="*/ 1389317 w 6096000"/>
                  <a:gd name="connsiteY36" fmla="*/ 2694813 h 5382632"/>
                  <a:gd name="connsiteX37" fmla="*/ 1389221 w 6096000"/>
                  <a:gd name="connsiteY37" fmla="*/ 2964276 h 5382632"/>
                  <a:gd name="connsiteX38" fmla="*/ 1658684 w 6096000"/>
                  <a:gd name="connsiteY38" fmla="*/ 2964371 h 53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96000" h="5382632">
                    <a:moveTo>
                      <a:pt x="2174367" y="4381500"/>
                    </a:moveTo>
                    <a:lnTo>
                      <a:pt x="1231392" y="5324475"/>
                    </a:lnTo>
                    <a:cubicBezTo>
                      <a:pt x="1158301" y="5400152"/>
                      <a:pt x="1037701" y="5402248"/>
                      <a:pt x="962025" y="5329157"/>
                    </a:cubicBezTo>
                    <a:cubicBezTo>
                      <a:pt x="886349" y="5256066"/>
                      <a:pt x="884253" y="5135466"/>
                      <a:pt x="957344" y="5059790"/>
                    </a:cubicBezTo>
                    <a:cubicBezTo>
                      <a:pt x="958877" y="5058202"/>
                      <a:pt x="960438" y="5056641"/>
                      <a:pt x="962025" y="5055108"/>
                    </a:cubicBezTo>
                    <a:lnTo>
                      <a:pt x="1635633" y="4381500"/>
                    </a:lnTo>
                    <a:lnTo>
                      <a:pt x="762000" y="4381500"/>
                    </a:lnTo>
                    <a:cubicBezTo>
                      <a:pt x="551580" y="4381500"/>
                      <a:pt x="381000" y="4210921"/>
                      <a:pt x="381000" y="4000500"/>
                    </a:cubicBezTo>
                    <a:lnTo>
                      <a:pt x="381000" y="381000"/>
                    </a:lnTo>
                    <a:lnTo>
                      <a:pt x="190500" y="381000"/>
                    </a:lnTo>
                    <a:cubicBezTo>
                      <a:pt x="85290" y="381000"/>
                      <a:pt x="0" y="295710"/>
                      <a:pt x="0" y="190500"/>
                    </a:cubicBezTo>
                    <a:cubicBezTo>
                      <a:pt x="0" y="85290"/>
                      <a:pt x="85290" y="0"/>
                      <a:pt x="190500" y="0"/>
                    </a:cubicBezTo>
                    <a:lnTo>
                      <a:pt x="5905500" y="0"/>
                    </a:lnTo>
                    <a:cubicBezTo>
                      <a:pt x="6010710" y="0"/>
                      <a:pt x="6096000" y="85290"/>
                      <a:pt x="6096000" y="190500"/>
                    </a:cubicBezTo>
                    <a:cubicBezTo>
                      <a:pt x="6096000" y="295710"/>
                      <a:pt x="6010711" y="381000"/>
                      <a:pt x="5905500" y="381000"/>
                    </a:cubicBezTo>
                    <a:lnTo>
                      <a:pt x="5715000" y="381000"/>
                    </a:lnTo>
                    <a:lnTo>
                      <a:pt x="5715000" y="4000500"/>
                    </a:lnTo>
                    <a:cubicBezTo>
                      <a:pt x="5715000" y="4210921"/>
                      <a:pt x="5544421" y="4381500"/>
                      <a:pt x="5334000" y="4381500"/>
                    </a:cubicBezTo>
                    <a:lnTo>
                      <a:pt x="4460367" y="4381500"/>
                    </a:lnTo>
                    <a:lnTo>
                      <a:pt x="5133975" y="5055108"/>
                    </a:lnTo>
                    <a:cubicBezTo>
                      <a:pt x="5207066" y="5130785"/>
                      <a:pt x="5204970" y="5251384"/>
                      <a:pt x="5129294" y="5324475"/>
                    </a:cubicBezTo>
                    <a:cubicBezTo>
                      <a:pt x="5055470" y="5395776"/>
                      <a:pt x="4938431" y="5395776"/>
                      <a:pt x="4864608" y="5324475"/>
                    </a:cubicBezTo>
                    <a:lnTo>
                      <a:pt x="3921633" y="4381500"/>
                    </a:lnTo>
                    <a:lnTo>
                      <a:pt x="2174367" y="4381500"/>
                    </a:lnTo>
                    <a:close/>
                    <a:moveTo>
                      <a:pt x="1658683" y="2964371"/>
                    </a:moveTo>
                    <a:lnTo>
                      <a:pt x="2552891" y="2070354"/>
                    </a:lnTo>
                    <a:lnTo>
                      <a:pt x="3310700" y="2828163"/>
                    </a:lnTo>
                    <a:cubicBezTo>
                      <a:pt x="3385090" y="2902531"/>
                      <a:pt x="3505677" y="2902531"/>
                      <a:pt x="3580067" y="2828163"/>
                    </a:cubicBezTo>
                    <a:lnTo>
                      <a:pt x="4772978" y="1635252"/>
                    </a:lnTo>
                    <a:cubicBezTo>
                      <a:pt x="4848654" y="1562161"/>
                      <a:pt x="4850751" y="1441562"/>
                      <a:pt x="4777659" y="1365885"/>
                    </a:cubicBezTo>
                    <a:cubicBezTo>
                      <a:pt x="4704569" y="1290208"/>
                      <a:pt x="4583969" y="1288112"/>
                      <a:pt x="4508292" y="1361203"/>
                    </a:cubicBezTo>
                    <a:cubicBezTo>
                      <a:pt x="4506705" y="1362736"/>
                      <a:pt x="4505144" y="1364297"/>
                      <a:pt x="4503611" y="1365885"/>
                    </a:cubicBezTo>
                    <a:lnTo>
                      <a:pt x="3445383" y="2424112"/>
                    </a:lnTo>
                    <a:lnTo>
                      <a:pt x="2687574" y="1666113"/>
                    </a:lnTo>
                    <a:cubicBezTo>
                      <a:pt x="2613221" y="1591677"/>
                      <a:pt x="2492603" y="1591610"/>
                      <a:pt x="2418166" y="1665963"/>
                    </a:cubicBezTo>
                    <a:cubicBezTo>
                      <a:pt x="2418116" y="1666013"/>
                      <a:pt x="2418067" y="1666063"/>
                      <a:pt x="2418017" y="1666113"/>
                    </a:cubicBezTo>
                    <a:lnTo>
                      <a:pt x="1389317" y="2694813"/>
                    </a:lnTo>
                    <a:cubicBezTo>
                      <a:pt x="1314880" y="2769197"/>
                      <a:pt x="1314838" y="2889839"/>
                      <a:pt x="1389221" y="2964276"/>
                    </a:cubicBezTo>
                    <a:cubicBezTo>
                      <a:pt x="1463605" y="3038712"/>
                      <a:pt x="1584247" y="3038754"/>
                      <a:pt x="1658684" y="2964371"/>
                    </a:cubicBezTo>
                    <a:close/>
                  </a:path>
                </a:pathLst>
              </a:custGeom>
              <a:solidFill>
                <a:sysClr val="window" lastClr="FFFFFF"/>
              </a:solidFill>
              <a:ln w="66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思源黑体 CN Normal" panose="020B0400000000000000"/>
                  <a:cs typeface="+mn-ea"/>
                  <a:sym typeface="+mn-lt"/>
                </a:endParaRPr>
              </a:p>
            </p:txBody>
          </p:sp>
        </p:grpSp>
        <p:sp>
          <p:nvSpPr>
            <p:cNvPr id="94" name="文本框 93"/>
            <p:cNvSpPr txBox="1"/>
            <p:nvPr>
              <p:custDataLst>
                <p:tags r:id="rId10"/>
              </p:custDataLst>
            </p:nvPr>
          </p:nvSpPr>
          <p:spPr>
            <a:xfrm>
              <a:off x="1078267" y="3511363"/>
              <a:ext cx="1275211" cy="386080"/>
            </a:xfrm>
            <a:prstGeom prst="rect">
              <a:avLst/>
            </a:prstGeom>
            <a:noFill/>
          </p:spPr>
          <p:txBody>
            <a:bodyPr wrap="square">
              <a:spAutoFit/>
            </a:bodyPr>
            <a:lstStyle/>
            <a:p>
              <a:pPr algn="ctr">
                <a:lnSpc>
                  <a:spcPct val="120000"/>
                </a:lnSpc>
                <a:buSzPct val="100000"/>
                <a:defRPr/>
              </a:pPr>
              <a:r>
                <a:rPr lang="zh-CN" altLang="en-US" sz="1600" kern="0" spc="300" dirty="0">
                  <a:solidFill>
                    <a:srgbClr val="4785D1"/>
                  </a:solidFill>
                  <a:latin typeface="思源黑体" charset="0"/>
                  <a:ea typeface="思源黑体" charset="0"/>
                  <a:cs typeface="+mn-ea"/>
                  <a:sym typeface="+mn-lt"/>
                </a:rPr>
                <a:t>应用情况</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思源黑体" charset="0"/>
                <a:ea typeface="思源黑体" charset="0"/>
              </a:rPr>
              <a:t>DW</a:t>
            </a:r>
            <a:r>
              <a:rPr lang="zh-CN" altLang="en-US" dirty="0">
                <a:latin typeface="思源黑体" charset="0"/>
                <a:ea typeface="思源黑体" charset="0"/>
              </a:rPr>
              <a:t>证券办公信息化平台升级项目</a:t>
            </a:r>
          </a:p>
        </p:txBody>
      </p:sp>
      <p:sp>
        <p:nvSpPr>
          <p:cNvPr id="33" name="文本框 32"/>
          <p:cNvSpPr txBox="1"/>
          <p:nvPr/>
        </p:nvSpPr>
        <p:spPr>
          <a:xfrm>
            <a:off x="410612" y="1743470"/>
            <a:ext cx="5393421" cy="2030095"/>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zh-CN" sz="1400" i="0" u="none" strike="noStrike" kern="100" cap="none" spc="0" normalizeH="0" baseline="0" noProof="0" dirty="0">
                <a:ln>
                  <a:noFill/>
                </a:ln>
                <a:solidFill>
                  <a:schemeClr val="tx1">
                    <a:lumMod val="85000"/>
                    <a:lumOff val="15000"/>
                  </a:schemeClr>
                </a:solidFill>
                <a:effectLst/>
                <a:uLnTx/>
                <a:uFillTx/>
                <a:latin typeface="思源黑体" charset="0"/>
                <a:ea typeface="思源黑体" charset="0"/>
                <a:cs typeface="Times New Roman" panose="02020603050405020304" pitchFamily="18" charset="0"/>
              </a:rPr>
              <a:t>现有的办公系统建设时间早，技术落后，灵活性差，扩展性差。</a:t>
            </a:r>
            <a:endParaRPr kumimoji="0" lang="en-US" altLang="zh-CN" sz="1400" i="0" u="none" strike="noStrike" kern="100" cap="none" spc="0" normalizeH="0" baseline="0" noProof="0" dirty="0">
              <a:ln>
                <a:noFill/>
              </a:ln>
              <a:solidFill>
                <a:schemeClr val="tx1">
                  <a:lumMod val="85000"/>
                  <a:lumOff val="15000"/>
                </a:schemeClr>
              </a:solidFill>
              <a:effectLst/>
              <a:uLnTx/>
              <a:uFillTx/>
              <a:latin typeface="思源黑体" charset="0"/>
              <a:ea typeface="思源黑体" charset="0"/>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zh-CN" sz="1400" i="0" u="none" strike="noStrike" kern="100" cap="none" spc="0" normalizeH="0" baseline="0" noProof="0" dirty="0">
                <a:ln>
                  <a:noFill/>
                </a:ln>
                <a:solidFill>
                  <a:schemeClr val="tx1">
                    <a:lumMod val="85000"/>
                    <a:lumOff val="15000"/>
                  </a:schemeClr>
                </a:solidFill>
                <a:effectLst/>
                <a:uLnTx/>
                <a:uFillTx/>
                <a:latin typeface="思源黑体" charset="0"/>
                <a:ea typeface="思源黑体" charset="0"/>
                <a:cs typeface="Times New Roman" panose="02020603050405020304" pitchFamily="18" charset="0"/>
              </a:rPr>
              <a:t>组织架构没有实现统一管理，各个业务系统都有自己的</a:t>
            </a:r>
            <a:r>
              <a:rPr lang="zh-CN" altLang="zh-CN" sz="1400" kern="0" dirty="0">
                <a:solidFill>
                  <a:schemeClr val="tx1">
                    <a:lumMod val="85000"/>
                    <a:lumOff val="15000"/>
                  </a:schemeClr>
                </a:solidFill>
                <a:latin typeface="思源黑体" charset="0"/>
                <a:ea typeface="思源黑体" charset="0"/>
                <a:cs typeface="+mn-ea"/>
              </a:rPr>
              <a:t>组织</a:t>
            </a:r>
            <a:r>
              <a:rPr kumimoji="0" lang="zh-CN" altLang="zh-CN" sz="1400" i="0" u="none" strike="noStrike" kern="100" cap="none" spc="0" normalizeH="0" baseline="0" noProof="0" dirty="0">
                <a:ln>
                  <a:noFill/>
                </a:ln>
                <a:solidFill>
                  <a:schemeClr val="tx1">
                    <a:lumMod val="85000"/>
                    <a:lumOff val="15000"/>
                  </a:schemeClr>
                </a:solidFill>
                <a:effectLst/>
                <a:uLnTx/>
                <a:uFillTx/>
                <a:latin typeface="思源黑体" charset="0"/>
                <a:ea typeface="思源黑体" charset="0"/>
                <a:cs typeface="Times New Roman" panose="02020603050405020304" pitchFamily="18" charset="0"/>
              </a:rPr>
              <a:t>架构。</a:t>
            </a:r>
            <a:endParaRPr kumimoji="0" lang="en-US" altLang="zh-CN" sz="1400" i="0" u="none" strike="noStrike" kern="100" cap="none" spc="0" normalizeH="0" baseline="0" noProof="0" dirty="0">
              <a:ln>
                <a:noFill/>
              </a:ln>
              <a:solidFill>
                <a:schemeClr val="tx1">
                  <a:lumMod val="85000"/>
                  <a:lumOff val="15000"/>
                </a:schemeClr>
              </a:solidFill>
              <a:effectLst/>
              <a:uLnTx/>
              <a:uFillTx/>
              <a:latin typeface="思源黑体" charset="0"/>
              <a:ea typeface="思源黑体" charset="0"/>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l"/>
              <a:defRPr/>
            </a:pPr>
            <a:r>
              <a:rPr lang="zh-CN" altLang="zh-CN" sz="1400" dirty="0">
                <a:solidFill>
                  <a:schemeClr val="tx1">
                    <a:lumMod val="85000"/>
                    <a:lumOff val="15000"/>
                  </a:schemeClr>
                </a:solidFill>
                <a:effectLst/>
                <a:latin typeface="思源黑体" charset="0"/>
                <a:ea typeface="思源黑体" charset="0"/>
                <a:cs typeface="Times New Roman" panose="02020603050405020304" pitchFamily="18" charset="0"/>
              </a:rPr>
              <a:t>业务系统与办公系统之间信息阻塞不畅通，信息共享程度低，治理分散，维护工作量大。</a:t>
            </a:r>
            <a:endParaRPr lang="en-US" altLang="zh-CN" sz="1400" dirty="0">
              <a:solidFill>
                <a:schemeClr val="tx1">
                  <a:lumMod val="85000"/>
                  <a:lumOff val="15000"/>
                </a:schemeClr>
              </a:solidFill>
              <a:effectLst/>
              <a:latin typeface="思源黑体" charset="0"/>
              <a:ea typeface="思源黑体" charset="0"/>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400" i="0" u="none" strike="noStrike" kern="100" cap="none" spc="0" normalizeH="0" baseline="0" noProof="0" dirty="0">
                <a:ln>
                  <a:noFill/>
                </a:ln>
                <a:solidFill>
                  <a:schemeClr val="tx1">
                    <a:lumMod val="85000"/>
                    <a:lumOff val="15000"/>
                  </a:schemeClr>
                </a:solidFill>
                <a:effectLst/>
                <a:uLnTx/>
                <a:uFillTx/>
                <a:latin typeface="思源黑体" charset="0"/>
                <a:ea typeface="思源黑体" charset="0"/>
                <a:cs typeface="Times New Roman" panose="02020603050405020304" pitchFamily="18" charset="0"/>
              </a:rPr>
              <a:t>现有办公自动化系统无法满足国家监管、信息应用创新要求。</a:t>
            </a:r>
            <a:endParaRPr kumimoji="0" lang="en-US" altLang="zh-CN" sz="1400" i="0" u="none" strike="noStrike" kern="100" cap="none" spc="0" normalizeH="0" baseline="0" noProof="0" dirty="0">
              <a:ln>
                <a:noFill/>
              </a:ln>
              <a:solidFill>
                <a:schemeClr val="tx1">
                  <a:lumMod val="85000"/>
                  <a:lumOff val="15000"/>
                </a:schemeClr>
              </a:solidFill>
              <a:effectLst/>
              <a:uLnTx/>
              <a:uFillTx/>
              <a:latin typeface="思源黑体" charset="0"/>
              <a:ea typeface="思源黑体" charset="0"/>
              <a:cs typeface="Times New Roman" panose="02020603050405020304" pitchFamily="18" charset="0"/>
            </a:endParaRPr>
          </a:p>
        </p:txBody>
      </p:sp>
      <p:sp>
        <p:nvSpPr>
          <p:cNvPr id="40" name="文本框 39"/>
          <p:cNvSpPr txBox="1"/>
          <p:nvPr/>
        </p:nvSpPr>
        <p:spPr>
          <a:xfrm>
            <a:off x="460120" y="4165420"/>
            <a:ext cx="4493601" cy="1060450"/>
          </a:xfrm>
          <a:prstGeom prst="rect">
            <a:avLst/>
          </a:prstGeom>
          <a:noFill/>
        </p:spPr>
        <p:txBody>
          <a:bodyPr wrap="square">
            <a:spAutoFit/>
          </a:bodyPr>
          <a:lstStyle/>
          <a:p>
            <a:pPr marL="285750" marR="0" lvl="0" indent="-285750" algn="l" defTabSz="914400" rtl="0" eaLnBrk="1" fontAlgn="auto" latinLnBrk="0" hangingPunct="0">
              <a:lnSpc>
                <a:spcPct val="150000"/>
              </a:lnSpc>
              <a:spcBef>
                <a:spcPts val="0"/>
              </a:spcBef>
              <a:spcAft>
                <a:spcPts val="0"/>
              </a:spcAft>
              <a:buClrTx/>
              <a:buSzTx/>
              <a:buFont typeface="Wingdings" panose="05000000000000000000" pitchFamily="2" charset="2"/>
              <a:buChar char="l"/>
              <a:defRPr/>
            </a:pPr>
            <a:r>
              <a:rPr kumimoji="0" lang="zh-CN" altLang="en-US" sz="1400"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数据库：人大金仓 </a:t>
            </a:r>
            <a:r>
              <a:rPr kumimoji="0" lang="en-US" altLang="zh-CN" sz="1400"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V8.0</a:t>
            </a:r>
            <a:endParaRPr kumimoji="0" lang="en-US" altLang="zh-CN" sz="1400" i="0" u="none" strike="noStrike" kern="100" cap="none" spc="0" normalizeH="0" baseline="0" noProof="0" dirty="0">
              <a:ln>
                <a:noFill/>
              </a:ln>
              <a:solidFill>
                <a:prstClr val="black">
                  <a:lumMod val="50000"/>
                  <a:lumOff val="50000"/>
                </a:prstClr>
              </a:solidFill>
              <a:effectLst/>
              <a:uLnTx/>
              <a:uFillTx/>
              <a:latin typeface="思源黑体" charset="0"/>
              <a:ea typeface="思源黑体" charset="0"/>
              <a:cs typeface="Times New Roman" panose="02020603050405020304" pitchFamily="18" charset="0"/>
            </a:endParaRPr>
          </a:p>
          <a:p>
            <a:pPr marL="285750" marR="0" lvl="0" indent="-285750" algn="l" defTabSz="914400" rtl="0" eaLnBrk="1" fontAlgn="auto" latinLnBrk="0" hangingPunct="0">
              <a:lnSpc>
                <a:spcPct val="150000"/>
              </a:lnSpc>
              <a:spcBef>
                <a:spcPts val="0"/>
              </a:spcBef>
              <a:spcAft>
                <a:spcPts val="0"/>
              </a:spcAft>
              <a:buClrTx/>
              <a:buSzTx/>
              <a:buFont typeface="Wingdings" panose="05000000000000000000" pitchFamily="2" charset="2"/>
              <a:buChar char="l"/>
              <a:defRPr/>
            </a:pPr>
            <a:r>
              <a:rPr kumimoji="0" lang="zh-CN" altLang="zh-CN" sz="1400"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操作系统</a:t>
            </a:r>
            <a:r>
              <a:rPr kumimoji="0" lang="en-US" altLang="zh-CN" sz="1400"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 </a:t>
            </a:r>
            <a:r>
              <a:rPr kumimoji="0" lang="zh-CN" altLang="en-US" sz="1400"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银河</a:t>
            </a:r>
            <a:r>
              <a:rPr kumimoji="0" lang="zh-CN" altLang="zh-CN" sz="1400"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麒麟</a:t>
            </a:r>
            <a:r>
              <a:rPr kumimoji="0" lang="en-US" altLang="zh-CN" sz="1400"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 V10</a:t>
            </a:r>
            <a:endParaRPr kumimoji="0" lang="zh-CN" altLang="zh-CN" sz="1400" i="0" u="none" strike="noStrike" kern="100" cap="none" spc="0" normalizeH="0" baseline="0" noProof="0" dirty="0">
              <a:ln>
                <a:noFill/>
              </a:ln>
              <a:solidFill>
                <a:prstClr val="black">
                  <a:lumMod val="50000"/>
                  <a:lumOff val="50000"/>
                </a:prstClr>
              </a:solidFill>
              <a:effectLst/>
              <a:uLnTx/>
              <a:uFillTx/>
              <a:latin typeface="思源黑体" charset="0"/>
              <a:ea typeface="思源黑体" charset="0"/>
              <a:cs typeface="Times New Roman" panose="02020603050405020304" pitchFamily="18" charset="0"/>
            </a:endParaRPr>
          </a:p>
          <a:p>
            <a:pPr marL="285750" marR="0" lvl="0" indent="-285750" algn="l" defTabSz="914400" rtl="0" eaLnBrk="1" fontAlgn="auto" latinLnBrk="0" hangingPunct="0">
              <a:lnSpc>
                <a:spcPct val="150000"/>
              </a:lnSpc>
              <a:spcBef>
                <a:spcPts val="0"/>
              </a:spcBef>
              <a:spcAft>
                <a:spcPts val="0"/>
              </a:spcAft>
              <a:buClrTx/>
              <a:buSzTx/>
              <a:buFont typeface="Wingdings" panose="05000000000000000000" pitchFamily="2" charset="2"/>
              <a:buChar char="l"/>
              <a:defRPr/>
            </a:pPr>
            <a:r>
              <a:rPr kumimoji="0" lang="zh-CN" altLang="zh-CN" sz="1400" b="1"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中间件</a:t>
            </a:r>
            <a:r>
              <a:rPr kumimoji="0" lang="en-US" altLang="zh-CN" sz="1400" b="1"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   </a:t>
            </a:r>
            <a:r>
              <a:rPr kumimoji="0" lang="zh-CN" altLang="zh-CN" sz="1400" b="1"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东方通应用</a:t>
            </a:r>
            <a:r>
              <a:rPr kumimoji="0" lang="zh-CN" altLang="en-US" sz="1400" b="1"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中间件</a:t>
            </a:r>
            <a:r>
              <a:rPr kumimoji="0" lang="en-US" altLang="zh-CN" sz="1400" b="1" i="0" u="none" strike="noStrike" kern="2200" cap="none" spc="0" normalizeH="0" baseline="0" noProof="0" dirty="0" err="1">
                <a:ln>
                  <a:noFill/>
                </a:ln>
                <a:solidFill>
                  <a:prstClr val="black">
                    <a:lumMod val="50000"/>
                    <a:lumOff val="50000"/>
                  </a:prstClr>
                </a:solidFill>
                <a:effectLst/>
                <a:uLnTx/>
                <a:uFillTx/>
                <a:latin typeface="思源黑体" charset="0"/>
                <a:ea typeface="思源黑体" charset="0"/>
                <a:cs typeface="仿宋" panose="02010609060101010101" pitchFamily="49" charset="-122"/>
              </a:rPr>
              <a:t>TongWeb</a:t>
            </a:r>
            <a:r>
              <a:rPr kumimoji="0" lang="en-US" altLang="zh-CN" sz="1400" b="1" i="0" u="none" strike="noStrike" kern="2200" cap="none" spc="0" normalizeH="0" baseline="0" noProof="0" dirty="0">
                <a:ln>
                  <a:noFill/>
                </a:ln>
                <a:solidFill>
                  <a:prstClr val="black">
                    <a:lumMod val="50000"/>
                    <a:lumOff val="50000"/>
                  </a:prstClr>
                </a:solidFill>
                <a:effectLst/>
                <a:uLnTx/>
                <a:uFillTx/>
                <a:latin typeface="思源黑体" charset="0"/>
                <a:ea typeface="思源黑体" charset="0"/>
                <a:cs typeface="仿宋" panose="02010609060101010101" pitchFamily="49" charset="-122"/>
              </a:rPr>
              <a:t> V7.0</a:t>
            </a:r>
            <a:endParaRPr kumimoji="0" lang="zh-CN" altLang="zh-CN" sz="1400" b="1" i="0" u="none" strike="noStrike" kern="100" cap="none" spc="0" normalizeH="0" baseline="0" noProof="0" dirty="0">
              <a:ln>
                <a:noFill/>
              </a:ln>
              <a:solidFill>
                <a:prstClr val="black">
                  <a:lumMod val="50000"/>
                  <a:lumOff val="50000"/>
                </a:prstClr>
              </a:solidFill>
              <a:effectLst/>
              <a:uLnTx/>
              <a:uFillTx/>
              <a:latin typeface="思源黑体" charset="0"/>
              <a:ea typeface="思源黑体" charset="0"/>
              <a:cs typeface="Times New Roman" panose="02020603050405020304" pitchFamily="18" charset="0"/>
            </a:endParaRPr>
          </a:p>
        </p:txBody>
      </p:sp>
      <p:pic>
        <p:nvPicPr>
          <p:cNvPr id="123" name="图片 122"/>
          <p:cNvPicPr>
            <a:picLocks noChangeAspect="1"/>
          </p:cNvPicPr>
          <p:nvPr>
            <p:custDataLst>
              <p:tags r:id="rId1"/>
            </p:custDataLst>
          </p:nvPr>
        </p:nvPicPr>
        <p:blipFill>
          <a:blip r:embed="rId12"/>
          <a:stretch>
            <a:fillRect/>
          </a:stretch>
        </p:blipFill>
        <p:spPr>
          <a:xfrm>
            <a:off x="5853541" y="795261"/>
            <a:ext cx="6134710" cy="4546690"/>
          </a:xfrm>
          <a:prstGeom prst="rect">
            <a:avLst/>
          </a:prstGeom>
        </p:spPr>
      </p:pic>
      <p:sp>
        <p:nvSpPr>
          <p:cNvPr id="124" name="文本框 123"/>
          <p:cNvSpPr txBox="1"/>
          <p:nvPr/>
        </p:nvSpPr>
        <p:spPr>
          <a:xfrm>
            <a:off x="473137" y="5686363"/>
            <a:ext cx="11334786" cy="737235"/>
          </a:xfrm>
          <a:prstGeom prst="rect">
            <a:avLst/>
          </a:prstGeom>
          <a:noFill/>
        </p:spPr>
        <p:txBody>
          <a:bodyPr wrap="square">
            <a:spAutoFit/>
          </a:bodyPr>
          <a:lstStyle/>
          <a:p>
            <a:pPr algn="just">
              <a:lnSpc>
                <a:spcPct val="150000"/>
              </a:lnSpc>
            </a:pPr>
            <a:r>
              <a:rPr lang="zh-CN" altLang="en-US" sz="1400" kern="100" dirty="0">
                <a:latin typeface="思源黑体" charset="0"/>
                <a:ea typeface="思源黑体" charset="0"/>
              </a:rPr>
              <a:t>新平台</a:t>
            </a:r>
            <a:r>
              <a:rPr lang="zh-CN" altLang="zh-CN" sz="1400" kern="100" dirty="0">
                <a:latin typeface="思源黑体" charset="0"/>
                <a:ea typeface="思源黑体" charset="0"/>
              </a:rPr>
              <a:t>以原有的办公系统业务为基础，建立集团统一的办公信息化平台</a:t>
            </a:r>
            <a:r>
              <a:rPr lang="zh-CN" altLang="en-US" sz="1400" kern="100" dirty="0">
                <a:latin typeface="思源黑体" charset="0"/>
                <a:ea typeface="思源黑体" charset="0"/>
              </a:rPr>
              <a:t>；</a:t>
            </a:r>
            <a:r>
              <a:rPr lang="zh-CN" altLang="zh-CN" sz="1400" kern="100" dirty="0">
                <a:latin typeface="思源黑体" charset="0"/>
                <a:ea typeface="思源黑体" charset="0"/>
              </a:rPr>
              <a:t>满足</a:t>
            </a:r>
            <a:r>
              <a:rPr lang="zh-CN" altLang="en-US" sz="1400" kern="100" dirty="0">
                <a:latin typeface="思源黑体" charset="0"/>
                <a:ea typeface="思源黑体" charset="0"/>
              </a:rPr>
              <a:t>机构</a:t>
            </a:r>
            <a:r>
              <a:rPr lang="zh-CN" altLang="zh-CN" sz="1400" kern="100" dirty="0">
                <a:latin typeface="思源黑体" charset="0"/>
                <a:ea typeface="思源黑体" charset="0"/>
              </a:rPr>
              <a:t>总部各管理条线用户、子公司用户、直管二级用户、下层次（</a:t>
            </a:r>
            <a:r>
              <a:rPr lang="en-US" altLang="zh-CN" sz="1400" kern="100" dirty="0">
                <a:latin typeface="思源黑体" charset="0"/>
                <a:ea typeface="思源黑体" charset="0"/>
              </a:rPr>
              <a:t>3</a:t>
            </a:r>
            <a:r>
              <a:rPr lang="zh-CN" altLang="zh-CN" sz="1400" kern="100" dirty="0">
                <a:latin typeface="思源黑体" charset="0"/>
                <a:ea typeface="思源黑体" charset="0"/>
              </a:rPr>
              <a:t>级到</a:t>
            </a:r>
            <a:r>
              <a:rPr lang="en-US" altLang="zh-CN" sz="1400" kern="100" dirty="0">
                <a:latin typeface="思源黑体" charset="0"/>
                <a:ea typeface="思源黑体" charset="0"/>
              </a:rPr>
              <a:t>5</a:t>
            </a:r>
            <a:r>
              <a:rPr lang="zh-CN" altLang="zh-CN" sz="1400" kern="100" dirty="0">
                <a:latin typeface="思源黑体" charset="0"/>
                <a:ea typeface="思源黑体" charset="0"/>
              </a:rPr>
              <a:t>级）用户，总计约</a:t>
            </a:r>
            <a:r>
              <a:rPr lang="en-US" altLang="zh-CN" sz="1400" kern="100" dirty="0">
                <a:latin typeface="思源黑体" charset="0"/>
                <a:ea typeface="思源黑体" charset="0"/>
              </a:rPr>
              <a:t>4000</a:t>
            </a:r>
            <a:r>
              <a:rPr lang="zh-CN" altLang="zh-CN" sz="1400" kern="100" dirty="0">
                <a:latin typeface="思源黑体" charset="0"/>
                <a:ea typeface="思源黑体" charset="0"/>
              </a:rPr>
              <a:t>人的使用</a:t>
            </a:r>
            <a:r>
              <a:rPr lang="zh-CN" altLang="en-US" sz="1400" kern="100" dirty="0">
                <a:latin typeface="思源黑体" charset="0"/>
                <a:ea typeface="思源黑体" charset="0"/>
              </a:rPr>
              <a:t>。</a:t>
            </a:r>
            <a:endParaRPr lang="en-US" altLang="zh-CN" sz="1400" kern="100" dirty="0">
              <a:latin typeface="思源黑体" charset="0"/>
              <a:ea typeface="思源黑体" charset="0"/>
            </a:endParaRPr>
          </a:p>
        </p:txBody>
      </p:sp>
      <p:grpSp>
        <p:nvGrpSpPr>
          <p:cNvPr id="3" name="Group 16"/>
          <p:cNvGrpSpPr/>
          <p:nvPr/>
        </p:nvGrpSpPr>
        <p:grpSpPr>
          <a:xfrm>
            <a:off x="499691" y="1242387"/>
            <a:ext cx="1701838" cy="490065"/>
            <a:chOff x="620342" y="1817519"/>
            <a:chExt cx="1701838" cy="490065"/>
          </a:xfrm>
        </p:grpSpPr>
        <p:grpSp>
          <p:nvGrpSpPr>
            <p:cNvPr id="42" name="组合 41"/>
            <p:cNvGrpSpPr/>
            <p:nvPr/>
          </p:nvGrpSpPr>
          <p:grpSpPr>
            <a:xfrm>
              <a:off x="620342" y="1817519"/>
              <a:ext cx="492665" cy="490065"/>
              <a:chOff x="2235278" y="1809459"/>
              <a:chExt cx="1537846" cy="1529734"/>
            </a:xfrm>
          </p:grpSpPr>
          <p:grpSp>
            <p:nvGrpSpPr>
              <p:cNvPr id="46" name="组合 45"/>
              <p:cNvGrpSpPr/>
              <p:nvPr/>
            </p:nvGrpSpPr>
            <p:grpSpPr>
              <a:xfrm>
                <a:off x="2235278" y="1809459"/>
                <a:ext cx="1537846" cy="1529734"/>
                <a:chOff x="2253753" y="1632567"/>
                <a:chExt cx="1805959" cy="1796433"/>
              </a:xfrm>
            </p:grpSpPr>
            <p:sp>
              <p:nvSpPr>
                <p:cNvPr id="50" name="等腰三角形 2"/>
                <p:cNvSpPr/>
                <p:nvPr>
                  <p:custDataLst>
                    <p:tags r:id="rId8"/>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sp>
              <p:nvSpPr>
                <p:cNvPr id="57" name="等腰三角形 2"/>
                <p:cNvSpPr/>
                <p:nvPr>
                  <p:custDataLst>
                    <p:tags r:id="rId9"/>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grpSp>
          <p:sp>
            <p:nvSpPr>
              <p:cNvPr id="48" name="图形 53"/>
              <p:cNvSpPr/>
              <p:nvPr>
                <p:custDataLst>
                  <p:tags r:id="rId7"/>
                </p:custDataLst>
              </p:nvPr>
            </p:nvSpPr>
            <p:spPr>
              <a:xfrm>
                <a:off x="2660259" y="2289097"/>
                <a:ext cx="530875" cy="663562"/>
              </a:xfrm>
              <a:custGeom>
                <a:avLst/>
                <a:gdLst>
                  <a:gd name="T0" fmla="*/ 1067 w 8534"/>
                  <a:gd name="T1" fmla="*/ 1066 h 10666"/>
                  <a:gd name="T2" fmla="*/ 1067 w 8534"/>
                  <a:gd name="T3" fmla="*/ 10133 h 10666"/>
                  <a:gd name="T4" fmla="*/ 534 w 8534"/>
                  <a:gd name="T5" fmla="*/ 10666 h 10666"/>
                  <a:gd name="T6" fmla="*/ 0 w 8534"/>
                  <a:gd name="T7" fmla="*/ 10133 h 10666"/>
                  <a:gd name="T8" fmla="*/ 0 w 8534"/>
                  <a:gd name="T9" fmla="*/ 533 h 10666"/>
                  <a:gd name="T10" fmla="*/ 534 w 8534"/>
                  <a:gd name="T11" fmla="*/ 0 h 10666"/>
                  <a:gd name="T12" fmla="*/ 5867 w 8534"/>
                  <a:gd name="T13" fmla="*/ 0 h 10666"/>
                  <a:gd name="T14" fmla="*/ 6244 w 8534"/>
                  <a:gd name="T15" fmla="*/ 156 h 10666"/>
                  <a:gd name="T16" fmla="*/ 8377 w 8534"/>
                  <a:gd name="T17" fmla="*/ 2289 h 10666"/>
                  <a:gd name="T18" fmla="*/ 8534 w 8534"/>
                  <a:gd name="T19" fmla="*/ 2666 h 10666"/>
                  <a:gd name="T20" fmla="*/ 8534 w 8534"/>
                  <a:gd name="T21" fmla="*/ 10133 h 10666"/>
                  <a:gd name="T22" fmla="*/ 8000 w 8534"/>
                  <a:gd name="T23" fmla="*/ 10666 h 10666"/>
                  <a:gd name="T24" fmla="*/ 2667 w 8534"/>
                  <a:gd name="T25" fmla="*/ 10666 h 10666"/>
                  <a:gd name="T26" fmla="*/ 2134 w 8534"/>
                  <a:gd name="T27" fmla="*/ 10133 h 10666"/>
                  <a:gd name="T28" fmla="*/ 2667 w 8534"/>
                  <a:gd name="T29" fmla="*/ 9600 h 10666"/>
                  <a:gd name="T30" fmla="*/ 7467 w 8534"/>
                  <a:gd name="T31" fmla="*/ 9600 h 10666"/>
                  <a:gd name="T32" fmla="*/ 7467 w 8534"/>
                  <a:gd name="T33" fmla="*/ 2887 h 10666"/>
                  <a:gd name="T34" fmla="*/ 5646 w 8534"/>
                  <a:gd name="T35" fmla="*/ 1066 h 10666"/>
                  <a:gd name="T36" fmla="*/ 1067 w 8534"/>
                  <a:gd name="T37" fmla="*/ 1066 h 10666"/>
                  <a:gd name="T38" fmla="*/ 2667 w 8534"/>
                  <a:gd name="T39" fmla="*/ 5866 h 10666"/>
                  <a:gd name="T40" fmla="*/ 2134 w 8534"/>
                  <a:gd name="T41" fmla="*/ 5333 h 10666"/>
                  <a:gd name="T42" fmla="*/ 2667 w 8534"/>
                  <a:gd name="T43" fmla="*/ 4800 h 10666"/>
                  <a:gd name="T44" fmla="*/ 5867 w 8534"/>
                  <a:gd name="T45" fmla="*/ 4800 h 10666"/>
                  <a:gd name="T46" fmla="*/ 6400 w 8534"/>
                  <a:gd name="T47" fmla="*/ 5333 h 10666"/>
                  <a:gd name="T48" fmla="*/ 5867 w 8534"/>
                  <a:gd name="T49" fmla="*/ 5866 h 10666"/>
                  <a:gd name="T50" fmla="*/ 2667 w 8534"/>
                  <a:gd name="T51" fmla="*/ 5866 h 10666"/>
                  <a:gd name="T52" fmla="*/ 2667 w 8534"/>
                  <a:gd name="T53" fmla="*/ 3733 h 10666"/>
                  <a:gd name="T54" fmla="*/ 2134 w 8534"/>
                  <a:gd name="T55" fmla="*/ 3200 h 10666"/>
                  <a:gd name="T56" fmla="*/ 2667 w 8534"/>
                  <a:gd name="T57" fmla="*/ 2666 h 10666"/>
                  <a:gd name="T58" fmla="*/ 3734 w 8534"/>
                  <a:gd name="T59" fmla="*/ 2666 h 10666"/>
                  <a:gd name="T60" fmla="*/ 4267 w 8534"/>
                  <a:gd name="T61" fmla="*/ 3200 h 10666"/>
                  <a:gd name="T62" fmla="*/ 3734 w 8534"/>
                  <a:gd name="T63" fmla="*/ 3733 h 10666"/>
                  <a:gd name="T64" fmla="*/ 2667 w 8534"/>
                  <a:gd name="T65" fmla="*/ 3733 h 10666"/>
                  <a:gd name="T66" fmla="*/ 2667 w 8534"/>
                  <a:gd name="T67" fmla="*/ 8000 h 10666"/>
                  <a:gd name="T68" fmla="*/ 2134 w 8534"/>
                  <a:gd name="T69" fmla="*/ 7466 h 10666"/>
                  <a:gd name="T70" fmla="*/ 2667 w 8534"/>
                  <a:gd name="T71" fmla="*/ 6933 h 10666"/>
                  <a:gd name="T72" fmla="*/ 4800 w 8534"/>
                  <a:gd name="T73" fmla="*/ 6933 h 10666"/>
                  <a:gd name="T74" fmla="*/ 5334 w 8534"/>
                  <a:gd name="T75" fmla="*/ 7466 h 10666"/>
                  <a:gd name="T76" fmla="*/ 4800 w 8534"/>
                  <a:gd name="T77" fmla="*/ 8000 h 10666"/>
                  <a:gd name="T78" fmla="*/ 2667 w 8534"/>
                  <a:gd name="T79" fmla="*/ 8000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34" h="10666">
                    <a:moveTo>
                      <a:pt x="1067" y="1066"/>
                    </a:moveTo>
                    <a:lnTo>
                      <a:pt x="1067" y="10133"/>
                    </a:lnTo>
                    <a:cubicBezTo>
                      <a:pt x="1067" y="10428"/>
                      <a:pt x="828" y="10666"/>
                      <a:pt x="534" y="10666"/>
                    </a:cubicBezTo>
                    <a:cubicBezTo>
                      <a:pt x="239" y="10666"/>
                      <a:pt x="0" y="10428"/>
                      <a:pt x="0" y="10133"/>
                    </a:cubicBezTo>
                    <a:lnTo>
                      <a:pt x="0" y="533"/>
                    </a:lnTo>
                    <a:cubicBezTo>
                      <a:pt x="0" y="238"/>
                      <a:pt x="239" y="0"/>
                      <a:pt x="534" y="0"/>
                    </a:cubicBezTo>
                    <a:lnTo>
                      <a:pt x="5867" y="0"/>
                    </a:lnTo>
                    <a:cubicBezTo>
                      <a:pt x="6008" y="0"/>
                      <a:pt x="6144" y="56"/>
                      <a:pt x="6244" y="156"/>
                    </a:cubicBezTo>
                    <a:lnTo>
                      <a:pt x="8377" y="2289"/>
                    </a:lnTo>
                    <a:cubicBezTo>
                      <a:pt x="8477" y="2389"/>
                      <a:pt x="8534" y="2525"/>
                      <a:pt x="8534" y="2666"/>
                    </a:cubicBezTo>
                    <a:lnTo>
                      <a:pt x="8534" y="10133"/>
                    </a:lnTo>
                    <a:cubicBezTo>
                      <a:pt x="8534" y="10428"/>
                      <a:pt x="8295" y="10666"/>
                      <a:pt x="8000" y="10666"/>
                    </a:cubicBezTo>
                    <a:lnTo>
                      <a:pt x="2667" y="10666"/>
                    </a:lnTo>
                    <a:cubicBezTo>
                      <a:pt x="2372" y="10666"/>
                      <a:pt x="2134" y="10428"/>
                      <a:pt x="2134" y="10133"/>
                    </a:cubicBezTo>
                    <a:cubicBezTo>
                      <a:pt x="2134" y="9838"/>
                      <a:pt x="2372" y="9600"/>
                      <a:pt x="2667" y="9600"/>
                    </a:cubicBezTo>
                    <a:lnTo>
                      <a:pt x="7467" y="9600"/>
                    </a:lnTo>
                    <a:lnTo>
                      <a:pt x="7467" y="2887"/>
                    </a:lnTo>
                    <a:lnTo>
                      <a:pt x="5646" y="1066"/>
                    </a:lnTo>
                    <a:lnTo>
                      <a:pt x="1067" y="1066"/>
                    </a:lnTo>
                    <a:close/>
                    <a:moveTo>
                      <a:pt x="2667" y="5866"/>
                    </a:moveTo>
                    <a:cubicBezTo>
                      <a:pt x="2372" y="5866"/>
                      <a:pt x="2134" y="5628"/>
                      <a:pt x="2134" y="5333"/>
                    </a:cubicBezTo>
                    <a:cubicBezTo>
                      <a:pt x="2134" y="5038"/>
                      <a:pt x="2372" y="4800"/>
                      <a:pt x="2667" y="4800"/>
                    </a:cubicBezTo>
                    <a:lnTo>
                      <a:pt x="5867" y="4800"/>
                    </a:lnTo>
                    <a:cubicBezTo>
                      <a:pt x="6162" y="4800"/>
                      <a:pt x="6400" y="5038"/>
                      <a:pt x="6400" y="5333"/>
                    </a:cubicBezTo>
                    <a:cubicBezTo>
                      <a:pt x="6400" y="5628"/>
                      <a:pt x="6162" y="5866"/>
                      <a:pt x="5867" y="5866"/>
                    </a:cubicBezTo>
                    <a:lnTo>
                      <a:pt x="2667" y="5866"/>
                    </a:lnTo>
                    <a:close/>
                    <a:moveTo>
                      <a:pt x="2667" y="3733"/>
                    </a:moveTo>
                    <a:cubicBezTo>
                      <a:pt x="2372" y="3733"/>
                      <a:pt x="2134" y="3494"/>
                      <a:pt x="2134" y="3200"/>
                    </a:cubicBezTo>
                    <a:cubicBezTo>
                      <a:pt x="2134" y="2905"/>
                      <a:pt x="2372" y="2666"/>
                      <a:pt x="2667" y="2666"/>
                    </a:cubicBezTo>
                    <a:lnTo>
                      <a:pt x="3734" y="2666"/>
                    </a:lnTo>
                    <a:cubicBezTo>
                      <a:pt x="4028" y="2666"/>
                      <a:pt x="4267" y="2905"/>
                      <a:pt x="4267" y="3200"/>
                    </a:cubicBezTo>
                    <a:cubicBezTo>
                      <a:pt x="4267" y="3494"/>
                      <a:pt x="4028" y="3733"/>
                      <a:pt x="3734" y="3733"/>
                    </a:cubicBezTo>
                    <a:lnTo>
                      <a:pt x="2667" y="3733"/>
                    </a:lnTo>
                    <a:close/>
                    <a:moveTo>
                      <a:pt x="2667" y="8000"/>
                    </a:moveTo>
                    <a:cubicBezTo>
                      <a:pt x="2372" y="8000"/>
                      <a:pt x="2134" y="7761"/>
                      <a:pt x="2134" y="7466"/>
                    </a:cubicBezTo>
                    <a:cubicBezTo>
                      <a:pt x="2134" y="7172"/>
                      <a:pt x="2372" y="6933"/>
                      <a:pt x="2667" y="6933"/>
                    </a:cubicBezTo>
                    <a:lnTo>
                      <a:pt x="4800" y="6933"/>
                    </a:lnTo>
                    <a:cubicBezTo>
                      <a:pt x="5095" y="6933"/>
                      <a:pt x="5334" y="7172"/>
                      <a:pt x="5334" y="7466"/>
                    </a:cubicBezTo>
                    <a:cubicBezTo>
                      <a:pt x="5334" y="7761"/>
                      <a:pt x="5095" y="8000"/>
                      <a:pt x="4800" y="8000"/>
                    </a:cubicBezTo>
                    <a:lnTo>
                      <a:pt x="2667" y="8000"/>
                    </a:lnTo>
                    <a:close/>
                  </a:path>
                </a:pathLst>
              </a:custGeom>
              <a:solidFill>
                <a:schemeClr val="bg1"/>
              </a:solidFill>
              <a:ln w="669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sp>
          <p:nvSpPr>
            <p:cNvPr id="43" name="文本框 198"/>
            <p:cNvSpPr txBox="1"/>
            <p:nvPr>
              <p:custDataLst>
                <p:tags r:id="rId6"/>
              </p:custDataLst>
            </p:nvPr>
          </p:nvSpPr>
          <p:spPr>
            <a:xfrm>
              <a:off x="1046969" y="1883599"/>
              <a:ext cx="1275211" cy="3860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Pct val="100000"/>
                <a:buFontTx/>
                <a:buNone/>
                <a:defRPr/>
              </a:pPr>
              <a:r>
                <a:rPr kumimoji="0" lang="zh-CN" altLang="en-US" sz="1600" i="0" u="none" strike="noStrike" kern="0" cap="none" spc="300" normalizeH="0" baseline="0" noProof="0">
                  <a:ln>
                    <a:noFill/>
                  </a:ln>
                  <a:solidFill>
                    <a:srgbClr val="4785D1"/>
                  </a:solidFill>
                  <a:effectLst/>
                  <a:uLnTx/>
                  <a:uFillTx/>
                  <a:latin typeface="思源黑体" charset="0"/>
                  <a:ea typeface="思源黑体" charset="0"/>
                  <a:cs typeface="+mn-ea"/>
                  <a:sym typeface="+mn-lt"/>
                </a:rPr>
                <a:t>项目背景</a:t>
              </a:r>
              <a:endParaRPr kumimoji="0" lang="zh-CN" altLang="en-US" sz="1600" i="0" u="none" strike="noStrike" kern="0" cap="none" spc="300" normalizeH="0" baseline="0" noProof="0" dirty="0">
                <a:ln>
                  <a:noFill/>
                </a:ln>
                <a:solidFill>
                  <a:srgbClr val="4785D1"/>
                </a:solidFill>
                <a:effectLst/>
                <a:uLnTx/>
                <a:uFillTx/>
                <a:latin typeface="思源黑体" charset="0"/>
                <a:ea typeface="思源黑体" charset="0"/>
                <a:cs typeface="+mn-ea"/>
                <a:sym typeface="+mn-lt"/>
              </a:endParaRPr>
            </a:p>
          </p:txBody>
        </p:sp>
      </p:grpSp>
      <p:grpSp>
        <p:nvGrpSpPr>
          <p:cNvPr id="92" name="组合 91"/>
          <p:cNvGrpSpPr/>
          <p:nvPr/>
        </p:nvGrpSpPr>
        <p:grpSpPr>
          <a:xfrm>
            <a:off x="539059" y="3722678"/>
            <a:ext cx="1701840" cy="490065"/>
            <a:chOff x="651638" y="3445283"/>
            <a:chExt cx="1701840" cy="490065"/>
          </a:xfrm>
        </p:grpSpPr>
        <p:grpSp>
          <p:nvGrpSpPr>
            <p:cNvPr id="93" name="组合 92"/>
            <p:cNvGrpSpPr/>
            <p:nvPr/>
          </p:nvGrpSpPr>
          <p:grpSpPr>
            <a:xfrm>
              <a:off x="651638" y="3445283"/>
              <a:ext cx="492664" cy="490065"/>
              <a:chOff x="2235278" y="1809459"/>
              <a:chExt cx="1537846" cy="1529734"/>
            </a:xfrm>
          </p:grpSpPr>
          <p:grpSp>
            <p:nvGrpSpPr>
              <p:cNvPr id="96" name="组合 95"/>
              <p:cNvGrpSpPr/>
              <p:nvPr/>
            </p:nvGrpSpPr>
            <p:grpSpPr>
              <a:xfrm>
                <a:off x="2235278" y="1809459"/>
                <a:ext cx="1537846" cy="1529734"/>
                <a:chOff x="2253753" y="1632567"/>
                <a:chExt cx="1805959" cy="1796433"/>
              </a:xfrm>
            </p:grpSpPr>
            <p:sp>
              <p:nvSpPr>
                <p:cNvPr id="98" name="等腰三角形 2"/>
                <p:cNvSpPr/>
                <p:nvPr>
                  <p:custDataLst>
                    <p:tags r:id="rId4"/>
                  </p:custDataLst>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sp>
              <p:nvSpPr>
                <p:cNvPr id="103" name="等腰三角形 2"/>
                <p:cNvSpPr/>
                <p:nvPr>
                  <p:custDataLst>
                    <p:tags r:id="rId5"/>
                  </p:custDataLst>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a:cs typeface="+mn-ea"/>
                    <a:sym typeface="+mn-lt"/>
                  </a:endParaRPr>
                </a:p>
              </p:txBody>
            </p:sp>
          </p:grpSp>
          <p:sp>
            <p:nvSpPr>
              <p:cNvPr id="97" name="图形 53"/>
              <p:cNvSpPr/>
              <p:nvPr>
                <p:custDataLst>
                  <p:tags r:id="rId3"/>
                </p:custDataLst>
              </p:nvPr>
            </p:nvSpPr>
            <p:spPr>
              <a:xfrm>
                <a:off x="2593916" y="2327926"/>
                <a:ext cx="663562" cy="585908"/>
              </a:xfrm>
              <a:custGeom>
                <a:avLst/>
                <a:gdLst>
                  <a:gd name="connsiteX0" fmla="*/ 2174367 w 6096000"/>
                  <a:gd name="connsiteY0" fmla="*/ 4381500 h 5382632"/>
                  <a:gd name="connsiteX1" fmla="*/ 1231392 w 6096000"/>
                  <a:gd name="connsiteY1" fmla="*/ 5324475 h 5382632"/>
                  <a:gd name="connsiteX2" fmla="*/ 962025 w 6096000"/>
                  <a:gd name="connsiteY2" fmla="*/ 5329157 h 5382632"/>
                  <a:gd name="connsiteX3" fmla="*/ 957344 w 6096000"/>
                  <a:gd name="connsiteY3" fmla="*/ 5059790 h 5382632"/>
                  <a:gd name="connsiteX4" fmla="*/ 962025 w 6096000"/>
                  <a:gd name="connsiteY4" fmla="*/ 5055108 h 5382632"/>
                  <a:gd name="connsiteX5" fmla="*/ 1635633 w 6096000"/>
                  <a:gd name="connsiteY5" fmla="*/ 4381500 h 5382632"/>
                  <a:gd name="connsiteX6" fmla="*/ 762000 w 6096000"/>
                  <a:gd name="connsiteY6" fmla="*/ 4381500 h 5382632"/>
                  <a:gd name="connsiteX7" fmla="*/ 381000 w 6096000"/>
                  <a:gd name="connsiteY7" fmla="*/ 4000500 h 5382632"/>
                  <a:gd name="connsiteX8" fmla="*/ 381000 w 6096000"/>
                  <a:gd name="connsiteY8" fmla="*/ 381000 h 5382632"/>
                  <a:gd name="connsiteX9" fmla="*/ 190500 w 6096000"/>
                  <a:gd name="connsiteY9" fmla="*/ 381000 h 5382632"/>
                  <a:gd name="connsiteX10" fmla="*/ 0 w 6096000"/>
                  <a:gd name="connsiteY10" fmla="*/ 190500 h 5382632"/>
                  <a:gd name="connsiteX11" fmla="*/ 190500 w 6096000"/>
                  <a:gd name="connsiteY11" fmla="*/ 0 h 5382632"/>
                  <a:gd name="connsiteX12" fmla="*/ 5905500 w 6096000"/>
                  <a:gd name="connsiteY12" fmla="*/ 0 h 5382632"/>
                  <a:gd name="connsiteX13" fmla="*/ 6096000 w 6096000"/>
                  <a:gd name="connsiteY13" fmla="*/ 190500 h 5382632"/>
                  <a:gd name="connsiteX14" fmla="*/ 5905500 w 6096000"/>
                  <a:gd name="connsiteY14" fmla="*/ 381000 h 5382632"/>
                  <a:gd name="connsiteX15" fmla="*/ 5715000 w 6096000"/>
                  <a:gd name="connsiteY15" fmla="*/ 381000 h 5382632"/>
                  <a:gd name="connsiteX16" fmla="*/ 5715000 w 6096000"/>
                  <a:gd name="connsiteY16" fmla="*/ 4000500 h 5382632"/>
                  <a:gd name="connsiteX17" fmla="*/ 5334000 w 6096000"/>
                  <a:gd name="connsiteY17" fmla="*/ 4381500 h 5382632"/>
                  <a:gd name="connsiteX18" fmla="*/ 4460367 w 6096000"/>
                  <a:gd name="connsiteY18" fmla="*/ 4381500 h 5382632"/>
                  <a:gd name="connsiteX19" fmla="*/ 5133975 w 6096000"/>
                  <a:gd name="connsiteY19" fmla="*/ 5055108 h 5382632"/>
                  <a:gd name="connsiteX20" fmla="*/ 5129294 w 6096000"/>
                  <a:gd name="connsiteY20" fmla="*/ 5324475 h 5382632"/>
                  <a:gd name="connsiteX21" fmla="*/ 4864608 w 6096000"/>
                  <a:gd name="connsiteY21" fmla="*/ 5324475 h 5382632"/>
                  <a:gd name="connsiteX22" fmla="*/ 3921633 w 6096000"/>
                  <a:gd name="connsiteY22" fmla="*/ 4381500 h 5382632"/>
                  <a:gd name="connsiteX23" fmla="*/ 2174367 w 6096000"/>
                  <a:gd name="connsiteY23" fmla="*/ 4381500 h 5382632"/>
                  <a:gd name="connsiteX24" fmla="*/ 1658683 w 6096000"/>
                  <a:gd name="connsiteY24" fmla="*/ 2964371 h 5382632"/>
                  <a:gd name="connsiteX25" fmla="*/ 2552891 w 6096000"/>
                  <a:gd name="connsiteY25" fmla="*/ 2070354 h 5382632"/>
                  <a:gd name="connsiteX26" fmla="*/ 3310700 w 6096000"/>
                  <a:gd name="connsiteY26" fmla="*/ 2828163 h 5382632"/>
                  <a:gd name="connsiteX27" fmla="*/ 3580067 w 6096000"/>
                  <a:gd name="connsiteY27" fmla="*/ 2828163 h 5382632"/>
                  <a:gd name="connsiteX28" fmla="*/ 4772978 w 6096000"/>
                  <a:gd name="connsiteY28" fmla="*/ 1635252 h 5382632"/>
                  <a:gd name="connsiteX29" fmla="*/ 4777659 w 6096000"/>
                  <a:gd name="connsiteY29" fmla="*/ 1365885 h 5382632"/>
                  <a:gd name="connsiteX30" fmla="*/ 4508292 w 6096000"/>
                  <a:gd name="connsiteY30" fmla="*/ 1361203 h 5382632"/>
                  <a:gd name="connsiteX31" fmla="*/ 4503611 w 6096000"/>
                  <a:gd name="connsiteY31" fmla="*/ 1365885 h 5382632"/>
                  <a:gd name="connsiteX32" fmla="*/ 3445383 w 6096000"/>
                  <a:gd name="connsiteY32" fmla="*/ 2424112 h 5382632"/>
                  <a:gd name="connsiteX33" fmla="*/ 2687574 w 6096000"/>
                  <a:gd name="connsiteY33" fmla="*/ 1666113 h 5382632"/>
                  <a:gd name="connsiteX34" fmla="*/ 2418166 w 6096000"/>
                  <a:gd name="connsiteY34" fmla="*/ 1665963 h 5382632"/>
                  <a:gd name="connsiteX35" fmla="*/ 2418017 w 6096000"/>
                  <a:gd name="connsiteY35" fmla="*/ 1666113 h 5382632"/>
                  <a:gd name="connsiteX36" fmla="*/ 1389317 w 6096000"/>
                  <a:gd name="connsiteY36" fmla="*/ 2694813 h 5382632"/>
                  <a:gd name="connsiteX37" fmla="*/ 1389221 w 6096000"/>
                  <a:gd name="connsiteY37" fmla="*/ 2964276 h 5382632"/>
                  <a:gd name="connsiteX38" fmla="*/ 1658684 w 6096000"/>
                  <a:gd name="connsiteY38" fmla="*/ 2964371 h 53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96000" h="5382632">
                    <a:moveTo>
                      <a:pt x="2174367" y="4381500"/>
                    </a:moveTo>
                    <a:lnTo>
                      <a:pt x="1231392" y="5324475"/>
                    </a:lnTo>
                    <a:cubicBezTo>
                      <a:pt x="1158301" y="5400152"/>
                      <a:pt x="1037701" y="5402248"/>
                      <a:pt x="962025" y="5329157"/>
                    </a:cubicBezTo>
                    <a:cubicBezTo>
                      <a:pt x="886349" y="5256066"/>
                      <a:pt x="884253" y="5135466"/>
                      <a:pt x="957344" y="5059790"/>
                    </a:cubicBezTo>
                    <a:cubicBezTo>
                      <a:pt x="958877" y="5058202"/>
                      <a:pt x="960438" y="5056641"/>
                      <a:pt x="962025" y="5055108"/>
                    </a:cubicBezTo>
                    <a:lnTo>
                      <a:pt x="1635633" y="4381500"/>
                    </a:lnTo>
                    <a:lnTo>
                      <a:pt x="762000" y="4381500"/>
                    </a:lnTo>
                    <a:cubicBezTo>
                      <a:pt x="551580" y="4381500"/>
                      <a:pt x="381000" y="4210921"/>
                      <a:pt x="381000" y="4000500"/>
                    </a:cubicBezTo>
                    <a:lnTo>
                      <a:pt x="381000" y="381000"/>
                    </a:lnTo>
                    <a:lnTo>
                      <a:pt x="190500" y="381000"/>
                    </a:lnTo>
                    <a:cubicBezTo>
                      <a:pt x="85290" y="381000"/>
                      <a:pt x="0" y="295710"/>
                      <a:pt x="0" y="190500"/>
                    </a:cubicBezTo>
                    <a:cubicBezTo>
                      <a:pt x="0" y="85290"/>
                      <a:pt x="85290" y="0"/>
                      <a:pt x="190500" y="0"/>
                    </a:cubicBezTo>
                    <a:lnTo>
                      <a:pt x="5905500" y="0"/>
                    </a:lnTo>
                    <a:cubicBezTo>
                      <a:pt x="6010710" y="0"/>
                      <a:pt x="6096000" y="85290"/>
                      <a:pt x="6096000" y="190500"/>
                    </a:cubicBezTo>
                    <a:cubicBezTo>
                      <a:pt x="6096000" y="295710"/>
                      <a:pt x="6010711" y="381000"/>
                      <a:pt x="5905500" y="381000"/>
                    </a:cubicBezTo>
                    <a:lnTo>
                      <a:pt x="5715000" y="381000"/>
                    </a:lnTo>
                    <a:lnTo>
                      <a:pt x="5715000" y="4000500"/>
                    </a:lnTo>
                    <a:cubicBezTo>
                      <a:pt x="5715000" y="4210921"/>
                      <a:pt x="5544421" y="4381500"/>
                      <a:pt x="5334000" y="4381500"/>
                    </a:cubicBezTo>
                    <a:lnTo>
                      <a:pt x="4460367" y="4381500"/>
                    </a:lnTo>
                    <a:lnTo>
                      <a:pt x="5133975" y="5055108"/>
                    </a:lnTo>
                    <a:cubicBezTo>
                      <a:pt x="5207066" y="5130785"/>
                      <a:pt x="5204970" y="5251384"/>
                      <a:pt x="5129294" y="5324475"/>
                    </a:cubicBezTo>
                    <a:cubicBezTo>
                      <a:pt x="5055470" y="5395776"/>
                      <a:pt x="4938431" y="5395776"/>
                      <a:pt x="4864608" y="5324475"/>
                    </a:cubicBezTo>
                    <a:lnTo>
                      <a:pt x="3921633" y="4381500"/>
                    </a:lnTo>
                    <a:lnTo>
                      <a:pt x="2174367" y="4381500"/>
                    </a:lnTo>
                    <a:close/>
                    <a:moveTo>
                      <a:pt x="1658683" y="2964371"/>
                    </a:moveTo>
                    <a:lnTo>
                      <a:pt x="2552891" y="2070354"/>
                    </a:lnTo>
                    <a:lnTo>
                      <a:pt x="3310700" y="2828163"/>
                    </a:lnTo>
                    <a:cubicBezTo>
                      <a:pt x="3385090" y="2902531"/>
                      <a:pt x="3505677" y="2902531"/>
                      <a:pt x="3580067" y="2828163"/>
                    </a:cubicBezTo>
                    <a:lnTo>
                      <a:pt x="4772978" y="1635252"/>
                    </a:lnTo>
                    <a:cubicBezTo>
                      <a:pt x="4848654" y="1562161"/>
                      <a:pt x="4850751" y="1441562"/>
                      <a:pt x="4777659" y="1365885"/>
                    </a:cubicBezTo>
                    <a:cubicBezTo>
                      <a:pt x="4704569" y="1290208"/>
                      <a:pt x="4583969" y="1288112"/>
                      <a:pt x="4508292" y="1361203"/>
                    </a:cubicBezTo>
                    <a:cubicBezTo>
                      <a:pt x="4506705" y="1362736"/>
                      <a:pt x="4505144" y="1364297"/>
                      <a:pt x="4503611" y="1365885"/>
                    </a:cubicBezTo>
                    <a:lnTo>
                      <a:pt x="3445383" y="2424112"/>
                    </a:lnTo>
                    <a:lnTo>
                      <a:pt x="2687574" y="1666113"/>
                    </a:lnTo>
                    <a:cubicBezTo>
                      <a:pt x="2613221" y="1591677"/>
                      <a:pt x="2492603" y="1591610"/>
                      <a:pt x="2418166" y="1665963"/>
                    </a:cubicBezTo>
                    <a:cubicBezTo>
                      <a:pt x="2418116" y="1666013"/>
                      <a:pt x="2418067" y="1666063"/>
                      <a:pt x="2418017" y="1666113"/>
                    </a:cubicBezTo>
                    <a:lnTo>
                      <a:pt x="1389317" y="2694813"/>
                    </a:lnTo>
                    <a:cubicBezTo>
                      <a:pt x="1314880" y="2769197"/>
                      <a:pt x="1314838" y="2889839"/>
                      <a:pt x="1389221" y="2964276"/>
                    </a:cubicBezTo>
                    <a:cubicBezTo>
                      <a:pt x="1463605" y="3038712"/>
                      <a:pt x="1584247" y="3038754"/>
                      <a:pt x="1658684" y="2964371"/>
                    </a:cubicBezTo>
                    <a:close/>
                  </a:path>
                </a:pathLst>
              </a:custGeom>
              <a:solidFill>
                <a:sysClr val="window" lastClr="FFFFFF"/>
              </a:solidFill>
              <a:ln w="66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思源黑体 CN Normal" panose="020B0400000000000000"/>
                  <a:cs typeface="+mn-ea"/>
                  <a:sym typeface="+mn-lt"/>
                </a:endParaRPr>
              </a:p>
            </p:txBody>
          </p:sp>
        </p:grpSp>
        <p:sp>
          <p:nvSpPr>
            <p:cNvPr id="94" name="文本框 93"/>
            <p:cNvSpPr txBox="1"/>
            <p:nvPr>
              <p:custDataLst>
                <p:tags r:id="rId2"/>
              </p:custDataLst>
            </p:nvPr>
          </p:nvSpPr>
          <p:spPr>
            <a:xfrm>
              <a:off x="1078267" y="3511363"/>
              <a:ext cx="1275211" cy="386080"/>
            </a:xfrm>
            <a:prstGeom prst="rect">
              <a:avLst/>
            </a:prstGeom>
            <a:noFill/>
          </p:spPr>
          <p:txBody>
            <a:bodyPr wrap="square">
              <a:spAutoFit/>
            </a:bodyPr>
            <a:lstStyle/>
            <a:p>
              <a:pPr algn="ctr">
                <a:lnSpc>
                  <a:spcPct val="120000"/>
                </a:lnSpc>
                <a:buSzPct val="100000"/>
                <a:defRPr/>
              </a:pPr>
              <a:r>
                <a:rPr lang="zh-CN" altLang="en-US" sz="1600" kern="0" spc="300" dirty="0">
                  <a:solidFill>
                    <a:srgbClr val="4785D1"/>
                  </a:solidFill>
                  <a:latin typeface="思源黑体" charset="0"/>
                  <a:ea typeface="思源黑体" charset="0"/>
                  <a:cs typeface="+mn-ea"/>
                  <a:sym typeface="+mn-lt"/>
                </a:rPr>
                <a:t>基础环境</a:t>
              </a:r>
            </a:p>
          </p:txBody>
        </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en-US" altLang="zh-CN" dirty="0">
                <a:latin typeface="思源黑体" charset="0"/>
                <a:ea typeface="思源黑体" charset="0"/>
                <a:cs typeface="黑体" panose="02010609060101010101" charset="-122"/>
                <a:sym typeface="+mn-ea"/>
              </a:rPr>
              <a:t>GTJA</a:t>
            </a:r>
            <a:r>
              <a:rPr lang="zh-CN" altLang="en-US" dirty="0">
                <a:latin typeface="思源黑体" charset="0"/>
                <a:ea typeface="思源黑体" charset="0"/>
                <a:cs typeface="黑体" panose="02010609060101010101" charset="-122"/>
                <a:sym typeface="+mn-ea"/>
              </a:rPr>
              <a:t>证券：</a:t>
            </a:r>
            <a:r>
              <a:rPr lang="en-US" altLang="zh-CN" dirty="0">
                <a:latin typeface="思源黑体" charset="0"/>
                <a:ea typeface="思源黑体" charset="0"/>
                <a:cs typeface="黑体" panose="02010609060101010101" charset="-122"/>
                <a:sym typeface="+mn-ea"/>
              </a:rPr>
              <a:t>OA</a:t>
            </a:r>
            <a:r>
              <a:rPr lang="zh-CN" altLang="en-US" dirty="0">
                <a:latin typeface="思源黑体" charset="0"/>
                <a:ea typeface="思源黑体" charset="0"/>
                <a:cs typeface="黑体" panose="02010609060101010101" charset="-122"/>
                <a:sym typeface="+mn-ea"/>
              </a:rPr>
              <a:t>系统改造项目</a:t>
            </a:r>
            <a:endParaRPr lang="zh-CN" altLang="en-US" dirty="0">
              <a:latin typeface="思源黑体" charset="0"/>
              <a:ea typeface="思源黑体" charset="0"/>
              <a:cs typeface="黑体" panose="02010609060101010101" charset="-122"/>
            </a:endParaRPr>
          </a:p>
        </p:txBody>
      </p:sp>
      <p:sp>
        <p:nvSpPr>
          <p:cNvPr id="11" name="文本框 10"/>
          <p:cNvSpPr txBox="1"/>
          <p:nvPr/>
        </p:nvSpPr>
        <p:spPr>
          <a:xfrm>
            <a:off x="3196843" y="3429118"/>
            <a:ext cx="618759" cy="738505"/>
          </a:xfrm>
          <a:prstGeom prst="rect">
            <a:avLst/>
          </a:prstGeom>
          <a:noFill/>
        </p:spPr>
        <p:txBody>
          <a:bodyPr wrap="square" lIns="0" tIns="0" rIns="0" bIns="0" rtlCol="0">
            <a:spAutoFit/>
          </a:bodyPr>
          <a:lstStyle/>
          <a:p>
            <a:pPr>
              <a:lnSpc>
                <a:spcPct val="120000"/>
              </a:lnSpc>
            </a:pPr>
            <a:r>
              <a:rPr lang="zh-CN" altLang="en-US" sz="2000" b="1" dirty="0">
                <a:solidFill>
                  <a:schemeClr val="bg1"/>
                </a:solidFill>
                <a:latin typeface="思源黑体" charset="0"/>
                <a:ea typeface="思源黑体" charset="0"/>
              </a:rPr>
              <a:t>操作</a:t>
            </a:r>
            <a:endParaRPr lang="en-US" altLang="zh-CN" sz="2000" b="1" dirty="0">
              <a:solidFill>
                <a:schemeClr val="bg1"/>
              </a:solidFill>
              <a:latin typeface="思源黑体" charset="0"/>
              <a:ea typeface="思源黑体" charset="0"/>
            </a:endParaRPr>
          </a:p>
          <a:p>
            <a:pPr>
              <a:lnSpc>
                <a:spcPct val="120000"/>
              </a:lnSpc>
            </a:pPr>
            <a:r>
              <a:rPr lang="zh-CN" altLang="en-US" sz="2000" b="1" dirty="0">
                <a:solidFill>
                  <a:schemeClr val="bg1"/>
                </a:solidFill>
                <a:latin typeface="思源黑体" charset="0"/>
                <a:ea typeface="思源黑体" charset="0"/>
              </a:rPr>
              <a:t>系统</a:t>
            </a:r>
          </a:p>
        </p:txBody>
      </p:sp>
      <p:sp>
        <p:nvSpPr>
          <p:cNvPr id="12" name="文本框 11"/>
          <p:cNvSpPr txBox="1"/>
          <p:nvPr/>
        </p:nvSpPr>
        <p:spPr>
          <a:xfrm>
            <a:off x="408537" y="5527849"/>
            <a:ext cx="765810" cy="307340"/>
          </a:xfrm>
          <a:prstGeom prst="rect">
            <a:avLst/>
          </a:prstGeom>
          <a:noFill/>
        </p:spPr>
        <p:txBody>
          <a:bodyPr wrap="none" lIns="0" tIns="0" rIns="0" bIns="0" rtlCol="0">
            <a:spAutoFit/>
          </a:bodyPr>
          <a:lstStyle/>
          <a:p>
            <a:r>
              <a:rPr lang="zh-CN" altLang="en-US" sz="2000" b="1" dirty="0">
                <a:solidFill>
                  <a:schemeClr val="bg1"/>
                </a:solidFill>
                <a:latin typeface="思源黑体" charset="0"/>
                <a:ea typeface="思源黑体" charset="0"/>
              </a:rPr>
              <a:t>数据库</a:t>
            </a:r>
          </a:p>
        </p:txBody>
      </p:sp>
      <p:sp>
        <p:nvSpPr>
          <p:cNvPr id="31" name="文本框 30"/>
          <p:cNvSpPr txBox="1"/>
          <p:nvPr/>
        </p:nvSpPr>
        <p:spPr>
          <a:xfrm>
            <a:off x="7386320" y="1427215"/>
            <a:ext cx="4458384" cy="2676525"/>
          </a:xfrm>
          <a:prstGeom prst="rect">
            <a:avLst/>
          </a:prstGeom>
          <a:noFill/>
          <a:ln w="9525">
            <a:solidFill>
              <a:schemeClr val="bg1"/>
            </a:solidFill>
          </a:ln>
        </p:spPr>
        <p:txBody>
          <a:bodyPr wrap="square">
            <a:spAutoFit/>
          </a:bodyPr>
          <a:lstStyle/>
          <a:p>
            <a:pPr marL="285750" indent="-285750">
              <a:lnSpc>
                <a:spcPct val="150000"/>
              </a:lnSpc>
              <a:buFont typeface="Wingdings" panose="05000000000000000000" pitchFamily="2" charset="2"/>
              <a:buChar char="l"/>
            </a:pPr>
            <a:r>
              <a:rPr lang="en-US" altLang="zh-CN" sz="1600" dirty="0">
                <a:solidFill>
                  <a:srgbClr val="000000"/>
                </a:solidFill>
                <a:latin typeface="思源黑体" charset="0"/>
                <a:ea typeface="思源黑体" charset="0"/>
                <a:cs typeface="+mn-ea"/>
                <a:sym typeface="+mn-lt"/>
              </a:rPr>
              <a:t>OA</a:t>
            </a:r>
            <a:r>
              <a:rPr lang="zh-CN" altLang="en-US" sz="1600" dirty="0">
                <a:solidFill>
                  <a:srgbClr val="000000"/>
                </a:solidFill>
                <a:latin typeface="思源黑体" charset="0"/>
                <a:ea typeface="思源黑体" charset="0"/>
                <a:cs typeface="+mn-ea"/>
                <a:sym typeface="+mn-lt"/>
              </a:rPr>
              <a:t>系统从</a:t>
            </a:r>
            <a:r>
              <a:rPr lang="en-US" altLang="zh-CN" sz="1600" dirty="0">
                <a:solidFill>
                  <a:srgbClr val="000000"/>
                </a:solidFill>
                <a:latin typeface="思源黑体" charset="0"/>
                <a:ea typeface="思源黑体" charset="0"/>
                <a:cs typeface="+mn-ea"/>
                <a:sym typeface="+mn-lt"/>
              </a:rPr>
              <a:t>Notes</a:t>
            </a:r>
            <a:r>
              <a:rPr lang="zh-CN" altLang="en-US" sz="1600" dirty="0">
                <a:solidFill>
                  <a:srgbClr val="000000"/>
                </a:solidFill>
                <a:latin typeface="思源黑体" charset="0"/>
                <a:ea typeface="思源黑体" charset="0"/>
                <a:cs typeface="+mn-ea"/>
                <a:sym typeface="+mn-lt"/>
              </a:rPr>
              <a:t>改成了自研微服务架构系统</a:t>
            </a:r>
            <a:endParaRPr lang="en-US" altLang="zh-CN" sz="1600" dirty="0">
              <a:solidFill>
                <a:srgbClr val="000000"/>
              </a:solidFill>
              <a:latin typeface="思源黑体" charset="0"/>
              <a:ea typeface="思源黑体" charset="0"/>
              <a:cs typeface="+mn-ea"/>
              <a:sym typeface="+mn-lt"/>
            </a:endParaRPr>
          </a:p>
          <a:p>
            <a:pPr marL="285750" indent="-285750">
              <a:lnSpc>
                <a:spcPct val="150000"/>
              </a:lnSpc>
              <a:buFont typeface="Wingdings" panose="05000000000000000000" pitchFamily="2" charset="2"/>
              <a:buChar char="l"/>
            </a:pPr>
            <a:r>
              <a:rPr lang="zh-CN" altLang="en-US" sz="1600" dirty="0">
                <a:solidFill>
                  <a:srgbClr val="000000"/>
                </a:solidFill>
                <a:latin typeface="思源黑体" charset="0"/>
                <a:ea typeface="思源黑体" charset="0"/>
                <a:cs typeface="+mn-ea"/>
                <a:sym typeface="+mn-lt"/>
              </a:rPr>
              <a:t>新</a:t>
            </a:r>
            <a:r>
              <a:rPr lang="en-US" altLang="zh-CN" sz="1600" dirty="0">
                <a:solidFill>
                  <a:srgbClr val="000000"/>
                </a:solidFill>
                <a:latin typeface="思源黑体" charset="0"/>
                <a:ea typeface="思源黑体" charset="0"/>
                <a:cs typeface="+mn-ea"/>
                <a:sym typeface="+mn-lt"/>
              </a:rPr>
              <a:t>OA</a:t>
            </a:r>
            <a:r>
              <a:rPr lang="zh-CN" altLang="en-US" sz="1600" dirty="0">
                <a:solidFill>
                  <a:srgbClr val="000000"/>
                </a:solidFill>
                <a:latin typeface="思源黑体" charset="0"/>
                <a:ea typeface="思源黑体" charset="0"/>
                <a:cs typeface="+mn-ea"/>
                <a:sym typeface="+mn-lt"/>
              </a:rPr>
              <a:t>系统自</a:t>
            </a:r>
            <a:r>
              <a:rPr lang="en-US" altLang="zh-CN" sz="1600" dirty="0">
                <a:solidFill>
                  <a:srgbClr val="FF0000"/>
                </a:solidFill>
                <a:latin typeface="思源黑体" charset="0"/>
                <a:ea typeface="思源黑体" charset="0"/>
                <a:cs typeface="+mn-ea"/>
                <a:sym typeface="+mn-lt"/>
              </a:rPr>
              <a:t>2020</a:t>
            </a:r>
            <a:r>
              <a:rPr lang="zh-CN" altLang="en-US" sz="1600" dirty="0">
                <a:solidFill>
                  <a:srgbClr val="FF0000"/>
                </a:solidFill>
                <a:latin typeface="思源黑体" charset="0"/>
                <a:ea typeface="思源黑体" charset="0"/>
                <a:cs typeface="+mn-ea"/>
                <a:sym typeface="+mn-lt"/>
              </a:rPr>
              <a:t>年底成功上线</a:t>
            </a:r>
            <a:endParaRPr lang="en-US" altLang="zh-CN" sz="1600" dirty="0">
              <a:solidFill>
                <a:srgbClr val="FF0000"/>
              </a:solidFill>
              <a:latin typeface="思源黑体" charset="0"/>
              <a:ea typeface="思源黑体" charset="0"/>
              <a:cs typeface="+mn-ea"/>
              <a:sym typeface="+mn-lt"/>
            </a:endParaRPr>
          </a:p>
          <a:p>
            <a:pPr marL="285750" indent="-285750">
              <a:lnSpc>
                <a:spcPct val="150000"/>
              </a:lnSpc>
              <a:buFont typeface="Wingdings" panose="05000000000000000000" pitchFamily="2" charset="2"/>
              <a:buChar char="l"/>
            </a:pPr>
            <a:r>
              <a:rPr lang="zh-CN" altLang="en-US" sz="1600" dirty="0">
                <a:latin typeface="思源黑体" charset="0"/>
                <a:ea typeface="思源黑体" charset="0"/>
                <a:cs typeface="+mn-ea"/>
                <a:sym typeface="+mn-lt"/>
              </a:rPr>
              <a:t>原有</a:t>
            </a:r>
            <a:r>
              <a:rPr lang="en-US" altLang="zh-CN" sz="1600" dirty="0">
                <a:solidFill>
                  <a:srgbClr val="FF0000"/>
                </a:solidFill>
                <a:latin typeface="思源黑体" charset="0"/>
                <a:ea typeface="思源黑体" charset="0"/>
                <a:cs typeface="+mn-ea"/>
                <a:sym typeface="+mn-lt"/>
              </a:rPr>
              <a:t>Tomcat</a:t>
            </a:r>
            <a:r>
              <a:rPr lang="zh-CN" altLang="en-US" sz="1600" dirty="0">
                <a:solidFill>
                  <a:srgbClr val="000000"/>
                </a:solidFill>
                <a:latin typeface="思源黑体" charset="0"/>
                <a:ea typeface="思源黑体" charset="0"/>
                <a:cs typeface="+mn-ea"/>
                <a:sym typeface="+mn-lt"/>
              </a:rPr>
              <a:t>应用平滑迁移到</a:t>
            </a:r>
            <a:r>
              <a:rPr lang="en-US" altLang="zh-CN" sz="1600" dirty="0" err="1">
                <a:solidFill>
                  <a:srgbClr val="000000"/>
                </a:solidFill>
                <a:latin typeface="思源黑体" charset="0"/>
                <a:ea typeface="思源黑体" charset="0"/>
                <a:cs typeface="+mn-ea"/>
                <a:sym typeface="+mn-lt"/>
              </a:rPr>
              <a:t>TongWeb</a:t>
            </a:r>
            <a:r>
              <a:rPr lang="zh-CN" altLang="en-US" sz="1600" dirty="0">
                <a:solidFill>
                  <a:srgbClr val="000000"/>
                </a:solidFill>
                <a:latin typeface="思源黑体" charset="0"/>
                <a:ea typeface="思源黑体" charset="0"/>
                <a:cs typeface="+mn-ea"/>
                <a:sym typeface="+mn-lt"/>
              </a:rPr>
              <a:t>上</a:t>
            </a:r>
            <a:endParaRPr lang="en-US" altLang="zh-CN" sz="1600" dirty="0">
              <a:solidFill>
                <a:srgbClr val="000000"/>
              </a:solidFill>
              <a:latin typeface="思源黑体" charset="0"/>
              <a:ea typeface="思源黑体" charset="0"/>
              <a:cs typeface="+mn-ea"/>
              <a:sym typeface="+mn-lt"/>
            </a:endParaRPr>
          </a:p>
          <a:p>
            <a:pPr marL="285750" indent="-285750">
              <a:lnSpc>
                <a:spcPct val="150000"/>
              </a:lnSpc>
              <a:buFont typeface="Wingdings" panose="05000000000000000000" pitchFamily="2" charset="2"/>
              <a:buChar char="l"/>
            </a:pPr>
            <a:r>
              <a:rPr lang="zh-CN" altLang="en-US" sz="1600" dirty="0">
                <a:solidFill>
                  <a:srgbClr val="000000"/>
                </a:solidFill>
                <a:latin typeface="思源黑体" charset="0"/>
                <a:ea typeface="思源黑体" charset="0"/>
                <a:cs typeface="+mn-ea"/>
                <a:sym typeface="+mn-lt"/>
              </a:rPr>
              <a:t>物理机部署 </a:t>
            </a:r>
            <a:r>
              <a:rPr lang="en-US" altLang="zh-CN" sz="1600" dirty="0">
                <a:solidFill>
                  <a:srgbClr val="FF0000"/>
                </a:solidFill>
                <a:latin typeface="思源黑体" charset="0"/>
                <a:ea typeface="思源黑体" charset="0"/>
                <a:cs typeface="+mn-ea"/>
                <a:sym typeface="+mn-lt"/>
              </a:rPr>
              <a:t>17 </a:t>
            </a:r>
            <a:r>
              <a:rPr lang="zh-CN" altLang="en-US" sz="1600" dirty="0">
                <a:solidFill>
                  <a:srgbClr val="FF0000"/>
                </a:solidFill>
                <a:latin typeface="思源黑体" charset="0"/>
                <a:ea typeface="思源黑体" charset="0"/>
                <a:cs typeface="+mn-ea"/>
                <a:sym typeface="+mn-lt"/>
              </a:rPr>
              <a:t>套企业版</a:t>
            </a:r>
            <a:endParaRPr lang="en-US" altLang="zh-CN" sz="1600" dirty="0">
              <a:solidFill>
                <a:srgbClr val="FF0000"/>
              </a:solidFill>
              <a:latin typeface="思源黑体" charset="0"/>
              <a:ea typeface="思源黑体" charset="0"/>
              <a:cs typeface="+mn-ea"/>
              <a:sym typeface="+mn-lt"/>
            </a:endParaRPr>
          </a:p>
          <a:p>
            <a:pPr marL="285750" indent="-285750">
              <a:lnSpc>
                <a:spcPct val="150000"/>
              </a:lnSpc>
              <a:buFont typeface="Wingdings" panose="05000000000000000000" pitchFamily="2" charset="2"/>
              <a:buChar char="l"/>
            </a:pPr>
            <a:r>
              <a:rPr lang="zh-CN" altLang="en-US" sz="1600" dirty="0">
                <a:solidFill>
                  <a:srgbClr val="000000"/>
                </a:solidFill>
                <a:latin typeface="思源黑体" charset="0"/>
                <a:ea typeface="思源黑体" charset="0"/>
                <a:cs typeface="+mn-ea"/>
                <a:sym typeface="+mn-lt"/>
              </a:rPr>
              <a:t>已经迁移到</a:t>
            </a:r>
            <a:r>
              <a:rPr lang="en-US" altLang="zh-CN" sz="1600" dirty="0" err="1">
                <a:solidFill>
                  <a:srgbClr val="000000"/>
                </a:solidFill>
                <a:latin typeface="思源黑体" charset="0"/>
                <a:ea typeface="思源黑体" charset="0"/>
                <a:cs typeface="+mn-ea"/>
                <a:sym typeface="+mn-lt"/>
              </a:rPr>
              <a:t>TongWeb</a:t>
            </a:r>
            <a:r>
              <a:rPr lang="zh-CN" altLang="en-US" sz="1600" dirty="0">
                <a:solidFill>
                  <a:srgbClr val="000000"/>
                </a:solidFill>
                <a:latin typeface="思源黑体" charset="0"/>
                <a:ea typeface="思源黑体" charset="0"/>
                <a:cs typeface="+mn-ea"/>
                <a:sym typeface="+mn-lt"/>
              </a:rPr>
              <a:t>的其他业务应用系统</a:t>
            </a:r>
            <a:r>
              <a:rPr lang="zh-CN" altLang="en-US" sz="1600" dirty="0">
                <a:solidFill>
                  <a:srgbClr val="000000"/>
                </a:solidFill>
                <a:effectLst/>
                <a:latin typeface="思源黑体" charset="0"/>
                <a:ea typeface="思源黑体" charset="0"/>
                <a:cs typeface="+mn-ea"/>
                <a:sym typeface="+mn-lt"/>
              </a:rPr>
              <a:t>包括</a:t>
            </a:r>
            <a:r>
              <a:rPr lang="zh-CN" altLang="en-US" sz="1600" dirty="0">
                <a:solidFill>
                  <a:srgbClr val="FF0000"/>
                </a:solidFill>
                <a:effectLst/>
                <a:latin typeface="思源黑体" charset="0"/>
                <a:ea typeface="思源黑体" charset="0"/>
                <a:cs typeface="+mn-ea"/>
                <a:sym typeface="+mn-lt"/>
              </a:rPr>
              <a:t>综合管理平台、</a:t>
            </a:r>
            <a:r>
              <a:rPr lang="zh-CN" altLang="en-US" sz="1600" dirty="0">
                <a:solidFill>
                  <a:srgbClr val="FF0000"/>
                </a:solidFill>
                <a:latin typeface="思源黑体" charset="0"/>
                <a:ea typeface="思源黑体" charset="0"/>
                <a:cs typeface="+mn-ea"/>
                <a:sym typeface="+mn-lt"/>
              </a:rPr>
              <a:t>邮件、门户网站、人力系统</a:t>
            </a:r>
            <a:r>
              <a:rPr lang="zh-CN" altLang="en-US" sz="1600" dirty="0">
                <a:solidFill>
                  <a:srgbClr val="000000"/>
                </a:solidFill>
                <a:effectLst/>
                <a:latin typeface="思源黑体" charset="0"/>
                <a:ea typeface="思源黑体" charset="0"/>
                <a:cs typeface="+mn-ea"/>
                <a:sym typeface="+mn-lt"/>
              </a:rPr>
              <a:t>等</a:t>
            </a:r>
            <a:endParaRPr lang="en-US" altLang="zh-CN" sz="1600" dirty="0">
              <a:solidFill>
                <a:srgbClr val="000000"/>
              </a:solidFill>
              <a:effectLst/>
              <a:latin typeface="思源黑体" charset="0"/>
              <a:ea typeface="思源黑体" charset="0"/>
              <a:cs typeface="+mn-ea"/>
              <a:sym typeface="+mn-lt"/>
            </a:endParaRPr>
          </a:p>
        </p:txBody>
      </p:sp>
      <p:sp>
        <p:nvSpPr>
          <p:cNvPr id="32" name="文本框 11"/>
          <p:cNvSpPr txBox="1"/>
          <p:nvPr/>
        </p:nvSpPr>
        <p:spPr>
          <a:xfrm>
            <a:off x="7496942" y="1027105"/>
            <a:ext cx="1362800" cy="398780"/>
          </a:xfrm>
          <a:prstGeom prst="rect">
            <a:avLst/>
          </a:prstGeom>
          <a:solidFill>
            <a:schemeClr val="accent1"/>
          </a:solidFill>
          <a:ln>
            <a:solidFill>
              <a:schemeClr val="bg1"/>
            </a:solidFill>
          </a:ln>
        </p:spPr>
        <p:txBody>
          <a:bodyPr wrap="square" rtlCol="0">
            <a:spAutoFit/>
          </a:bodyPr>
          <a:lstStyle/>
          <a:p>
            <a:pPr algn="ctr"/>
            <a:r>
              <a:rPr lang="zh-CN" altLang="en-US" sz="2000" b="1" kern="0" dirty="0">
                <a:solidFill>
                  <a:schemeClr val="bg1"/>
                </a:solidFill>
                <a:latin typeface="思源黑体" charset="0"/>
                <a:ea typeface="思源黑体" charset="0"/>
                <a:cs typeface="+mn-ea"/>
                <a:sym typeface="+mn-lt"/>
              </a:rPr>
              <a:t>项目简介</a:t>
            </a:r>
          </a:p>
        </p:txBody>
      </p:sp>
      <p:sp>
        <p:nvSpPr>
          <p:cNvPr id="33" name="文本框 32"/>
          <p:cNvSpPr txBox="1"/>
          <p:nvPr/>
        </p:nvSpPr>
        <p:spPr>
          <a:xfrm>
            <a:off x="7496942" y="4733977"/>
            <a:ext cx="3778122" cy="1938020"/>
          </a:xfrm>
          <a:prstGeom prst="rect">
            <a:avLst/>
          </a:prstGeom>
          <a:noFill/>
          <a:ln w="9525">
            <a:solidFill>
              <a:schemeClr val="bg1"/>
            </a:solidFill>
          </a:ln>
        </p:spPr>
        <p:txBody>
          <a:bodyPr wrap="square">
            <a:spAutoFit/>
          </a:bodyPr>
          <a:lstStyle>
            <a:defPPr>
              <a:defRPr lang="zh-CN"/>
            </a:defPPr>
            <a:lvl1pPr marL="285750" indent="-285750">
              <a:lnSpc>
                <a:spcPct val="150000"/>
              </a:lnSpc>
              <a:buFont typeface="Wingdings" panose="05000000000000000000" pitchFamily="2" charset="2"/>
              <a:buChar char="l"/>
              <a:defRPr sz="1600">
                <a:solidFill>
                  <a:srgbClr val="000000"/>
                </a:solidFill>
                <a:latin typeface="微软雅黑" panose="020B0503020204020204" charset="-122"/>
                <a:ea typeface="微软雅黑" panose="020B0503020204020204" charset="-122"/>
                <a:cs typeface="+mn-ea"/>
              </a:defRPr>
            </a:lvl1pPr>
          </a:lstStyle>
          <a:p>
            <a:r>
              <a:rPr lang="zh-CN" altLang="en-US" dirty="0">
                <a:latin typeface="思源黑体" charset="0"/>
                <a:ea typeface="思源黑体" charset="0"/>
                <a:sym typeface="+mn-lt"/>
              </a:rPr>
              <a:t>硬件：鲲鹏、海光芯片服务器</a:t>
            </a:r>
            <a:endParaRPr lang="en-US" altLang="zh-CN" dirty="0">
              <a:latin typeface="思源黑体" charset="0"/>
              <a:ea typeface="思源黑体" charset="0"/>
              <a:sym typeface="+mn-lt"/>
            </a:endParaRPr>
          </a:p>
          <a:p>
            <a:r>
              <a:rPr lang="zh-CN" altLang="en-US" dirty="0">
                <a:latin typeface="思源黑体" charset="0"/>
                <a:ea typeface="思源黑体" charset="0"/>
                <a:sym typeface="+mn-lt"/>
              </a:rPr>
              <a:t>操作系统：麒麟</a:t>
            </a:r>
            <a:endParaRPr lang="en-US" altLang="zh-CN" dirty="0">
              <a:latin typeface="思源黑体" charset="0"/>
              <a:ea typeface="思源黑体" charset="0"/>
              <a:sym typeface="+mn-lt"/>
            </a:endParaRPr>
          </a:p>
          <a:p>
            <a:r>
              <a:rPr lang="zh-CN" altLang="en-US" dirty="0">
                <a:latin typeface="思源黑体" charset="0"/>
                <a:ea typeface="思源黑体" charset="0"/>
                <a:sym typeface="+mn-lt"/>
              </a:rPr>
              <a:t>数据库：达梦</a:t>
            </a:r>
            <a:endParaRPr lang="en-US" altLang="zh-CN" dirty="0">
              <a:latin typeface="思源黑体" charset="0"/>
              <a:ea typeface="思源黑体" charset="0"/>
              <a:sym typeface="+mn-lt"/>
            </a:endParaRPr>
          </a:p>
          <a:p>
            <a:r>
              <a:rPr lang="zh-CN" altLang="en-US" dirty="0">
                <a:latin typeface="思源黑体" charset="0"/>
                <a:ea typeface="思源黑体" charset="0"/>
                <a:sym typeface="+mn-lt"/>
              </a:rPr>
              <a:t>应用中间件：</a:t>
            </a:r>
            <a:r>
              <a:rPr lang="en-US" altLang="zh-CN" dirty="0" err="1">
                <a:latin typeface="思源黑体" charset="0"/>
                <a:ea typeface="思源黑体" charset="0"/>
                <a:sym typeface="+mn-lt"/>
              </a:rPr>
              <a:t>TongWeb</a:t>
            </a:r>
            <a:r>
              <a:rPr lang="zh-CN" altLang="en-US" dirty="0">
                <a:latin typeface="思源黑体" charset="0"/>
                <a:ea typeface="思源黑体" charset="0"/>
                <a:sym typeface="+mn-lt"/>
              </a:rPr>
              <a:t>企业版</a:t>
            </a:r>
            <a:endParaRPr lang="en-US" altLang="zh-CN" dirty="0">
              <a:latin typeface="思源黑体" charset="0"/>
              <a:ea typeface="思源黑体" charset="0"/>
              <a:sym typeface="+mn-lt"/>
            </a:endParaRPr>
          </a:p>
          <a:p>
            <a:endParaRPr lang="en-US" altLang="zh-CN" dirty="0">
              <a:latin typeface="思源黑体" charset="0"/>
              <a:ea typeface="思源黑体" charset="0"/>
              <a:sym typeface="+mn-lt"/>
            </a:endParaRPr>
          </a:p>
        </p:txBody>
      </p:sp>
      <p:pic>
        <p:nvPicPr>
          <p:cNvPr id="4" name="图片 3"/>
          <p:cNvPicPr>
            <a:picLocks noChangeAspect="1"/>
          </p:cNvPicPr>
          <p:nvPr/>
        </p:nvPicPr>
        <p:blipFill>
          <a:blip r:embed="rId3" cstate="print"/>
          <a:stretch>
            <a:fillRect/>
          </a:stretch>
        </p:blipFill>
        <p:spPr>
          <a:xfrm>
            <a:off x="499972" y="1561866"/>
            <a:ext cx="6631259" cy="4267901"/>
          </a:xfrm>
          <a:prstGeom prst="rect">
            <a:avLst/>
          </a:prstGeom>
        </p:spPr>
      </p:pic>
      <p:sp>
        <p:nvSpPr>
          <p:cNvPr id="9" name="文本框 11"/>
          <p:cNvSpPr txBox="1"/>
          <p:nvPr/>
        </p:nvSpPr>
        <p:spPr>
          <a:xfrm>
            <a:off x="7496942" y="4271648"/>
            <a:ext cx="1362800" cy="398780"/>
          </a:xfrm>
          <a:prstGeom prst="rect">
            <a:avLst/>
          </a:prstGeom>
          <a:solidFill>
            <a:schemeClr val="accent1"/>
          </a:solidFill>
          <a:ln>
            <a:solidFill>
              <a:schemeClr val="bg1"/>
            </a:solidFill>
          </a:ln>
        </p:spPr>
        <p:txBody>
          <a:bodyPr wrap="square" rtlCol="0">
            <a:spAutoFit/>
          </a:bodyPr>
          <a:lstStyle/>
          <a:p>
            <a:pPr algn="ctr"/>
            <a:r>
              <a:rPr lang="zh-CN" altLang="en-US" sz="2000" b="1" kern="0" dirty="0">
                <a:solidFill>
                  <a:schemeClr val="bg1"/>
                </a:solidFill>
                <a:latin typeface="思源黑体" charset="0"/>
                <a:ea typeface="思源黑体" charset="0"/>
                <a:cs typeface="+mn-ea"/>
                <a:sym typeface="+mn-lt"/>
              </a:rPr>
              <a:t>部署环境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思源黑体" charset="0"/>
                <a:ea typeface="思源黑体" charset="0"/>
                <a:cs typeface="+mn-ea"/>
                <a:sym typeface="+mn-lt"/>
              </a:rPr>
              <a:t>SZZQ</a:t>
            </a:r>
            <a:r>
              <a:rPr lang="zh-CN" altLang="en-US" dirty="0">
                <a:latin typeface="思源黑体" charset="0"/>
                <a:ea typeface="思源黑体" charset="0"/>
                <a:cs typeface="+mn-ea"/>
                <a:sym typeface="+mn-lt"/>
              </a:rPr>
              <a:t>交易所</a:t>
            </a:r>
            <a:endParaRPr lang="en-US" altLang="zh-CN" dirty="0">
              <a:latin typeface="思源黑体" charset="0"/>
              <a:ea typeface="思源黑体" charset="0"/>
              <a:cs typeface="+mn-ea"/>
              <a:sym typeface="+mn-lt"/>
            </a:endParaRPr>
          </a:p>
        </p:txBody>
      </p:sp>
      <p:sp>
        <p:nvSpPr>
          <p:cNvPr id="9" name="矩形 8"/>
          <p:cNvSpPr/>
          <p:nvPr/>
        </p:nvSpPr>
        <p:spPr>
          <a:xfrm>
            <a:off x="779780" y="918210"/>
            <a:ext cx="3326765" cy="304609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200000"/>
              </a:lnSpc>
              <a:buFont typeface="Wingdings" panose="05000000000000000000" pitchFamily="2" charset="2"/>
              <a:buChar char="l"/>
            </a:pPr>
            <a:r>
              <a:rPr lang="zh-CN" altLang="en-US" sz="2400" b="1" kern="100" dirty="0">
                <a:latin typeface="思源黑体" charset="0"/>
                <a:ea typeface="思源黑体" charset="0"/>
                <a:cs typeface="+mn-ea"/>
                <a:sym typeface="+mn-lt"/>
              </a:rPr>
              <a:t>系统环境</a:t>
            </a:r>
            <a:endParaRPr lang="en-US" altLang="zh-CN" sz="2400" b="1" kern="100" dirty="0">
              <a:latin typeface="思源黑体" charset="0"/>
              <a:ea typeface="思源黑体" charset="0"/>
              <a:cs typeface="+mn-ea"/>
              <a:sym typeface="+mn-lt"/>
            </a:endParaRPr>
          </a:p>
          <a:p>
            <a:pPr marL="285750" indent="-285750" algn="just">
              <a:lnSpc>
                <a:spcPct val="200000"/>
              </a:lnSpc>
              <a:buFont typeface="Wingdings" panose="05000000000000000000" pitchFamily="2" charset="2"/>
              <a:buChar char="Ø"/>
            </a:pPr>
            <a:r>
              <a:rPr lang="zh-CN" altLang="en-US" kern="100" dirty="0">
                <a:latin typeface="思源黑体" charset="0"/>
                <a:ea typeface="思源黑体" charset="0"/>
                <a:cs typeface="+mn-ea"/>
                <a:sym typeface="+mn-lt"/>
              </a:rPr>
              <a:t>芯片（服务器）：鲲鹏</a:t>
            </a:r>
            <a:r>
              <a:rPr lang="en-US" altLang="zh-CN" kern="100" dirty="0">
                <a:latin typeface="思源黑体" charset="0"/>
                <a:ea typeface="思源黑体" charset="0"/>
                <a:cs typeface="+mn-ea"/>
                <a:sym typeface="+mn-lt"/>
              </a:rPr>
              <a:t>          </a:t>
            </a:r>
          </a:p>
          <a:p>
            <a:pPr marL="285750" indent="-285750" algn="just">
              <a:lnSpc>
                <a:spcPct val="200000"/>
              </a:lnSpc>
              <a:buFont typeface="Wingdings" panose="05000000000000000000" pitchFamily="2" charset="2"/>
              <a:buChar char="Ø"/>
            </a:pPr>
            <a:r>
              <a:rPr lang="zh-CN" altLang="en-US" kern="100" dirty="0">
                <a:latin typeface="思源黑体" charset="0"/>
                <a:ea typeface="思源黑体" charset="0"/>
                <a:cs typeface="+mn-ea"/>
                <a:sym typeface="+mn-lt"/>
              </a:rPr>
              <a:t>操作系统：麒麟</a:t>
            </a:r>
            <a:r>
              <a:rPr lang="en-US" altLang="zh-CN" kern="100" dirty="0">
                <a:latin typeface="思源黑体" charset="0"/>
                <a:ea typeface="思源黑体" charset="0"/>
                <a:cs typeface="+mn-ea"/>
                <a:sym typeface="+mn-lt"/>
              </a:rPr>
              <a:t>&amp;UOS</a:t>
            </a:r>
          </a:p>
          <a:p>
            <a:pPr marL="285750" indent="-285750" algn="just">
              <a:lnSpc>
                <a:spcPct val="200000"/>
              </a:lnSpc>
              <a:buFont typeface="Wingdings" panose="05000000000000000000" pitchFamily="2" charset="2"/>
              <a:buChar char="Ø"/>
            </a:pPr>
            <a:r>
              <a:rPr lang="zh-CN" altLang="en-US" kern="100" dirty="0">
                <a:latin typeface="思源黑体" charset="0"/>
                <a:ea typeface="思源黑体" charset="0"/>
                <a:cs typeface="+mn-ea"/>
                <a:sym typeface="+mn-lt"/>
              </a:rPr>
              <a:t>数据库：达梦</a:t>
            </a:r>
            <a:endParaRPr lang="en-US" altLang="zh-CN" kern="100" dirty="0">
              <a:latin typeface="思源黑体" charset="0"/>
              <a:ea typeface="思源黑体" charset="0"/>
              <a:cs typeface="+mn-ea"/>
              <a:sym typeface="+mn-lt"/>
            </a:endParaRPr>
          </a:p>
          <a:p>
            <a:pPr marL="285750" indent="-285750" algn="just">
              <a:lnSpc>
                <a:spcPct val="200000"/>
              </a:lnSpc>
              <a:buFont typeface="Wingdings" panose="05000000000000000000" pitchFamily="2" charset="2"/>
              <a:buChar char="Ø"/>
            </a:pPr>
            <a:r>
              <a:rPr lang="zh-CN" altLang="en-US" kern="100" dirty="0">
                <a:solidFill>
                  <a:srgbClr val="C00000"/>
                </a:solidFill>
                <a:latin typeface="思源黑体" charset="0"/>
                <a:ea typeface="思源黑体" charset="0"/>
                <a:cs typeface="+mn-ea"/>
                <a:sym typeface="+mn-lt"/>
              </a:rPr>
              <a:t>中间件：东方通</a:t>
            </a:r>
            <a:r>
              <a:rPr lang="en-US" altLang="zh-CN" kern="100" dirty="0" err="1">
                <a:solidFill>
                  <a:srgbClr val="C00000"/>
                </a:solidFill>
                <a:latin typeface="思源黑体" charset="0"/>
                <a:ea typeface="思源黑体" charset="0"/>
                <a:cs typeface="+mn-ea"/>
                <a:sym typeface="+mn-lt"/>
              </a:rPr>
              <a:t>TongWeb</a:t>
            </a:r>
          </a:p>
        </p:txBody>
      </p:sp>
      <p:grpSp>
        <p:nvGrpSpPr>
          <p:cNvPr id="91" name="组合 90"/>
          <p:cNvGrpSpPr/>
          <p:nvPr/>
        </p:nvGrpSpPr>
        <p:grpSpPr>
          <a:xfrm>
            <a:off x="4497070" y="1129665"/>
            <a:ext cx="7222490" cy="5040630"/>
            <a:chOff x="7082" y="1779"/>
            <a:chExt cx="11374" cy="7938"/>
          </a:xfrm>
        </p:grpSpPr>
        <p:sp>
          <p:nvSpPr>
            <p:cNvPr id="92" name="矩形 91"/>
            <p:cNvSpPr/>
            <p:nvPr/>
          </p:nvSpPr>
          <p:spPr>
            <a:xfrm>
              <a:off x="7083" y="1779"/>
              <a:ext cx="11138" cy="1903"/>
            </a:xfrm>
            <a:prstGeom prst="rect">
              <a:avLst/>
            </a:prstGeom>
            <a:solidFill>
              <a:schemeClr val="tx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3" name="矩形 92"/>
            <p:cNvSpPr/>
            <p:nvPr/>
          </p:nvSpPr>
          <p:spPr>
            <a:xfrm>
              <a:off x="7083" y="8123"/>
              <a:ext cx="2743" cy="159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000">
                  <a:latin typeface="思源黑体" charset="0"/>
                  <a:ea typeface="思源黑体" charset="0"/>
                  <a:cs typeface="+mn-ea"/>
                  <a:sym typeface="+mn-lt"/>
                </a:rPr>
                <a:t>鲲鹏</a:t>
              </a:r>
            </a:p>
          </p:txBody>
        </p:sp>
        <p:sp>
          <p:nvSpPr>
            <p:cNvPr id="94" name="矩形 93"/>
            <p:cNvSpPr/>
            <p:nvPr/>
          </p:nvSpPr>
          <p:spPr>
            <a:xfrm>
              <a:off x="11280" y="8123"/>
              <a:ext cx="2743" cy="1595"/>
            </a:xfrm>
            <a:prstGeom prst="rect">
              <a:avLst/>
            </a:prstGeom>
          </p:spPr>
          <p:style>
            <a:lnRef idx="1">
              <a:schemeClr val="accent5"/>
            </a:lnRef>
            <a:fillRef idx="3">
              <a:schemeClr val="accent5"/>
            </a:fillRef>
            <a:effectRef idx="2">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000">
                  <a:latin typeface="思源黑体" charset="0"/>
                  <a:ea typeface="思源黑体" charset="0"/>
                  <a:cs typeface="+mn-ea"/>
                  <a:sym typeface="+mn-lt"/>
                </a:rPr>
                <a:t>麒麟</a:t>
              </a:r>
              <a:r>
                <a:rPr lang="en-US" altLang="zh-CN" sz="2000">
                  <a:latin typeface="思源黑体" charset="0"/>
                  <a:ea typeface="思源黑体" charset="0"/>
                  <a:cs typeface="+mn-ea"/>
                  <a:sym typeface="+mn-lt"/>
                </a:rPr>
                <a:t>&amp;UOS</a:t>
              </a:r>
              <a:r>
                <a:rPr lang="zh-CN" altLang="en-US" sz="2000">
                  <a:latin typeface="思源黑体" charset="0"/>
                  <a:ea typeface="思源黑体" charset="0"/>
                  <a:cs typeface="+mn-ea"/>
                  <a:sym typeface="+mn-lt"/>
                </a:rPr>
                <a:t>操作系统</a:t>
              </a:r>
            </a:p>
          </p:txBody>
        </p:sp>
        <p:sp>
          <p:nvSpPr>
            <p:cNvPr id="95" name="矩形 94"/>
            <p:cNvSpPr/>
            <p:nvPr/>
          </p:nvSpPr>
          <p:spPr>
            <a:xfrm>
              <a:off x="15477" y="8123"/>
              <a:ext cx="2743" cy="1595"/>
            </a:xfrm>
            <a:prstGeom prst="rect">
              <a:avLst/>
            </a:prstGeom>
          </p:spPr>
          <p:style>
            <a:lnRef idx="1">
              <a:schemeClr val="accent5"/>
            </a:lnRef>
            <a:fillRef idx="3">
              <a:schemeClr val="accent5"/>
            </a:fillRef>
            <a:effectRef idx="2">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000">
                  <a:latin typeface="思源黑体" charset="0"/>
                  <a:ea typeface="思源黑体" charset="0"/>
                  <a:cs typeface="+mn-ea"/>
                  <a:sym typeface="+mn-lt"/>
                </a:rPr>
                <a:t>达梦数据库</a:t>
              </a:r>
            </a:p>
          </p:txBody>
        </p:sp>
        <p:grpSp>
          <p:nvGrpSpPr>
            <p:cNvPr id="96" name="组合 95"/>
            <p:cNvGrpSpPr/>
            <p:nvPr/>
          </p:nvGrpSpPr>
          <p:grpSpPr>
            <a:xfrm>
              <a:off x="7082" y="4948"/>
              <a:ext cx="11374" cy="1873"/>
              <a:chOff x="1824" y="5685"/>
              <a:chExt cx="13660" cy="1770"/>
            </a:xfrm>
          </p:grpSpPr>
          <p:sp>
            <p:nvSpPr>
              <p:cNvPr id="108" name="矩形 107"/>
              <p:cNvSpPr/>
              <p:nvPr/>
            </p:nvSpPr>
            <p:spPr>
              <a:xfrm>
                <a:off x="1824" y="5685"/>
                <a:ext cx="13377" cy="1770"/>
              </a:xfrm>
              <a:prstGeom prst="rect">
                <a:avLst/>
              </a:prstGeom>
              <a:solidFill>
                <a:schemeClr val="bg1"/>
              </a:solid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a:cs typeface="+mn-ea"/>
                  <a:sym typeface="+mn-lt"/>
                </a:endParaRPr>
              </a:p>
            </p:txBody>
          </p:sp>
          <p:sp>
            <p:nvSpPr>
              <p:cNvPr id="109" name="文本框 108"/>
              <p:cNvSpPr txBox="1"/>
              <p:nvPr/>
            </p:nvSpPr>
            <p:spPr>
              <a:xfrm>
                <a:off x="2157" y="6131"/>
                <a:ext cx="5592" cy="685"/>
              </a:xfrm>
              <a:prstGeom prst="rect">
                <a:avLst/>
              </a:prstGeom>
              <a:noFill/>
            </p:spPr>
            <p:txBody>
              <a:bodyPr wrap="square" rtlCol="0">
                <a:spAutoFit/>
              </a:bodyPr>
              <a:lstStyle/>
              <a:p>
                <a:r>
                  <a:rPr lang="zh-CN" altLang="en-US" sz="2400">
                    <a:latin typeface="思源黑体" charset="0"/>
                    <a:ea typeface="思源黑体" charset="0"/>
                    <a:cs typeface="+mn-ea"/>
                    <a:sym typeface="+mn-lt"/>
                  </a:rPr>
                  <a:t>东方通应用服务器</a:t>
                </a:r>
              </a:p>
            </p:txBody>
          </p:sp>
          <p:pic>
            <p:nvPicPr>
              <p:cNvPr id="110" name="图片 109" descr="产品系新logo_Web"/>
              <p:cNvPicPr>
                <a:picLocks noChangeAspect="1"/>
              </p:cNvPicPr>
              <p:nvPr>
                <p:custDataLst>
                  <p:tags r:id="rId1"/>
                </p:custDataLst>
              </p:nvPr>
            </p:nvPicPr>
            <p:blipFill>
              <a:blip r:embed="rId4"/>
              <a:stretch>
                <a:fillRect/>
              </a:stretch>
            </p:blipFill>
            <p:spPr>
              <a:xfrm>
                <a:off x="7068" y="5918"/>
                <a:ext cx="8416" cy="1303"/>
              </a:xfrm>
              <a:prstGeom prst="rect">
                <a:avLst/>
              </a:prstGeom>
            </p:spPr>
          </p:pic>
        </p:grpSp>
        <p:sp>
          <p:nvSpPr>
            <p:cNvPr id="97" name="上箭头 21"/>
            <p:cNvSpPr/>
            <p:nvPr/>
          </p:nvSpPr>
          <p:spPr>
            <a:xfrm>
              <a:off x="8145" y="6817"/>
              <a:ext cx="503" cy="12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上箭头 22"/>
            <p:cNvSpPr/>
            <p:nvPr/>
          </p:nvSpPr>
          <p:spPr>
            <a:xfrm>
              <a:off x="12336" y="6817"/>
              <a:ext cx="503" cy="12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上箭头 23"/>
            <p:cNvSpPr/>
            <p:nvPr/>
          </p:nvSpPr>
          <p:spPr>
            <a:xfrm>
              <a:off x="16552" y="6846"/>
              <a:ext cx="503" cy="12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上箭头 24"/>
            <p:cNvSpPr/>
            <p:nvPr/>
          </p:nvSpPr>
          <p:spPr>
            <a:xfrm>
              <a:off x="8145" y="3671"/>
              <a:ext cx="503" cy="12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上箭头 25"/>
            <p:cNvSpPr/>
            <p:nvPr/>
          </p:nvSpPr>
          <p:spPr>
            <a:xfrm>
              <a:off x="12336" y="3682"/>
              <a:ext cx="503" cy="12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上箭头 26"/>
            <p:cNvSpPr/>
            <p:nvPr/>
          </p:nvSpPr>
          <p:spPr>
            <a:xfrm>
              <a:off x="16552" y="3682"/>
              <a:ext cx="503" cy="12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3" name="组合 102"/>
            <p:cNvGrpSpPr/>
            <p:nvPr/>
          </p:nvGrpSpPr>
          <p:grpSpPr>
            <a:xfrm>
              <a:off x="7360" y="2025"/>
              <a:ext cx="10753" cy="1410"/>
              <a:chOff x="2200" y="1427"/>
              <a:chExt cx="11269" cy="831"/>
            </a:xfrm>
          </p:grpSpPr>
          <p:sp>
            <p:nvSpPr>
              <p:cNvPr id="104" name="圆角矩形 18"/>
              <p:cNvSpPr/>
              <p:nvPr/>
            </p:nvSpPr>
            <p:spPr>
              <a:xfrm>
                <a:off x="2200" y="1427"/>
                <a:ext cx="2427" cy="831"/>
              </a:xfrm>
              <a:prstGeom prst="round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dirty="0">
                    <a:latin typeface="思源黑体" charset="0"/>
                    <a:ea typeface="思源黑体" charset="0"/>
                    <a:cs typeface="+mn-ea"/>
                    <a:sym typeface="+mn-lt"/>
                  </a:rPr>
                  <a:t>办公系统</a:t>
                </a:r>
              </a:p>
            </p:txBody>
          </p:sp>
          <p:sp>
            <p:nvSpPr>
              <p:cNvPr id="105" name="圆角矩形 19"/>
              <p:cNvSpPr/>
              <p:nvPr/>
            </p:nvSpPr>
            <p:spPr>
              <a:xfrm>
                <a:off x="5134" y="1427"/>
                <a:ext cx="2427" cy="831"/>
              </a:xfrm>
              <a:prstGeom prst="round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dirty="0">
                    <a:latin typeface="思源黑体" charset="0"/>
                    <a:ea typeface="思源黑体" charset="0"/>
                    <a:cs typeface="+mn-ea"/>
                    <a:sym typeface="+mn-lt"/>
                  </a:rPr>
                  <a:t>OA系统</a:t>
                </a:r>
              </a:p>
            </p:txBody>
          </p:sp>
          <p:sp>
            <p:nvSpPr>
              <p:cNvPr id="106" name="圆角矩形 20"/>
              <p:cNvSpPr/>
              <p:nvPr/>
            </p:nvSpPr>
            <p:spPr>
              <a:xfrm>
                <a:off x="8066" y="1427"/>
                <a:ext cx="2427" cy="831"/>
              </a:xfrm>
              <a:prstGeom prst="round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dirty="0">
                    <a:latin typeface="思源黑体" charset="0"/>
                    <a:ea typeface="思源黑体" charset="0"/>
                    <a:cs typeface="+mn-ea"/>
                    <a:sym typeface="+mn-lt"/>
                  </a:rPr>
                  <a:t>邮件系统</a:t>
                </a:r>
              </a:p>
            </p:txBody>
          </p:sp>
          <p:sp>
            <p:nvSpPr>
              <p:cNvPr id="107" name="圆角矩形 28"/>
              <p:cNvSpPr/>
              <p:nvPr/>
            </p:nvSpPr>
            <p:spPr>
              <a:xfrm>
                <a:off x="11042" y="1427"/>
                <a:ext cx="2427" cy="831"/>
              </a:xfrm>
              <a:prstGeom prst="round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dirty="0">
                    <a:latin typeface="思源黑体" charset="0"/>
                    <a:ea typeface="思源黑体" charset="0"/>
                    <a:cs typeface="+mn-ea"/>
                    <a:sym typeface="+mn-lt"/>
                  </a:rPr>
                  <a:t>其他</a:t>
                </a:r>
              </a:p>
            </p:txBody>
          </p:sp>
        </p:grpSp>
      </p:gr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24"/>
          <p:cNvSpPr txBox="1"/>
          <p:nvPr/>
        </p:nvSpPr>
        <p:spPr>
          <a:xfrm>
            <a:off x="1168307" y="534719"/>
            <a:ext cx="4055919" cy="461665"/>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400" b="1" dirty="0">
                <a:solidFill>
                  <a:srgbClr val="575656"/>
                </a:solidFill>
                <a:latin typeface="思源黑体 CN Medium" panose="020B0600000000000000" pitchFamily="34" charset="-122"/>
                <a:ea typeface="思源黑体 CN Medium" panose="020B0600000000000000" pitchFamily="34" charset="-122"/>
              </a:rPr>
              <a:t>ZGRM</a:t>
            </a:r>
            <a:r>
              <a:rPr lang="zh-CN" altLang="en-US" sz="2400" b="1" dirty="0">
                <a:solidFill>
                  <a:srgbClr val="575656"/>
                </a:solidFill>
                <a:latin typeface="思源黑体 CN Medium" panose="020B0600000000000000" pitchFamily="34" charset="-122"/>
                <a:ea typeface="思源黑体 CN Medium" panose="020B0600000000000000" pitchFamily="34" charset="-122"/>
              </a:rPr>
              <a:t>银行</a:t>
            </a:r>
            <a:r>
              <a:rPr lang="en-US" altLang="zh-CN" sz="2400" b="1" dirty="0">
                <a:solidFill>
                  <a:srgbClr val="575656"/>
                </a:solidFill>
                <a:latin typeface="思源黑体 CN Medium" panose="020B0600000000000000" pitchFamily="34" charset="-122"/>
                <a:ea typeface="思源黑体 CN Medium" panose="020B0600000000000000" pitchFamily="34" charset="-122"/>
              </a:rPr>
              <a:t>-</a:t>
            </a:r>
            <a:r>
              <a:rPr lang="zh-CN" altLang="en-US" sz="2400" b="1" dirty="0">
                <a:solidFill>
                  <a:srgbClr val="575656"/>
                </a:solidFill>
                <a:latin typeface="思源黑体 CN Medium" panose="020B0600000000000000" pitchFamily="34" charset="-122"/>
                <a:ea typeface="思源黑体 CN Medium" panose="020B0600000000000000" pitchFamily="34" charset="-122"/>
              </a:rPr>
              <a:t>反假币信息系统</a:t>
            </a:r>
            <a:endParaRPr kumimoji="0" lang="en-US" altLang="zh-CN" sz="2400" b="1" kern="1200" cap="none" spc="0" normalizeH="0" baseline="0" noProof="0" dirty="0">
              <a:solidFill>
                <a:srgbClr val="575656"/>
              </a:solidFill>
              <a:latin typeface="思源黑体 CN Medium" panose="020B0600000000000000" pitchFamily="34" charset="-122"/>
              <a:ea typeface="思源黑体 CN Medium" panose="020B0600000000000000" pitchFamily="34" charset="-122"/>
            </a:endParaRPr>
          </a:p>
        </p:txBody>
      </p:sp>
      <p:sp>
        <p:nvSpPr>
          <p:cNvPr id="44" name="矩形 4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2425" y="1154871"/>
            <a:ext cx="7037070" cy="2396362"/>
          </a:xfrm>
          <a:prstGeom prst="rect">
            <a:avLst/>
          </a:prstGeom>
        </p:spPr>
        <p:txBody>
          <a:bodyPr wrap="square">
            <a:spAutoFit/>
          </a:bodyPr>
          <a:lstStyle/>
          <a:p>
            <a:pPr>
              <a:lnSpc>
                <a:spcPct val="150000"/>
              </a:lnSpc>
              <a:buFont typeface="Arial" panose="020B0604020202020204" pitchFamily="34" charset="0"/>
              <a:buNone/>
            </a:pPr>
            <a:r>
              <a:rPr lang="en-US" altLang="zh-CN" sz="1400" dirty="0">
                <a:solidFill>
                  <a:prstClr val="black"/>
                </a:solidFill>
                <a:latin typeface="+mn-ea"/>
                <a:ea typeface="思源黑体 CN Normal"/>
                <a:cs typeface="+mn-ea"/>
                <a:sym typeface="+mn-ea"/>
              </a:rPr>
              <a:t> </a:t>
            </a:r>
            <a:r>
              <a:rPr lang="zh-CN" altLang="en-US" dirty="0">
                <a:solidFill>
                  <a:prstClr val="black"/>
                </a:solidFill>
                <a:latin typeface="+mn-ea"/>
                <a:ea typeface="思源黑体 CN Normal"/>
                <a:cs typeface="+mn-ea"/>
                <a:sym typeface="+mn-ea"/>
              </a:rPr>
              <a:t>反假货币管理信息系统建设的目标包括：</a:t>
            </a:r>
          </a:p>
          <a:p>
            <a:pPr marL="285750">
              <a:lnSpc>
                <a:spcPct val="150000"/>
              </a:lnSpc>
              <a:buFont typeface="Wingdings" panose="05000000000000000000" charset="0"/>
              <a:buChar char="l"/>
            </a:pPr>
            <a:r>
              <a:rPr lang="zh-CN" altLang="en-US" sz="1400" dirty="0">
                <a:solidFill>
                  <a:prstClr val="black"/>
                </a:solidFill>
                <a:latin typeface="+mn-ea"/>
                <a:ea typeface="思源黑体 CN Normal"/>
                <a:cs typeface="+mn-ea"/>
                <a:sym typeface="+mn-ea"/>
              </a:rPr>
              <a:t>掌握全国各地金融机构假币收缴数量、种类、特征等信息，建立真币和假币信息数据库；</a:t>
            </a:r>
          </a:p>
          <a:p>
            <a:pPr marL="285750">
              <a:lnSpc>
                <a:spcPct val="150000"/>
              </a:lnSpc>
              <a:buFont typeface="Wingdings" panose="05000000000000000000" charset="0"/>
              <a:buChar char="l"/>
            </a:pPr>
            <a:r>
              <a:rPr lang="zh-CN" altLang="en-US" sz="1400" dirty="0">
                <a:solidFill>
                  <a:prstClr val="black"/>
                </a:solidFill>
                <a:latin typeface="+mn-ea"/>
                <a:ea typeface="思源黑体 CN Normal"/>
                <a:cs typeface="+mn-ea"/>
                <a:sym typeface="+mn-ea"/>
              </a:rPr>
              <a:t>缩短新版假币的发现、报告、预警周期，有效防范和减少误收假币的风险，实现假币信息预警；</a:t>
            </a:r>
          </a:p>
          <a:p>
            <a:pPr marL="285750">
              <a:lnSpc>
                <a:spcPct val="150000"/>
              </a:lnSpc>
              <a:buFont typeface="Wingdings" panose="05000000000000000000" charset="0"/>
              <a:buChar char="l"/>
            </a:pPr>
            <a:r>
              <a:rPr lang="zh-CN" altLang="en-US" sz="1400" dirty="0">
                <a:solidFill>
                  <a:prstClr val="black"/>
                </a:solidFill>
                <a:latin typeface="+mn-ea"/>
                <a:ea typeface="思源黑体 CN Normal"/>
                <a:cs typeface="+mn-ea"/>
                <a:sym typeface="+mn-ea"/>
              </a:rPr>
              <a:t>实现假币特征的采集、传输，以及数据库信息的下载、比对；</a:t>
            </a:r>
          </a:p>
          <a:p>
            <a:pPr marL="285750">
              <a:lnSpc>
                <a:spcPct val="150000"/>
              </a:lnSpc>
              <a:buFont typeface="Wingdings" panose="05000000000000000000" charset="0"/>
              <a:buChar char="l"/>
            </a:pPr>
            <a:r>
              <a:rPr lang="zh-CN" altLang="en-US" sz="1400" dirty="0">
                <a:solidFill>
                  <a:prstClr val="black"/>
                </a:solidFill>
                <a:latin typeface="+mn-ea"/>
                <a:ea typeface="思源黑体 CN Normal"/>
                <a:cs typeface="+mn-ea"/>
                <a:sym typeface="+mn-ea"/>
              </a:rPr>
              <a:t>连接商业银行、人民银行与公安机关，实现反假货币信息的共享与有效利用</a:t>
            </a:r>
            <a:r>
              <a:rPr lang="zh-CN" altLang="en-US" sz="1400" dirty="0">
                <a:solidFill>
                  <a:prstClr val="black"/>
                </a:solidFill>
                <a:latin typeface="+mn-ea"/>
                <a:ea typeface="思源黑体 CN Normal"/>
                <a:cs typeface="+mn-ea"/>
              </a:rPr>
              <a:t>。</a:t>
            </a:r>
            <a:endParaRPr lang="en-US" altLang="zh-CN" sz="1400" dirty="0">
              <a:solidFill>
                <a:prstClr val="black"/>
              </a:solidFill>
              <a:latin typeface="+mn-ea"/>
              <a:ea typeface="思源黑体 CN Normal"/>
              <a:cs typeface="+mn-ea"/>
            </a:endParaRPr>
          </a:p>
        </p:txBody>
      </p:sp>
      <p:pic>
        <p:nvPicPr>
          <p:cNvPr id="9" name="图片 -2147482624" descr="接入总体"/>
          <p:cNvPicPr>
            <a:picLocks noChangeAspect="1"/>
          </p:cNvPicPr>
          <p:nvPr/>
        </p:nvPicPr>
        <p:blipFill>
          <a:blip r:embed="rId3"/>
          <a:stretch>
            <a:fillRect/>
          </a:stretch>
        </p:blipFill>
        <p:spPr>
          <a:xfrm>
            <a:off x="7748905" y="1014730"/>
            <a:ext cx="3425825" cy="2414270"/>
          </a:xfrm>
          <a:prstGeom prst="rect">
            <a:avLst/>
          </a:prstGeom>
          <a:noFill/>
          <a:ln w="9525">
            <a:noFill/>
          </a:ln>
        </p:spPr>
      </p:pic>
      <p:pic>
        <p:nvPicPr>
          <p:cNvPr id="10" name="图片 -2147482623" descr="中间件架构"/>
          <p:cNvPicPr>
            <a:picLocks noChangeAspect="1"/>
          </p:cNvPicPr>
          <p:nvPr/>
        </p:nvPicPr>
        <p:blipFill>
          <a:blip r:embed="rId4"/>
          <a:stretch>
            <a:fillRect/>
          </a:stretch>
        </p:blipFill>
        <p:spPr>
          <a:xfrm>
            <a:off x="7748905" y="3645042"/>
            <a:ext cx="4060190" cy="2846903"/>
          </a:xfrm>
          <a:prstGeom prst="rect">
            <a:avLst/>
          </a:prstGeom>
          <a:noFill/>
          <a:ln w="9525">
            <a:noFill/>
          </a:ln>
        </p:spPr>
      </p:pic>
      <p:sp>
        <p:nvSpPr>
          <p:cNvPr id="11" name="文本框 10"/>
          <p:cNvSpPr txBox="1"/>
          <p:nvPr/>
        </p:nvSpPr>
        <p:spPr>
          <a:xfrm>
            <a:off x="481965" y="3710429"/>
            <a:ext cx="6907530" cy="1706880"/>
          </a:xfrm>
          <a:prstGeom prst="rect">
            <a:avLst/>
          </a:prstGeom>
          <a:noFill/>
          <a:ln w="9525">
            <a:noFill/>
          </a:ln>
        </p:spPr>
        <p:txBody>
          <a:bodyPr wrap="square">
            <a:spAutoFit/>
          </a:bodyPr>
          <a:lstStyle/>
          <a:p>
            <a:pPr indent="304800">
              <a:lnSpc>
                <a:spcPct val="150000"/>
              </a:lnSpc>
            </a:pPr>
            <a:r>
              <a:rPr lang="zh-CN" altLang="en-US" sz="1400" dirty="0">
                <a:solidFill>
                  <a:prstClr val="black"/>
                </a:solidFill>
                <a:latin typeface="+mn-ea"/>
                <a:ea typeface="思源黑体 CN Normal"/>
                <a:cs typeface="+mn-ea"/>
              </a:rPr>
              <a:t>从</a:t>
            </a:r>
            <a:r>
              <a:rPr lang="en-US" sz="1400" b="1" dirty="0">
                <a:solidFill>
                  <a:prstClr val="black"/>
                </a:solidFill>
                <a:latin typeface="+mn-ea"/>
                <a:ea typeface="思源黑体 CN Normal"/>
                <a:cs typeface="+mn-ea"/>
              </a:rPr>
              <a:t>2010</a:t>
            </a:r>
            <a:r>
              <a:rPr lang="zh-CN" altLang="en-US" sz="1400" b="1" dirty="0">
                <a:solidFill>
                  <a:prstClr val="black"/>
                </a:solidFill>
                <a:latin typeface="+mn-ea"/>
                <a:ea typeface="思源黑体 CN Normal"/>
                <a:cs typeface="+mn-ea"/>
              </a:rPr>
              <a:t>年</a:t>
            </a:r>
            <a:r>
              <a:rPr lang="en-US" sz="1400" b="1" dirty="0">
                <a:solidFill>
                  <a:prstClr val="black"/>
                </a:solidFill>
                <a:latin typeface="+mn-ea"/>
                <a:ea typeface="思源黑体 CN Normal"/>
                <a:cs typeface="+mn-ea"/>
              </a:rPr>
              <a:t>1</a:t>
            </a:r>
            <a:r>
              <a:rPr lang="zh-CN" altLang="en-US" sz="1400" b="1" dirty="0">
                <a:solidFill>
                  <a:prstClr val="black"/>
                </a:solidFill>
                <a:latin typeface="+mn-ea"/>
                <a:ea typeface="思源黑体 CN Normal"/>
                <a:cs typeface="+mn-ea"/>
              </a:rPr>
              <a:t>月</a:t>
            </a:r>
            <a:r>
              <a:rPr lang="zh-CN" altLang="en-US" sz="1400" dirty="0">
                <a:solidFill>
                  <a:prstClr val="black"/>
                </a:solidFill>
                <a:latin typeface="+mn-ea"/>
                <a:ea typeface="思源黑体 CN Normal"/>
                <a:cs typeface="+mn-ea"/>
              </a:rPr>
              <a:t>开始，商业银行陆续开展反假货币信息系统的建设进程，</a:t>
            </a:r>
            <a:r>
              <a:rPr lang="zh-CN" altLang="en-US" sz="1400" dirty="0">
                <a:solidFill>
                  <a:srgbClr val="FF0000"/>
                </a:solidFill>
                <a:latin typeface="+mn-ea"/>
                <a:ea typeface="思源黑体 CN Normal"/>
                <a:cs typeface="+mn-ea"/>
              </a:rPr>
              <a:t>到</a:t>
            </a:r>
            <a:r>
              <a:rPr lang="en-US" sz="1400" dirty="0">
                <a:solidFill>
                  <a:srgbClr val="FF0000"/>
                </a:solidFill>
                <a:latin typeface="+mn-ea"/>
                <a:ea typeface="思源黑体 CN Normal"/>
                <a:cs typeface="+mn-ea"/>
              </a:rPr>
              <a:t>2016</a:t>
            </a:r>
            <a:r>
              <a:rPr lang="zh-CN" altLang="en-US" sz="1400" dirty="0">
                <a:solidFill>
                  <a:srgbClr val="FF0000"/>
                </a:solidFill>
                <a:latin typeface="+mn-ea"/>
                <a:ea typeface="思源黑体 CN Normal"/>
                <a:cs typeface="+mn-ea"/>
              </a:rPr>
              <a:t>年</a:t>
            </a:r>
            <a:r>
              <a:rPr lang="zh-CN" altLang="en-US" sz="1400" dirty="0">
                <a:solidFill>
                  <a:prstClr val="black"/>
                </a:solidFill>
                <a:latin typeface="+mn-ea"/>
                <a:ea typeface="思源黑体 CN Normal"/>
                <a:cs typeface="+mn-ea"/>
              </a:rPr>
              <a:t>，反假货币信息系统扩展到</a:t>
            </a:r>
            <a:r>
              <a:rPr lang="zh-CN" altLang="en-US" sz="1400" b="1" dirty="0">
                <a:solidFill>
                  <a:srgbClr val="FF0000"/>
                </a:solidFill>
                <a:latin typeface="+mn-ea"/>
                <a:ea typeface="思源黑体 CN Normal"/>
                <a:cs typeface="+mn-ea"/>
              </a:rPr>
              <a:t>全国商业银行、股份制银行、城市商业银行及信托公司</a:t>
            </a:r>
            <a:r>
              <a:rPr lang="zh-CN" altLang="en-US" sz="1400" b="1" dirty="0">
                <a:solidFill>
                  <a:prstClr val="black"/>
                </a:solidFill>
                <a:latin typeface="+mn-ea"/>
                <a:ea typeface="思源黑体 CN Normal"/>
                <a:cs typeface="+mn-ea"/>
              </a:rPr>
              <a:t>共计</a:t>
            </a:r>
            <a:r>
              <a:rPr lang="en-US" sz="1400" b="1" dirty="0">
                <a:solidFill>
                  <a:srgbClr val="FF0000"/>
                </a:solidFill>
                <a:latin typeface="+mn-ea"/>
                <a:ea typeface="思源黑体 CN Normal"/>
                <a:cs typeface="+mn-ea"/>
              </a:rPr>
              <a:t>300</a:t>
            </a:r>
            <a:r>
              <a:rPr lang="zh-CN" altLang="en-US" sz="1400" b="1" dirty="0">
                <a:solidFill>
                  <a:prstClr val="black"/>
                </a:solidFill>
                <a:latin typeface="+mn-ea"/>
                <a:ea typeface="思源黑体 CN Normal"/>
                <a:cs typeface="+mn-ea"/>
              </a:rPr>
              <a:t>多家</a:t>
            </a:r>
            <a:r>
              <a:rPr lang="zh-CN" altLang="en-US" sz="1400" dirty="0">
                <a:solidFill>
                  <a:prstClr val="black"/>
                </a:solidFill>
                <a:latin typeface="+mn-ea"/>
                <a:ea typeface="思源黑体 CN Normal"/>
                <a:cs typeface="+mn-ea"/>
              </a:rPr>
              <a:t>，并积极接入人民银行信息系统，以完成对反假货币运行状况向人民银行的及时报送。系统的建成和运行为稳定正常的经济和社会秩序，将假币活动对经济的负面影响降至最低做出了积极的贡献。</a:t>
            </a:r>
            <a:endParaRPr lang="en-US" altLang="zh-CN" sz="1400" dirty="0">
              <a:solidFill>
                <a:prstClr val="black"/>
              </a:solidFill>
              <a:latin typeface="+mn-ea"/>
              <a:ea typeface="思源黑体 CN Normal"/>
              <a:cs typeface="+mn-ea"/>
            </a:endParaRPr>
          </a:p>
        </p:txBody>
      </p:sp>
      <p:sp>
        <p:nvSpPr>
          <p:cNvPr id="12" name="文本框 11"/>
          <p:cNvSpPr txBox="1"/>
          <p:nvPr/>
        </p:nvSpPr>
        <p:spPr>
          <a:xfrm>
            <a:off x="481965" y="5672831"/>
            <a:ext cx="6854441" cy="608243"/>
          </a:xfrm>
          <a:prstGeom prst="rect">
            <a:avLst/>
          </a:prstGeom>
          <a:noFill/>
        </p:spPr>
        <p:txBody>
          <a:bodyPr wrap="none" lIns="0" tIns="0" rIns="0" bIns="0" rtlCol="0" anchor="t">
            <a:spAutoFit/>
          </a:bodyPr>
          <a:lstStyle/>
          <a:p>
            <a:pPr>
              <a:lnSpc>
                <a:spcPct val="150000"/>
              </a:lnSpc>
            </a:pPr>
            <a:r>
              <a:rPr lang="zh-CN" altLang="en-US" sz="1400" dirty="0">
                <a:solidFill>
                  <a:prstClr val="black"/>
                </a:solidFill>
                <a:latin typeface="+mn-ea"/>
                <a:ea typeface="思源黑体 CN Normal"/>
                <a:sym typeface="+mn-ea"/>
              </a:rPr>
              <a:t>    </a:t>
            </a:r>
            <a:r>
              <a:rPr lang="zh-CN" altLang="en-US" sz="1400" b="1" dirty="0">
                <a:solidFill>
                  <a:srgbClr val="FF0000"/>
                </a:solidFill>
                <a:latin typeface="+mn-ea"/>
                <a:ea typeface="思源黑体 CN Normal"/>
                <a:cs typeface="+mn-ea"/>
                <a:sym typeface="+mn-ea"/>
              </a:rPr>
              <a:t>同时支撑了反洗钱监测系统、金融服务信用信息共享平台、电子商业汇票、理财与资</a:t>
            </a:r>
          </a:p>
          <a:p>
            <a:pPr>
              <a:lnSpc>
                <a:spcPct val="150000"/>
              </a:lnSpc>
            </a:pPr>
            <a:r>
              <a:rPr lang="zh-CN" altLang="en-US" sz="1400" b="1" dirty="0">
                <a:solidFill>
                  <a:srgbClr val="FF0000"/>
                </a:solidFill>
                <a:latin typeface="+mn-ea"/>
                <a:ea typeface="思源黑体 CN Normal"/>
                <a:cs typeface="+mn-ea"/>
                <a:sym typeface="+mn-ea"/>
              </a:rPr>
              <a:t>金报送、会计综合管理系统、应急管理等系统。</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24"/>
          <p:cNvSpPr txBox="1"/>
          <p:nvPr/>
        </p:nvSpPr>
        <p:spPr>
          <a:xfrm>
            <a:off x="1168307" y="534719"/>
            <a:ext cx="3262432" cy="461665"/>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zh-CN" altLang="en-US" sz="2400" b="1" dirty="0">
                <a:solidFill>
                  <a:srgbClr val="575656"/>
                </a:solidFill>
                <a:latin typeface="思源黑体 CN Medium" panose="020B0600000000000000" pitchFamily="34" charset="-122"/>
                <a:ea typeface="思源黑体 CN Medium" panose="020B0600000000000000" pitchFamily="34" charset="-122"/>
              </a:rPr>
              <a:t>案例：某国有大型银行</a:t>
            </a:r>
            <a:endParaRPr kumimoji="0" lang="en-US" altLang="zh-CN" sz="2400" b="1" kern="1200" cap="none" spc="0" normalizeH="0" baseline="0" noProof="0" dirty="0">
              <a:solidFill>
                <a:srgbClr val="575656"/>
              </a:solidFill>
              <a:latin typeface="思源黑体 CN Medium" panose="020B0600000000000000" pitchFamily="34" charset="-122"/>
              <a:ea typeface="思源黑体 CN Medium" panose="020B0600000000000000" pitchFamily="34" charset="-122"/>
            </a:endParaRPr>
          </a:p>
        </p:txBody>
      </p:sp>
      <p:sp>
        <p:nvSpPr>
          <p:cNvPr id="44" name="矩形 4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79755" y="1489788"/>
            <a:ext cx="5176800" cy="1023742"/>
          </a:xfrm>
          <a:prstGeom prst="rect">
            <a:avLst/>
          </a:prstGeom>
        </p:spPr>
        <p:txBody>
          <a:bodyPr wrap="square">
            <a:noAutofit/>
          </a:bodyPr>
          <a:lstStyle/>
          <a:p>
            <a:pPr algn="just">
              <a:lnSpc>
                <a:spcPct val="130000"/>
              </a:lnSpc>
              <a:defRPr/>
            </a:pPr>
            <a:r>
              <a:rPr lang="en-US" altLang="zh-CN" sz="1400" kern="0" dirty="0">
                <a:solidFill>
                  <a:prstClr val="black"/>
                </a:solidFill>
                <a:latin typeface="Arial" panose="020B0604020202020204"/>
                <a:ea typeface="思源黑体 CN Normal"/>
                <a:cs typeface="+mn-ea"/>
                <a:sym typeface="+mn-lt"/>
              </a:rPr>
              <a:t>XXXX</a:t>
            </a:r>
            <a:r>
              <a:rPr lang="zh-CN" altLang="zh-CN" sz="1400" kern="0" dirty="0">
                <a:solidFill>
                  <a:prstClr val="black"/>
                </a:solidFill>
                <a:latin typeface="Arial" panose="020B0604020202020204"/>
                <a:ea typeface="思源黑体 CN Normal"/>
                <a:cs typeface="+mn-ea"/>
                <a:sym typeface="+mn-lt"/>
              </a:rPr>
              <a:t>管理系统</a:t>
            </a:r>
            <a:r>
              <a:rPr lang="zh-CN" altLang="en-US" sz="1400" kern="0" dirty="0">
                <a:solidFill>
                  <a:prstClr val="black"/>
                </a:solidFill>
                <a:latin typeface="Arial" panose="020B0604020202020204"/>
                <a:ea typeface="思源黑体 CN Normal"/>
                <a:cs typeface="+mn-ea"/>
                <a:sym typeface="+mn-lt"/>
              </a:rPr>
              <a:t>需要</a:t>
            </a:r>
            <a:r>
              <a:rPr lang="zh-CN" altLang="zh-CN" sz="1400" kern="0" dirty="0">
                <a:solidFill>
                  <a:prstClr val="black"/>
                </a:solidFill>
                <a:latin typeface="Arial" panose="020B0604020202020204"/>
                <a:ea typeface="思源黑体 CN Normal"/>
                <a:cs typeface="+mn-ea"/>
                <a:sym typeface="+mn-lt"/>
              </a:rPr>
              <a:t>对企业声誉可能有影响的公众信息的不间断收集、处理和汇总，使企业及时了解各类利益相关者所关注的问题，并且正确预测他们对商业银行的业务、政策或运营调整可能产生的反应，帮助高级管理层制订可行有效的声誉风险应对方案。</a:t>
            </a:r>
            <a:endParaRPr lang="en-US" altLang="zh-CN" sz="1400" kern="0" dirty="0">
              <a:solidFill>
                <a:prstClr val="black"/>
              </a:solidFill>
              <a:latin typeface="Arial" panose="020B0604020202020204"/>
              <a:ea typeface="思源黑体 CN Normal"/>
              <a:cs typeface="+mn-ea"/>
              <a:sym typeface="+mn-lt"/>
            </a:endParaRPr>
          </a:p>
        </p:txBody>
      </p:sp>
      <p:sp>
        <p:nvSpPr>
          <p:cNvPr id="31" name="矩形 30"/>
          <p:cNvSpPr/>
          <p:nvPr/>
        </p:nvSpPr>
        <p:spPr>
          <a:xfrm>
            <a:off x="579755" y="3215973"/>
            <a:ext cx="5176800" cy="909864"/>
          </a:xfrm>
          <a:prstGeom prst="rect">
            <a:avLst/>
          </a:prstGeom>
        </p:spPr>
        <p:txBody>
          <a:bodyPr wrap="square">
            <a:noAutofit/>
          </a:bodyPr>
          <a:lstStyle/>
          <a:p>
            <a:pPr algn="just">
              <a:lnSpc>
                <a:spcPct val="130000"/>
              </a:lnSpc>
            </a:pPr>
            <a:r>
              <a:rPr lang="en-US" altLang="zh-CN" sz="1400" kern="0" dirty="0">
                <a:solidFill>
                  <a:prstClr val="black"/>
                </a:solidFill>
                <a:latin typeface="Arial" panose="020B0604020202020204"/>
                <a:ea typeface="思源黑体 CN Normal"/>
                <a:cs typeface="+mn-ea"/>
                <a:sym typeface="+mn-lt"/>
              </a:rPr>
              <a:t>TongWeb</a:t>
            </a:r>
            <a:r>
              <a:rPr lang="zh-CN" altLang="en-US" sz="1400" kern="0" dirty="0">
                <a:solidFill>
                  <a:prstClr val="black"/>
                </a:solidFill>
                <a:latin typeface="Arial" panose="020B0604020202020204"/>
                <a:ea typeface="思源黑体 CN Normal"/>
                <a:cs typeface="+mn-ea"/>
                <a:sym typeface="+mn-lt"/>
              </a:rPr>
              <a:t>应用服务器是国内最早、应用最广泛的国产</a:t>
            </a:r>
            <a:r>
              <a:rPr lang="en-US" altLang="zh-CN" sz="1400" kern="0" dirty="0">
                <a:solidFill>
                  <a:prstClr val="black"/>
                </a:solidFill>
                <a:latin typeface="Arial" panose="020B0604020202020204"/>
                <a:ea typeface="思源黑体 CN Normal"/>
                <a:cs typeface="+mn-ea"/>
                <a:sym typeface="+mn-lt"/>
              </a:rPr>
              <a:t>Java EE</a:t>
            </a:r>
            <a:r>
              <a:rPr lang="zh-CN" altLang="en-US" sz="1400" kern="0" dirty="0">
                <a:solidFill>
                  <a:prstClr val="black"/>
                </a:solidFill>
                <a:latin typeface="Arial" panose="020B0604020202020204"/>
                <a:ea typeface="思源黑体 CN Normal"/>
                <a:cs typeface="+mn-ea"/>
                <a:sym typeface="+mn-lt"/>
              </a:rPr>
              <a:t>应用服务器软件，标准、安全、高可用并具有丰富功能，在国内市场占有率遥遥领先，是应用服务器国产首选。</a:t>
            </a:r>
            <a:endParaRPr lang="en-US" altLang="zh-CN" sz="1400" kern="0" dirty="0">
              <a:solidFill>
                <a:prstClr val="black"/>
              </a:solidFill>
              <a:latin typeface="Arial" panose="020B0604020202020204"/>
              <a:ea typeface="思源黑体 CN Normal"/>
              <a:cs typeface="+mn-ea"/>
              <a:sym typeface="+mn-lt"/>
            </a:endParaRPr>
          </a:p>
          <a:p>
            <a:pPr algn="just">
              <a:lnSpc>
                <a:spcPct val="130000"/>
              </a:lnSpc>
            </a:pPr>
            <a:r>
              <a:rPr lang="en-US" altLang="zh-CN" sz="1400" kern="0" dirty="0">
                <a:solidFill>
                  <a:prstClr val="black"/>
                </a:solidFill>
                <a:latin typeface="Arial" panose="020B0604020202020204"/>
                <a:ea typeface="思源黑体 CN Normal"/>
                <a:cs typeface="+mn-ea"/>
                <a:sym typeface="+mn-lt"/>
              </a:rPr>
              <a:t>TongWeb</a:t>
            </a:r>
            <a:r>
              <a:rPr lang="zh-CN" altLang="en-US" sz="1400" kern="0" dirty="0">
                <a:solidFill>
                  <a:prstClr val="black"/>
                </a:solidFill>
                <a:latin typeface="Arial" panose="020B0604020202020204"/>
                <a:ea typeface="思源黑体 CN Normal"/>
                <a:cs typeface="+mn-ea"/>
                <a:sym typeface="+mn-lt"/>
              </a:rPr>
              <a:t>有自主创新、适配兼容、合规安全等特点。</a:t>
            </a:r>
          </a:p>
        </p:txBody>
      </p:sp>
      <p:sp>
        <p:nvSpPr>
          <p:cNvPr id="32" name="矩形 31"/>
          <p:cNvSpPr/>
          <p:nvPr/>
        </p:nvSpPr>
        <p:spPr>
          <a:xfrm>
            <a:off x="579755" y="5002048"/>
            <a:ext cx="5176800" cy="909864"/>
          </a:xfrm>
          <a:prstGeom prst="rect">
            <a:avLst/>
          </a:prstGeom>
        </p:spPr>
        <p:txBody>
          <a:bodyPr wrap="square">
            <a:noAutofit/>
          </a:bodyPr>
          <a:lstStyle/>
          <a:p>
            <a:pPr algn="just">
              <a:lnSpc>
                <a:spcPct val="130000"/>
              </a:lnSpc>
            </a:pPr>
            <a:r>
              <a:rPr lang="zh-CN" altLang="en-US" sz="1400" kern="0" dirty="0">
                <a:solidFill>
                  <a:prstClr val="black"/>
                </a:solidFill>
                <a:latin typeface="Arial" panose="020B0604020202020204"/>
                <a:ea typeface="思源黑体 CN Normal"/>
                <a:cs typeface="+mn-ea"/>
                <a:sym typeface="+mn-lt"/>
              </a:rPr>
              <a:t>该</a:t>
            </a:r>
            <a:r>
              <a:rPr lang="zh-CN" altLang="zh-CN" sz="1400" kern="0" dirty="0">
                <a:solidFill>
                  <a:prstClr val="black"/>
                </a:solidFill>
                <a:latin typeface="Arial" panose="020B0604020202020204"/>
                <a:ea typeface="思源黑体 CN Normal"/>
                <a:cs typeface="+mn-ea"/>
                <a:sym typeface="+mn-lt"/>
              </a:rPr>
              <a:t>项目是</a:t>
            </a:r>
            <a:r>
              <a:rPr lang="en-US" altLang="zh-CN" sz="1400" kern="0" dirty="0">
                <a:solidFill>
                  <a:prstClr val="black"/>
                </a:solidFill>
                <a:latin typeface="Arial" panose="020B0604020202020204"/>
                <a:ea typeface="思源黑体 CN Normal"/>
                <a:cs typeface="+mn-ea"/>
                <a:sym typeface="+mn-lt"/>
              </a:rPr>
              <a:t>XXXX</a:t>
            </a:r>
            <a:r>
              <a:rPr lang="zh-CN" altLang="zh-CN" sz="1400" kern="0" dirty="0">
                <a:solidFill>
                  <a:prstClr val="black"/>
                </a:solidFill>
                <a:latin typeface="Arial" panose="020B0604020202020204"/>
                <a:ea typeface="思源黑体 CN Normal"/>
                <a:cs typeface="+mn-ea"/>
                <a:sym typeface="+mn-lt"/>
              </a:rPr>
              <a:t>银行的第一个全栈国产化项目</a:t>
            </a:r>
            <a:r>
              <a:rPr lang="zh-CN" altLang="en-US" sz="1400" kern="0" dirty="0">
                <a:solidFill>
                  <a:prstClr val="black"/>
                </a:solidFill>
                <a:latin typeface="Arial" panose="020B0604020202020204"/>
                <a:ea typeface="思源黑体 CN Normal"/>
                <a:cs typeface="+mn-ea"/>
                <a:sym typeface="+mn-lt"/>
              </a:rPr>
              <a:t>，</a:t>
            </a:r>
            <a:r>
              <a:rPr lang="zh-CN" altLang="zh-CN" sz="1400" kern="0" dirty="0">
                <a:solidFill>
                  <a:prstClr val="black"/>
                </a:solidFill>
                <a:latin typeface="Arial" panose="020B0604020202020204"/>
                <a:ea typeface="思源黑体 CN Normal"/>
                <a:cs typeface="+mn-ea"/>
                <a:sym typeface="+mn-lt"/>
              </a:rPr>
              <a:t>通过该项目确立了在银行系统中可以全栈化使用国产设备。东方通产品技术紧跟中间件技术发展，达到国际同类产品水平。</a:t>
            </a:r>
            <a:endParaRPr lang="en-US" altLang="zh-CN" sz="1400" kern="0" dirty="0">
              <a:solidFill>
                <a:prstClr val="black"/>
              </a:solidFill>
              <a:latin typeface="Arial" panose="020B0604020202020204"/>
              <a:ea typeface="思源黑体 CN Normal"/>
              <a:cs typeface="+mn-ea"/>
              <a:sym typeface="+mn-lt"/>
            </a:endParaRPr>
          </a:p>
          <a:p>
            <a:pPr algn="just">
              <a:lnSpc>
                <a:spcPct val="130000"/>
              </a:lnSpc>
            </a:pPr>
            <a:r>
              <a:rPr lang="en-US" altLang="zh-CN" sz="1400" kern="0" dirty="0">
                <a:solidFill>
                  <a:prstClr val="black"/>
                </a:solidFill>
                <a:latin typeface="Arial" panose="020B0604020202020204"/>
                <a:ea typeface="思源黑体 CN Normal"/>
                <a:cs typeface="+mn-ea"/>
                <a:sym typeface="+mn-lt"/>
              </a:rPr>
              <a:t>TongWeb</a:t>
            </a:r>
            <a:r>
              <a:rPr lang="zh-CN" altLang="zh-CN" sz="1400" kern="0" dirty="0">
                <a:solidFill>
                  <a:prstClr val="black"/>
                </a:solidFill>
                <a:latin typeface="Arial" panose="020B0604020202020204"/>
                <a:ea typeface="思源黑体 CN Normal"/>
                <a:cs typeface="+mn-ea"/>
                <a:sym typeface="+mn-lt"/>
              </a:rPr>
              <a:t>为应用提供了安全可靠的支撑平台，实现了客户降低成本、提升系统支撑架构安全自主创新的目标。</a:t>
            </a:r>
            <a:endParaRPr lang="en-US" altLang="zh-CN" sz="1400" kern="0" dirty="0">
              <a:solidFill>
                <a:prstClr val="black"/>
              </a:solidFill>
              <a:latin typeface="Arial" panose="020B0604020202020204"/>
              <a:ea typeface="思源黑体 CN Normal"/>
              <a:cs typeface="+mn-ea"/>
              <a:sym typeface="+mn-lt"/>
            </a:endParaRPr>
          </a:p>
        </p:txBody>
      </p:sp>
      <p:grpSp>
        <p:nvGrpSpPr>
          <p:cNvPr id="33" name="Group 16"/>
          <p:cNvGrpSpPr/>
          <p:nvPr/>
        </p:nvGrpSpPr>
        <p:grpSpPr>
          <a:xfrm>
            <a:off x="620341" y="987285"/>
            <a:ext cx="1701838" cy="490065"/>
            <a:chOff x="620342" y="1817519"/>
            <a:chExt cx="1701838" cy="490065"/>
          </a:xfrm>
        </p:grpSpPr>
        <p:grpSp>
          <p:nvGrpSpPr>
            <p:cNvPr id="34" name="组合 33"/>
            <p:cNvGrpSpPr/>
            <p:nvPr/>
          </p:nvGrpSpPr>
          <p:grpSpPr>
            <a:xfrm>
              <a:off x="620342" y="1817519"/>
              <a:ext cx="492665" cy="490065"/>
              <a:chOff x="2235278" y="1809459"/>
              <a:chExt cx="1537846" cy="1529734"/>
            </a:xfrm>
          </p:grpSpPr>
          <p:grpSp>
            <p:nvGrpSpPr>
              <p:cNvPr id="36" name="组合 35"/>
              <p:cNvGrpSpPr/>
              <p:nvPr/>
            </p:nvGrpSpPr>
            <p:grpSpPr>
              <a:xfrm>
                <a:off x="2235278" y="1809459"/>
                <a:ext cx="1537846" cy="1529734"/>
                <a:chOff x="2253753" y="1632567"/>
                <a:chExt cx="1805959" cy="1796433"/>
              </a:xfrm>
            </p:grpSpPr>
            <p:sp>
              <p:nvSpPr>
                <p:cNvPr id="38" name="等腰三角形 2"/>
                <p:cNvSpPr/>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a:cs typeface="+mn-ea"/>
                    <a:sym typeface="+mn-lt"/>
                  </a:endParaRPr>
                </a:p>
              </p:txBody>
            </p:sp>
            <p:sp>
              <p:nvSpPr>
                <p:cNvPr id="39" name="等腰三角形 2"/>
                <p:cNvSpPr/>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a:cs typeface="+mn-ea"/>
                    <a:sym typeface="+mn-lt"/>
                  </a:endParaRPr>
                </a:p>
              </p:txBody>
            </p:sp>
          </p:grpSp>
          <p:sp>
            <p:nvSpPr>
              <p:cNvPr id="37" name="图形 53"/>
              <p:cNvSpPr/>
              <p:nvPr/>
            </p:nvSpPr>
            <p:spPr>
              <a:xfrm>
                <a:off x="2660259" y="2289097"/>
                <a:ext cx="530875" cy="663562"/>
              </a:xfrm>
              <a:custGeom>
                <a:avLst/>
                <a:gdLst>
                  <a:gd name="T0" fmla="*/ 1067 w 8534"/>
                  <a:gd name="T1" fmla="*/ 1066 h 10666"/>
                  <a:gd name="T2" fmla="*/ 1067 w 8534"/>
                  <a:gd name="T3" fmla="*/ 10133 h 10666"/>
                  <a:gd name="T4" fmla="*/ 534 w 8534"/>
                  <a:gd name="T5" fmla="*/ 10666 h 10666"/>
                  <a:gd name="T6" fmla="*/ 0 w 8534"/>
                  <a:gd name="T7" fmla="*/ 10133 h 10666"/>
                  <a:gd name="T8" fmla="*/ 0 w 8534"/>
                  <a:gd name="T9" fmla="*/ 533 h 10666"/>
                  <a:gd name="T10" fmla="*/ 534 w 8534"/>
                  <a:gd name="T11" fmla="*/ 0 h 10666"/>
                  <a:gd name="T12" fmla="*/ 5867 w 8534"/>
                  <a:gd name="T13" fmla="*/ 0 h 10666"/>
                  <a:gd name="T14" fmla="*/ 6244 w 8534"/>
                  <a:gd name="T15" fmla="*/ 156 h 10666"/>
                  <a:gd name="T16" fmla="*/ 8377 w 8534"/>
                  <a:gd name="T17" fmla="*/ 2289 h 10666"/>
                  <a:gd name="T18" fmla="*/ 8534 w 8534"/>
                  <a:gd name="T19" fmla="*/ 2666 h 10666"/>
                  <a:gd name="T20" fmla="*/ 8534 w 8534"/>
                  <a:gd name="T21" fmla="*/ 10133 h 10666"/>
                  <a:gd name="T22" fmla="*/ 8000 w 8534"/>
                  <a:gd name="T23" fmla="*/ 10666 h 10666"/>
                  <a:gd name="T24" fmla="*/ 2667 w 8534"/>
                  <a:gd name="T25" fmla="*/ 10666 h 10666"/>
                  <a:gd name="T26" fmla="*/ 2134 w 8534"/>
                  <a:gd name="T27" fmla="*/ 10133 h 10666"/>
                  <a:gd name="T28" fmla="*/ 2667 w 8534"/>
                  <a:gd name="T29" fmla="*/ 9600 h 10666"/>
                  <a:gd name="T30" fmla="*/ 7467 w 8534"/>
                  <a:gd name="T31" fmla="*/ 9600 h 10666"/>
                  <a:gd name="T32" fmla="*/ 7467 w 8534"/>
                  <a:gd name="T33" fmla="*/ 2887 h 10666"/>
                  <a:gd name="T34" fmla="*/ 5646 w 8534"/>
                  <a:gd name="T35" fmla="*/ 1066 h 10666"/>
                  <a:gd name="T36" fmla="*/ 1067 w 8534"/>
                  <a:gd name="T37" fmla="*/ 1066 h 10666"/>
                  <a:gd name="T38" fmla="*/ 2667 w 8534"/>
                  <a:gd name="T39" fmla="*/ 5866 h 10666"/>
                  <a:gd name="T40" fmla="*/ 2134 w 8534"/>
                  <a:gd name="T41" fmla="*/ 5333 h 10666"/>
                  <a:gd name="T42" fmla="*/ 2667 w 8534"/>
                  <a:gd name="T43" fmla="*/ 4800 h 10666"/>
                  <a:gd name="T44" fmla="*/ 5867 w 8534"/>
                  <a:gd name="T45" fmla="*/ 4800 h 10666"/>
                  <a:gd name="T46" fmla="*/ 6400 w 8534"/>
                  <a:gd name="T47" fmla="*/ 5333 h 10666"/>
                  <a:gd name="T48" fmla="*/ 5867 w 8534"/>
                  <a:gd name="T49" fmla="*/ 5866 h 10666"/>
                  <a:gd name="T50" fmla="*/ 2667 w 8534"/>
                  <a:gd name="T51" fmla="*/ 5866 h 10666"/>
                  <a:gd name="T52" fmla="*/ 2667 w 8534"/>
                  <a:gd name="T53" fmla="*/ 3733 h 10666"/>
                  <a:gd name="T54" fmla="*/ 2134 w 8534"/>
                  <a:gd name="T55" fmla="*/ 3200 h 10666"/>
                  <a:gd name="T56" fmla="*/ 2667 w 8534"/>
                  <a:gd name="T57" fmla="*/ 2666 h 10666"/>
                  <a:gd name="T58" fmla="*/ 3734 w 8534"/>
                  <a:gd name="T59" fmla="*/ 2666 h 10666"/>
                  <a:gd name="T60" fmla="*/ 4267 w 8534"/>
                  <a:gd name="T61" fmla="*/ 3200 h 10666"/>
                  <a:gd name="T62" fmla="*/ 3734 w 8534"/>
                  <a:gd name="T63" fmla="*/ 3733 h 10666"/>
                  <a:gd name="T64" fmla="*/ 2667 w 8534"/>
                  <a:gd name="T65" fmla="*/ 3733 h 10666"/>
                  <a:gd name="T66" fmla="*/ 2667 w 8534"/>
                  <a:gd name="T67" fmla="*/ 8000 h 10666"/>
                  <a:gd name="T68" fmla="*/ 2134 w 8534"/>
                  <a:gd name="T69" fmla="*/ 7466 h 10666"/>
                  <a:gd name="T70" fmla="*/ 2667 w 8534"/>
                  <a:gd name="T71" fmla="*/ 6933 h 10666"/>
                  <a:gd name="T72" fmla="*/ 4800 w 8534"/>
                  <a:gd name="T73" fmla="*/ 6933 h 10666"/>
                  <a:gd name="T74" fmla="*/ 5334 w 8534"/>
                  <a:gd name="T75" fmla="*/ 7466 h 10666"/>
                  <a:gd name="T76" fmla="*/ 4800 w 8534"/>
                  <a:gd name="T77" fmla="*/ 8000 h 10666"/>
                  <a:gd name="T78" fmla="*/ 2667 w 8534"/>
                  <a:gd name="T79" fmla="*/ 8000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34" h="10666">
                    <a:moveTo>
                      <a:pt x="1067" y="1066"/>
                    </a:moveTo>
                    <a:lnTo>
                      <a:pt x="1067" y="10133"/>
                    </a:lnTo>
                    <a:cubicBezTo>
                      <a:pt x="1067" y="10428"/>
                      <a:pt x="828" y="10666"/>
                      <a:pt x="534" y="10666"/>
                    </a:cubicBezTo>
                    <a:cubicBezTo>
                      <a:pt x="239" y="10666"/>
                      <a:pt x="0" y="10428"/>
                      <a:pt x="0" y="10133"/>
                    </a:cubicBezTo>
                    <a:lnTo>
                      <a:pt x="0" y="533"/>
                    </a:lnTo>
                    <a:cubicBezTo>
                      <a:pt x="0" y="238"/>
                      <a:pt x="239" y="0"/>
                      <a:pt x="534" y="0"/>
                    </a:cubicBezTo>
                    <a:lnTo>
                      <a:pt x="5867" y="0"/>
                    </a:lnTo>
                    <a:cubicBezTo>
                      <a:pt x="6008" y="0"/>
                      <a:pt x="6144" y="56"/>
                      <a:pt x="6244" y="156"/>
                    </a:cubicBezTo>
                    <a:lnTo>
                      <a:pt x="8377" y="2289"/>
                    </a:lnTo>
                    <a:cubicBezTo>
                      <a:pt x="8477" y="2389"/>
                      <a:pt x="8534" y="2525"/>
                      <a:pt x="8534" y="2666"/>
                    </a:cubicBezTo>
                    <a:lnTo>
                      <a:pt x="8534" y="10133"/>
                    </a:lnTo>
                    <a:cubicBezTo>
                      <a:pt x="8534" y="10428"/>
                      <a:pt x="8295" y="10666"/>
                      <a:pt x="8000" y="10666"/>
                    </a:cubicBezTo>
                    <a:lnTo>
                      <a:pt x="2667" y="10666"/>
                    </a:lnTo>
                    <a:cubicBezTo>
                      <a:pt x="2372" y="10666"/>
                      <a:pt x="2134" y="10428"/>
                      <a:pt x="2134" y="10133"/>
                    </a:cubicBezTo>
                    <a:cubicBezTo>
                      <a:pt x="2134" y="9838"/>
                      <a:pt x="2372" y="9600"/>
                      <a:pt x="2667" y="9600"/>
                    </a:cubicBezTo>
                    <a:lnTo>
                      <a:pt x="7467" y="9600"/>
                    </a:lnTo>
                    <a:lnTo>
                      <a:pt x="7467" y="2887"/>
                    </a:lnTo>
                    <a:lnTo>
                      <a:pt x="5646" y="1066"/>
                    </a:lnTo>
                    <a:lnTo>
                      <a:pt x="1067" y="1066"/>
                    </a:lnTo>
                    <a:close/>
                    <a:moveTo>
                      <a:pt x="2667" y="5866"/>
                    </a:moveTo>
                    <a:cubicBezTo>
                      <a:pt x="2372" y="5866"/>
                      <a:pt x="2134" y="5628"/>
                      <a:pt x="2134" y="5333"/>
                    </a:cubicBezTo>
                    <a:cubicBezTo>
                      <a:pt x="2134" y="5038"/>
                      <a:pt x="2372" y="4800"/>
                      <a:pt x="2667" y="4800"/>
                    </a:cubicBezTo>
                    <a:lnTo>
                      <a:pt x="5867" y="4800"/>
                    </a:lnTo>
                    <a:cubicBezTo>
                      <a:pt x="6162" y="4800"/>
                      <a:pt x="6400" y="5038"/>
                      <a:pt x="6400" y="5333"/>
                    </a:cubicBezTo>
                    <a:cubicBezTo>
                      <a:pt x="6400" y="5628"/>
                      <a:pt x="6162" y="5866"/>
                      <a:pt x="5867" y="5866"/>
                    </a:cubicBezTo>
                    <a:lnTo>
                      <a:pt x="2667" y="5866"/>
                    </a:lnTo>
                    <a:close/>
                    <a:moveTo>
                      <a:pt x="2667" y="3733"/>
                    </a:moveTo>
                    <a:cubicBezTo>
                      <a:pt x="2372" y="3733"/>
                      <a:pt x="2134" y="3494"/>
                      <a:pt x="2134" y="3200"/>
                    </a:cubicBezTo>
                    <a:cubicBezTo>
                      <a:pt x="2134" y="2905"/>
                      <a:pt x="2372" y="2666"/>
                      <a:pt x="2667" y="2666"/>
                    </a:cubicBezTo>
                    <a:lnTo>
                      <a:pt x="3734" y="2666"/>
                    </a:lnTo>
                    <a:cubicBezTo>
                      <a:pt x="4028" y="2666"/>
                      <a:pt x="4267" y="2905"/>
                      <a:pt x="4267" y="3200"/>
                    </a:cubicBezTo>
                    <a:cubicBezTo>
                      <a:pt x="4267" y="3494"/>
                      <a:pt x="4028" y="3733"/>
                      <a:pt x="3734" y="3733"/>
                    </a:cubicBezTo>
                    <a:lnTo>
                      <a:pt x="2667" y="3733"/>
                    </a:lnTo>
                    <a:close/>
                    <a:moveTo>
                      <a:pt x="2667" y="8000"/>
                    </a:moveTo>
                    <a:cubicBezTo>
                      <a:pt x="2372" y="8000"/>
                      <a:pt x="2134" y="7761"/>
                      <a:pt x="2134" y="7466"/>
                    </a:cubicBezTo>
                    <a:cubicBezTo>
                      <a:pt x="2134" y="7172"/>
                      <a:pt x="2372" y="6933"/>
                      <a:pt x="2667" y="6933"/>
                    </a:cubicBezTo>
                    <a:lnTo>
                      <a:pt x="4800" y="6933"/>
                    </a:lnTo>
                    <a:cubicBezTo>
                      <a:pt x="5095" y="6933"/>
                      <a:pt x="5334" y="7172"/>
                      <a:pt x="5334" y="7466"/>
                    </a:cubicBezTo>
                    <a:cubicBezTo>
                      <a:pt x="5334" y="7761"/>
                      <a:pt x="5095" y="8000"/>
                      <a:pt x="4800" y="8000"/>
                    </a:cubicBezTo>
                    <a:lnTo>
                      <a:pt x="2667" y="8000"/>
                    </a:lnTo>
                    <a:close/>
                  </a:path>
                </a:pathLst>
              </a:custGeom>
              <a:solidFill>
                <a:sysClr val="window" lastClr="FFFFFF"/>
              </a:solidFill>
              <a:ln w="669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思源黑体 CN Normal"/>
                  <a:cs typeface="+mn-ea"/>
                  <a:sym typeface="+mn-lt"/>
                </a:endParaRPr>
              </a:p>
            </p:txBody>
          </p:sp>
        </p:grpSp>
        <p:sp>
          <p:nvSpPr>
            <p:cNvPr id="35" name="文本框 198"/>
            <p:cNvSpPr txBox="1"/>
            <p:nvPr/>
          </p:nvSpPr>
          <p:spPr>
            <a:xfrm>
              <a:off x="1046969" y="1883599"/>
              <a:ext cx="1275211" cy="3679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Pct val="100000"/>
                <a:buFontTx/>
                <a:buNone/>
                <a:defRPr/>
              </a:pPr>
              <a:r>
                <a:rPr kumimoji="0" lang="zh-CN" altLang="en-US" sz="1600" b="0" i="0" u="none" strike="noStrike" kern="0" cap="none" spc="300" normalizeH="0" baseline="0" noProof="0" dirty="0">
                  <a:ln>
                    <a:noFill/>
                  </a:ln>
                  <a:solidFill>
                    <a:srgbClr val="C00000"/>
                  </a:solidFill>
                  <a:effectLst/>
                  <a:uLnTx/>
                  <a:uFillTx/>
                  <a:latin typeface="Arial" panose="020B0604020202020204"/>
                  <a:ea typeface="思源黑体 CN Normal"/>
                  <a:cs typeface="+mn-ea"/>
                  <a:sym typeface="+mn-lt"/>
                </a:rPr>
                <a:t>应用场景</a:t>
              </a:r>
            </a:p>
          </p:txBody>
        </p:sp>
      </p:grpSp>
      <p:grpSp>
        <p:nvGrpSpPr>
          <p:cNvPr id="40" name="Group 14"/>
          <p:cNvGrpSpPr/>
          <p:nvPr/>
        </p:nvGrpSpPr>
        <p:grpSpPr>
          <a:xfrm>
            <a:off x="659754" y="2731876"/>
            <a:ext cx="1701838" cy="490065"/>
            <a:chOff x="651640" y="3445283"/>
            <a:chExt cx="1701838" cy="490065"/>
          </a:xfrm>
        </p:grpSpPr>
        <p:grpSp>
          <p:nvGrpSpPr>
            <p:cNvPr id="41" name="组合 40"/>
            <p:cNvGrpSpPr/>
            <p:nvPr/>
          </p:nvGrpSpPr>
          <p:grpSpPr>
            <a:xfrm>
              <a:off x="651640" y="3445283"/>
              <a:ext cx="492665" cy="490065"/>
              <a:chOff x="2235278" y="1809459"/>
              <a:chExt cx="1537846" cy="1529734"/>
            </a:xfrm>
          </p:grpSpPr>
          <p:grpSp>
            <p:nvGrpSpPr>
              <p:cNvPr id="46" name="组合 45"/>
              <p:cNvGrpSpPr/>
              <p:nvPr/>
            </p:nvGrpSpPr>
            <p:grpSpPr>
              <a:xfrm>
                <a:off x="2235278" y="1809459"/>
                <a:ext cx="1537846" cy="1529734"/>
                <a:chOff x="2253753" y="1632567"/>
                <a:chExt cx="1805959" cy="1796433"/>
              </a:xfrm>
            </p:grpSpPr>
            <p:sp>
              <p:nvSpPr>
                <p:cNvPr id="48" name="等腰三角形 2"/>
                <p:cNvSpPr/>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a:cs typeface="+mn-ea"/>
                    <a:sym typeface="+mn-lt"/>
                  </a:endParaRPr>
                </a:p>
              </p:txBody>
            </p:sp>
            <p:sp>
              <p:nvSpPr>
                <p:cNvPr id="49" name="等腰三角形 2"/>
                <p:cNvSpPr/>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思源黑体 CN Normal"/>
                    <a:cs typeface="+mn-ea"/>
                    <a:sym typeface="+mn-lt"/>
                  </a:endParaRPr>
                </a:p>
              </p:txBody>
            </p:sp>
          </p:grpSp>
          <p:sp>
            <p:nvSpPr>
              <p:cNvPr id="47" name="图形 53"/>
              <p:cNvSpPr/>
              <p:nvPr/>
            </p:nvSpPr>
            <p:spPr>
              <a:xfrm>
                <a:off x="2624176" y="2289099"/>
                <a:ext cx="603037" cy="663562"/>
              </a:xfrm>
              <a:custGeom>
                <a:avLst/>
                <a:gdLst>
                  <a:gd name="connsiteX0" fmla="*/ 94070 w 524764"/>
                  <a:gd name="connsiteY0" fmla="*/ 413518 h 577432"/>
                  <a:gd name="connsiteX1" fmla="*/ 81159 w 524764"/>
                  <a:gd name="connsiteY1" fmla="*/ 427331 h 577432"/>
                  <a:gd name="connsiteX2" fmla="*/ 81159 w 524764"/>
                  <a:gd name="connsiteY2" fmla="*/ 493633 h 577432"/>
                  <a:gd name="connsiteX3" fmla="*/ 94070 w 524764"/>
                  <a:gd name="connsiteY3" fmla="*/ 507446 h 577432"/>
                  <a:gd name="connsiteX4" fmla="*/ 429772 w 524764"/>
                  <a:gd name="connsiteY4" fmla="*/ 507446 h 577432"/>
                  <a:gd name="connsiteX5" fmla="*/ 443605 w 524764"/>
                  <a:gd name="connsiteY5" fmla="*/ 493633 h 577432"/>
                  <a:gd name="connsiteX6" fmla="*/ 443605 w 524764"/>
                  <a:gd name="connsiteY6" fmla="*/ 427331 h 577432"/>
                  <a:gd name="connsiteX7" fmla="*/ 429772 w 524764"/>
                  <a:gd name="connsiteY7" fmla="*/ 413518 h 577432"/>
                  <a:gd name="connsiteX8" fmla="*/ 94070 w 524764"/>
                  <a:gd name="connsiteY8" fmla="*/ 290121 h 577432"/>
                  <a:gd name="connsiteX9" fmla="*/ 131883 w 524764"/>
                  <a:gd name="connsiteY9" fmla="*/ 290121 h 577432"/>
                  <a:gd name="connsiteX10" fmla="*/ 127271 w 524764"/>
                  <a:gd name="connsiteY10" fmla="*/ 319589 h 577432"/>
                  <a:gd name="connsiteX11" fmla="*/ 143872 w 524764"/>
                  <a:gd name="connsiteY11" fmla="*/ 359186 h 577432"/>
                  <a:gd name="connsiteX12" fmla="*/ 186296 w 524764"/>
                  <a:gd name="connsiteY12" fmla="*/ 361028 h 577432"/>
                  <a:gd name="connsiteX13" fmla="*/ 261921 w 524764"/>
                  <a:gd name="connsiteY13" fmla="*/ 318668 h 577432"/>
                  <a:gd name="connsiteX14" fmla="*/ 338468 w 524764"/>
                  <a:gd name="connsiteY14" fmla="*/ 361028 h 577432"/>
                  <a:gd name="connsiteX15" fmla="*/ 357836 w 524764"/>
                  <a:gd name="connsiteY15" fmla="*/ 366553 h 577432"/>
                  <a:gd name="connsiteX16" fmla="*/ 380892 w 524764"/>
                  <a:gd name="connsiteY16" fmla="*/ 359186 h 577432"/>
                  <a:gd name="connsiteX17" fmla="*/ 397493 w 524764"/>
                  <a:gd name="connsiteY17" fmla="*/ 319589 h 577432"/>
                  <a:gd name="connsiteX18" fmla="*/ 392881 w 524764"/>
                  <a:gd name="connsiteY18" fmla="*/ 290121 h 577432"/>
                  <a:gd name="connsiteX19" fmla="*/ 429772 w 524764"/>
                  <a:gd name="connsiteY19" fmla="*/ 290121 h 577432"/>
                  <a:gd name="connsiteX20" fmla="*/ 447295 w 524764"/>
                  <a:gd name="connsiteY20" fmla="*/ 296567 h 577432"/>
                  <a:gd name="connsiteX21" fmla="*/ 514619 w 524764"/>
                  <a:gd name="connsiteY21" fmla="*/ 349978 h 577432"/>
                  <a:gd name="connsiteX22" fmla="*/ 524764 w 524764"/>
                  <a:gd name="connsiteY22" fmla="*/ 371158 h 577432"/>
                  <a:gd name="connsiteX23" fmla="*/ 524764 w 524764"/>
                  <a:gd name="connsiteY23" fmla="*/ 549806 h 577432"/>
                  <a:gd name="connsiteX24" fmla="*/ 497096 w 524764"/>
                  <a:gd name="connsiteY24" fmla="*/ 577432 h 577432"/>
                  <a:gd name="connsiteX25" fmla="*/ 26745 w 524764"/>
                  <a:gd name="connsiteY25" fmla="*/ 577432 h 577432"/>
                  <a:gd name="connsiteX26" fmla="*/ 0 w 524764"/>
                  <a:gd name="connsiteY26" fmla="*/ 549806 h 577432"/>
                  <a:gd name="connsiteX27" fmla="*/ 0 w 524764"/>
                  <a:gd name="connsiteY27" fmla="*/ 371158 h 577432"/>
                  <a:gd name="connsiteX28" fmla="*/ 10145 w 524764"/>
                  <a:gd name="connsiteY28" fmla="*/ 349978 h 577432"/>
                  <a:gd name="connsiteX29" fmla="*/ 77469 w 524764"/>
                  <a:gd name="connsiteY29" fmla="*/ 296567 h 577432"/>
                  <a:gd name="connsiteX30" fmla="*/ 94070 w 524764"/>
                  <a:gd name="connsiteY30" fmla="*/ 290121 h 577432"/>
                  <a:gd name="connsiteX31" fmla="*/ 270237 w 524764"/>
                  <a:gd name="connsiteY31" fmla="*/ 108662 h 577432"/>
                  <a:gd name="connsiteX32" fmla="*/ 237044 w 524764"/>
                  <a:gd name="connsiteY32" fmla="*/ 136288 h 577432"/>
                  <a:gd name="connsiteX33" fmla="*/ 229667 w 524764"/>
                  <a:gd name="connsiteY33" fmla="*/ 138130 h 577432"/>
                  <a:gd name="connsiteX34" fmla="*/ 214915 w 524764"/>
                  <a:gd name="connsiteY34" fmla="*/ 149180 h 577432"/>
                  <a:gd name="connsiteX35" fmla="*/ 225979 w 524764"/>
                  <a:gd name="connsiteY35" fmla="*/ 160230 h 577432"/>
                  <a:gd name="connsiteX36" fmla="*/ 251796 w 524764"/>
                  <a:gd name="connsiteY36" fmla="*/ 160230 h 577432"/>
                  <a:gd name="connsiteX37" fmla="*/ 251796 w 524764"/>
                  <a:gd name="connsiteY37" fmla="*/ 236662 h 577432"/>
                  <a:gd name="connsiteX38" fmla="*/ 267471 w 524764"/>
                  <a:gd name="connsiteY38" fmla="*/ 255079 h 577432"/>
                  <a:gd name="connsiteX39" fmla="*/ 282223 w 524764"/>
                  <a:gd name="connsiteY39" fmla="*/ 236662 h 577432"/>
                  <a:gd name="connsiteX40" fmla="*/ 282223 w 524764"/>
                  <a:gd name="connsiteY40" fmla="*/ 122475 h 577432"/>
                  <a:gd name="connsiteX41" fmla="*/ 270237 w 524764"/>
                  <a:gd name="connsiteY41" fmla="*/ 108662 h 577432"/>
                  <a:gd name="connsiteX42" fmla="*/ 261939 w 524764"/>
                  <a:gd name="connsiteY42" fmla="*/ 0 h 577432"/>
                  <a:gd name="connsiteX43" fmla="*/ 274847 w 524764"/>
                  <a:gd name="connsiteY43" fmla="*/ 7367 h 577432"/>
                  <a:gd name="connsiteX44" fmla="*/ 319105 w 524764"/>
                  <a:gd name="connsiteY44" fmla="*/ 104058 h 577432"/>
                  <a:gd name="connsiteX45" fmla="*/ 418685 w 524764"/>
                  <a:gd name="connsiteY45" fmla="*/ 119712 h 577432"/>
                  <a:gd name="connsiteX46" fmla="*/ 429749 w 524764"/>
                  <a:gd name="connsiteY46" fmla="*/ 128921 h 577432"/>
                  <a:gd name="connsiteX47" fmla="*/ 426061 w 524764"/>
                  <a:gd name="connsiteY47" fmla="*/ 141813 h 577432"/>
                  <a:gd name="connsiteX48" fmla="*/ 354142 w 524764"/>
                  <a:gd name="connsiteY48" fmla="*/ 217324 h 577432"/>
                  <a:gd name="connsiteX49" fmla="*/ 370739 w 524764"/>
                  <a:gd name="connsiteY49" fmla="*/ 324144 h 577432"/>
                  <a:gd name="connsiteX50" fmla="*/ 365207 w 524764"/>
                  <a:gd name="connsiteY50" fmla="*/ 337036 h 577432"/>
                  <a:gd name="connsiteX51" fmla="*/ 357830 w 524764"/>
                  <a:gd name="connsiteY51" fmla="*/ 339798 h 577432"/>
                  <a:gd name="connsiteX52" fmla="*/ 351376 w 524764"/>
                  <a:gd name="connsiteY52" fmla="*/ 337957 h 577432"/>
                  <a:gd name="connsiteX53" fmla="*/ 261939 w 524764"/>
                  <a:gd name="connsiteY53" fmla="*/ 288230 h 577432"/>
                  <a:gd name="connsiteX54" fmla="*/ 173423 w 524764"/>
                  <a:gd name="connsiteY54" fmla="*/ 337957 h 577432"/>
                  <a:gd name="connsiteX55" fmla="*/ 158671 w 524764"/>
                  <a:gd name="connsiteY55" fmla="*/ 337036 h 577432"/>
                  <a:gd name="connsiteX56" fmla="*/ 153138 w 524764"/>
                  <a:gd name="connsiteY56" fmla="*/ 324144 h 577432"/>
                  <a:gd name="connsiteX57" fmla="*/ 170657 w 524764"/>
                  <a:gd name="connsiteY57" fmla="*/ 217324 h 577432"/>
                  <a:gd name="connsiteX58" fmla="*/ 97816 w 524764"/>
                  <a:gd name="connsiteY58" fmla="*/ 141813 h 577432"/>
                  <a:gd name="connsiteX59" fmla="*/ 95050 w 524764"/>
                  <a:gd name="connsiteY59" fmla="*/ 128921 h 577432"/>
                  <a:gd name="connsiteX60" fmla="*/ 105193 w 524764"/>
                  <a:gd name="connsiteY60" fmla="*/ 119712 h 577432"/>
                  <a:gd name="connsiteX61" fmla="*/ 205694 w 524764"/>
                  <a:gd name="connsiteY61" fmla="*/ 104058 h 577432"/>
                  <a:gd name="connsiteX62" fmla="*/ 249952 w 524764"/>
                  <a:gd name="connsiteY62" fmla="*/ 7367 h 577432"/>
                  <a:gd name="connsiteX63" fmla="*/ 261939 w 524764"/>
                  <a:gd name="connsiteY63"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24764" h="577432">
                    <a:moveTo>
                      <a:pt x="94070" y="413518"/>
                    </a:moveTo>
                    <a:cubicBezTo>
                      <a:pt x="86692" y="413518"/>
                      <a:pt x="81159" y="419964"/>
                      <a:pt x="81159" y="427331"/>
                    </a:cubicBezTo>
                    <a:lnTo>
                      <a:pt x="81159" y="493633"/>
                    </a:lnTo>
                    <a:cubicBezTo>
                      <a:pt x="81159" y="501921"/>
                      <a:pt x="86692" y="507446"/>
                      <a:pt x="94070" y="507446"/>
                    </a:cubicBezTo>
                    <a:lnTo>
                      <a:pt x="429772" y="507446"/>
                    </a:lnTo>
                    <a:cubicBezTo>
                      <a:pt x="438072" y="507446"/>
                      <a:pt x="443605" y="501921"/>
                      <a:pt x="443605" y="493633"/>
                    </a:cubicBezTo>
                    <a:lnTo>
                      <a:pt x="443605" y="427331"/>
                    </a:lnTo>
                    <a:cubicBezTo>
                      <a:pt x="443605" y="419964"/>
                      <a:pt x="438072" y="413518"/>
                      <a:pt x="429772" y="413518"/>
                    </a:cubicBezTo>
                    <a:close/>
                    <a:moveTo>
                      <a:pt x="94070" y="290121"/>
                    </a:moveTo>
                    <a:lnTo>
                      <a:pt x="131883" y="290121"/>
                    </a:lnTo>
                    <a:lnTo>
                      <a:pt x="127271" y="319589"/>
                    </a:lnTo>
                    <a:cubicBezTo>
                      <a:pt x="124505" y="335244"/>
                      <a:pt x="130961" y="350899"/>
                      <a:pt x="143872" y="359186"/>
                    </a:cubicBezTo>
                    <a:cubicBezTo>
                      <a:pt x="155861" y="368395"/>
                      <a:pt x="172462" y="369316"/>
                      <a:pt x="186296" y="361028"/>
                    </a:cubicBezTo>
                    <a:lnTo>
                      <a:pt x="261921" y="318668"/>
                    </a:lnTo>
                    <a:lnTo>
                      <a:pt x="338468" y="361028"/>
                    </a:lnTo>
                    <a:cubicBezTo>
                      <a:pt x="344002" y="364712"/>
                      <a:pt x="351380" y="366553"/>
                      <a:pt x="357836" y="366553"/>
                    </a:cubicBezTo>
                    <a:cubicBezTo>
                      <a:pt x="366136" y="366553"/>
                      <a:pt x="373514" y="363791"/>
                      <a:pt x="380892" y="359186"/>
                    </a:cubicBezTo>
                    <a:cubicBezTo>
                      <a:pt x="393804" y="350899"/>
                      <a:pt x="400259" y="335244"/>
                      <a:pt x="397493" y="319589"/>
                    </a:cubicBezTo>
                    <a:lnTo>
                      <a:pt x="392881" y="290121"/>
                    </a:lnTo>
                    <a:lnTo>
                      <a:pt x="429772" y="290121"/>
                    </a:lnTo>
                    <a:cubicBezTo>
                      <a:pt x="436227" y="290121"/>
                      <a:pt x="442683" y="291963"/>
                      <a:pt x="447295" y="296567"/>
                    </a:cubicBezTo>
                    <a:lnTo>
                      <a:pt x="514619" y="349978"/>
                    </a:lnTo>
                    <a:cubicBezTo>
                      <a:pt x="520153" y="354582"/>
                      <a:pt x="523842" y="362870"/>
                      <a:pt x="524764" y="371158"/>
                    </a:cubicBezTo>
                    <a:lnTo>
                      <a:pt x="524764" y="549806"/>
                    </a:lnTo>
                    <a:cubicBezTo>
                      <a:pt x="524764" y="565461"/>
                      <a:pt x="511852" y="577432"/>
                      <a:pt x="497096" y="577432"/>
                    </a:cubicBezTo>
                    <a:lnTo>
                      <a:pt x="26745" y="577432"/>
                    </a:lnTo>
                    <a:cubicBezTo>
                      <a:pt x="11989" y="577432"/>
                      <a:pt x="0" y="565461"/>
                      <a:pt x="0" y="549806"/>
                    </a:cubicBezTo>
                    <a:lnTo>
                      <a:pt x="0" y="371158"/>
                    </a:lnTo>
                    <a:cubicBezTo>
                      <a:pt x="0" y="362870"/>
                      <a:pt x="3689" y="354582"/>
                      <a:pt x="10145" y="349978"/>
                    </a:cubicBezTo>
                    <a:lnTo>
                      <a:pt x="77469" y="296567"/>
                    </a:lnTo>
                    <a:cubicBezTo>
                      <a:pt x="82081" y="291963"/>
                      <a:pt x="88537" y="290121"/>
                      <a:pt x="94070" y="290121"/>
                    </a:cubicBezTo>
                    <a:close/>
                    <a:moveTo>
                      <a:pt x="270237" y="108662"/>
                    </a:moveTo>
                    <a:cubicBezTo>
                      <a:pt x="253640" y="108662"/>
                      <a:pt x="260094" y="131684"/>
                      <a:pt x="237044" y="136288"/>
                    </a:cubicBezTo>
                    <a:lnTo>
                      <a:pt x="229667" y="138130"/>
                    </a:lnTo>
                    <a:cubicBezTo>
                      <a:pt x="219525" y="139971"/>
                      <a:pt x="214915" y="141813"/>
                      <a:pt x="214915" y="149180"/>
                    </a:cubicBezTo>
                    <a:cubicBezTo>
                      <a:pt x="214915" y="157468"/>
                      <a:pt x="218603" y="160230"/>
                      <a:pt x="225979" y="160230"/>
                    </a:cubicBezTo>
                    <a:lnTo>
                      <a:pt x="251796" y="160230"/>
                    </a:lnTo>
                    <a:lnTo>
                      <a:pt x="251796" y="236662"/>
                    </a:lnTo>
                    <a:cubicBezTo>
                      <a:pt x="251796" y="247712"/>
                      <a:pt x="255484" y="255079"/>
                      <a:pt x="267471" y="255079"/>
                    </a:cubicBezTo>
                    <a:cubicBezTo>
                      <a:pt x="278535" y="255079"/>
                      <a:pt x="282223" y="247712"/>
                      <a:pt x="282223" y="236662"/>
                    </a:cubicBezTo>
                    <a:lnTo>
                      <a:pt x="282223" y="122475"/>
                    </a:lnTo>
                    <a:cubicBezTo>
                      <a:pt x="282223" y="111425"/>
                      <a:pt x="276691" y="108662"/>
                      <a:pt x="270237" y="108662"/>
                    </a:cubicBezTo>
                    <a:close/>
                    <a:moveTo>
                      <a:pt x="261939" y="0"/>
                    </a:moveTo>
                    <a:cubicBezTo>
                      <a:pt x="267471" y="0"/>
                      <a:pt x="272081" y="2763"/>
                      <a:pt x="274847" y="7367"/>
                    </a:cubicBezTo>
                    <a:lnTo>
                      <a:pt x="319105" y="104058"/>
                    </a:lnTo>
                    <a:lnTo>
                      <a:pt x="418685" y="119712"/>
                    </a:lnTo>
                    <a:cubicBezTo>
                      <a:pt x="424217" y="120633"/>
                      <a:pt x="427905" y="124317"/>
                      <a:pt x="429749" y="128921"/>
                    </a:cubicBezTo>
                    <a:cubicBezTo>
                      <a:pt x="430671" y="133525"/>
                      <a:pt x="429749" y="139050"/>
                      <a:pt x="426061" y="141813"/>
                    </a:cubicBezTo>
                    <a:lnTo>
                      <a:pt x="354142" y="217324"/>
                    </a:lnTo>
                    <a:lnTo>
                      <a:pt x="370739" y="324144"/>
                    </a:lnTo>
                    <a:cubicBezTo>
                      <a:pt x="371661" y="329669"/>
                      <a:pt x="369817" y="334273"/>
                      <a:pt x="365207" y="337036"/>
                    </a:cubicBezTo>
                    <a:cubicBezTo>
                      <a:pt x="363362" y="338878"/>
                      <a:pt x="360596" y="339798"/>
                      <a:pt x="357830" y="339798"/>
                    </a:cubicBezTo>
                    <a:cubicBezTo>
                      <a:pt x="355064" y="339798"/>
                      <a:pt x="353220" y="338878"/>
                      <a:pt x="351376" y="337957"/>
                    </a:cubicBezTo>
                    <a:lnTo>
                      <a:pt x="261939" y="288230"/>
                    </a:lnTo>
                    <a:lnTo>
                      <a:pt x="173423" y="337957"/>
                    </a:lnTo>
                    <a:cubicBezTo>
                      <a:pt x="168813" y="340719"/>
                      <a:pt x="163281" y="339798"/>
                      <a:pt x="158671" y="337036"/>
                    </a:cubicBezTo>
                    <a:cubicBezTo>
                      <a:pt x="154982" y="334273"/>
                      <a:pt x="152216" y="329669"/>
                      <a:pt x="153138" y="324144"/>
                    </a:cubicBezTo>
                    <a:lnTo>
                      <a:pt x="170657" y="217324"/>
                    </a:lnTo>
                    <a:lnTo>
                      <a:pt x="97816" y="141813"/>
                    </a:lnTo>
                    <a:cubicBezTo>
                      <a:pt x="94128" y="139050"/>
                      <a:pt x="93206" y="133525"/>
                      <a:pt x="95050" y="128921"/>
                    </a:cubicBezTo>
                    <a:cubicBezTo>
                      <a:pt x="96894" y="124317"/>
                      <a:pt x="100582" y="120633"/>
                      <a:pt x="105193" y="119712"/>
                    </a:cubicBezTo>
                    <a:lnTo>
                      <a:pt x="205694" y="104058"/>
                    </a:lnTo>
                    <a:lnTo>
                      <a:pt x="249952" y="7367"/>
                    </a:lnTo>
                    <a:cubicBezTo>
                      <a:pt x="251796" y="2763"/>
                      <a:pt x="257328" y="0"/>
                      <a:pt x="261939" y="0"/>
                    </a:cubicBezTo>
                    <a:close/>
                  </a:path>
                </a:pathLst>
              </a:custGeom>
              <a:solidFill>
                <a:sysClr val="window" lastClr="FFFFFF"/>
              </a:solidFill>
              <a:ln w="669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思源黑体 CN Normal"/>
                  <a:cs typeface="+mn-ea"/>
                  <a:sym typeface="+mn-lt"/>
                </a:endParaRPr>
              </a:p>
            </p:txBody>
          </p:sp>
        </p:grpSp>
        <p:sp>
          <p:nvSpPr>
            <p:cNvPr id="42" name="文本框 204"/>
            <p:cNvSpPr txBox="1"/>
            <p:nvPr/>
          </p:nvSpPr>
          <p:spPr>
            <a:xfrm>
              <a:off x="1078267" y="3511363"/>
              <a:ext cx="1275211" cy="3679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Pct val="100000"/>
                <a:buFontTx/>
                <a:buNone/>
                <a:defRPr/>
              </a:pPr>
              <a:r>
                <a:rPr kumimoji="0" lang="zh-CN" altLang="en-US" sz="1600" b="0" i="0" u="none" strike="noStrike" kern="0" cap="none" spc="300" normalizeH="0" baseline="0" noProof="0" dirty="0">
                  <a:ln>
                    <a:noFill/>
                  </a:ln>
                  <a:solidFill>
                    <a:srgbClr val="C00000"/>
                  </a:solidFill>
                  <a:effectLst/>
                  <a:uLnTx/>
                  <a:uFillTx/>
                  <a:latin typeface="Arial" panose="020B0604020202020204"/>
                  <a:ea typeface="思源黑体 CN Normal"/>
                  <a:cs typeface="+mn-ea"/>
                  <a:sym typeface="+mn-lt"/>
                </a:rPr>
                <a:t>核心技术</a:t>
              </a:r>
            </a:p>
          </p:txBody>
        </p:sp>
      </p:grpSp>
      <p:grpSp>
        <p:nvGrpSpPr>
          <p:cNvPr id="50" name="组合 49"/>
          <p:cNvGrpSpPr/>
          <p:nvPr/>
        </p:nvGrpSpPr>
        <p:grpSpPr>
          <a:xfrm>
            <a:off x="620339" y="4511983"/>
            <a:ext cx="1701840" cy="490065"/>
            <a:chOff x="651638" y="3445283"/>
            <a:chExt cx="1701840" cy="490065"/>
          </a:xfrm>
        </p:grpSpPr>
        <p:grpSp>
          <p:nvGrpSpPr>
            <p:cNvPr id="51" name="组合 50"/>
            <p:cNvGrpSpPr/>
            <p:nvPr/>
          </p:nvGrpSpPr>
          <p:grpSpPr>
            <a:xfrm>
              <a:off x="651638" y="3445283"/>
              <a:ext cx="492664" cy="490065"/>
              <a:chOff x="2235278" y="1809459"/>
              <a:chExt cx="1537846" cy="1529734"/>
            </a:xfrm>
          </p:grpSpPr>
          <p:grpSp>
            <p:nvGrpSpPr>
              <p:cNvPr id="53" name="组合 52"/>
              <p:cNvGrpSpPr/>
              <p:nvPr/>
            </p:nvGrpSpPr>
            <p:grpSpPr>
              <a:xfrm>
                <a:off x="2235278" y="1809459"/>
                <a:ext cx="1537846" cy="1529734"/>
                <a:chOff x="2253753" y="1632567"/>
                <a:chExt cx="1805959" cy="1796433"/>
              </a:xfrm>
            </p:grpSpPr>
            <p:sp>
              <p:nvSpPr>
                <p:cNvPr id="55" name="等腰三角形 2"/>
                <p:cNvSpPr/>
                <p:nvPr/>
              </p:nvSpPr>
              <p:spPr>
                <a:xfrm rot="2032172">
                  <a:off x="2253753" y="163256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0C8CF7">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a:cs typeface="+mn-ea"/>
                    <a:sym typeface="+mn-lt"/>
                  </a:endParaRPr>
                </a:p>
              </p:txBody>
            </p:sp>
            <p:sp>
              <p:nvSpPr>
                <p:cNvPr id="56" name="等腰三角形 2"/>
                <p:cNvSpPr/>
                <p:nvPr/>
              </p:nvSpPr>
              <p:spPr>
                <a:xfrm rot="5400000">
                  <a:off x="2358529" y="1727817"/>
                  <a:ext cx="1740891" cy="1661475"/>
                </a:xfrm>
                <a:custGeom>
                  <a:avLst/>
                  <a:gdLst>
                    <a:gd name="connsiteX0" fmla="*/ 43896 w 1740891"/>
                    <a:gd name="connsiteY0" fmla="*/ 1130013 h 1661475"/>
                    <a:gd name="connsiteX1" fmla="*/ 553901 w 1740891"/>
                    <a:gd name="connsiteY1" fmla="*/ 188466 h 1661475"/>
                    <a:gd name="connsiteX2" fmla="*/ 1186991 w 1740891"/>
                    <a:gd name="connsiteY2" fmla="*/ 188466 h 1661475"/>
                    <a:gd name="connsiteX3" fmla="*/ 1696996 w 1740891"/>
                    <a:gd name="connsiteY3" fmla="*/ 1130013 h 1661475"/>
                    <a:gd name="connsiteX4" fmla="*/ 1380451 w 1740891"/>
                    <a:gd name="connsiteY4" fmla="*/ 1661475 h 1661475"/>
                    <a:gd name="connsiteX5" fmla="*/ 360441 w 1740891"/>
                    <a:gd name="connsiteY5" fmla="*/ 1661475 h 1661475"/>
                    <a:gd name="connsiteX6" fmla="*/ 43896 w 1740891"/>
                    <a:gd name="connsiteY6" fmla="*/ 1130013 h 16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891" h="1661475">
                      <a:moveTo>
                        <a:pt x="43896" y="1130013"/>
                      </a:moveTo>
                      <a:lnTo>
                        <a:pt x="553901" y="188466"/>
                      </a:lnTo>
                      <a:cubicBezTo>
                        <a:pt x="690015" y="-62822"/>
                        <a:pt x="1050877" y="-62822"/>
                        <a:pt x="1186991" y="188466"/>
                      </a:cubicBezTo>
                      <a:lnTo>
                        <a:pt x="1696996" y="1130013"/>
                      </a:lnTo>
                      <a:cubicBezTo>
                        <a:pt x="1826828" y="1369702"/>
                        <a:pt x="1653044" y="1661475"/>
                        <a:pt x="1380451" y="1661475"/>
                      </a:cubicBezTo>
                      <a:lnTo>
                        <a:pt x="360441" y="1661475"/>
                      </a:lnTo>
                      <a:cubicBezTo>
                        <a:pt x="87848" y="1661475"/>
                        <a:pt x="-85936" y="1369702"/>
                        <a:pt x="43896" y="1130013"/>
                      </a:cubicBezTo>
                    </a:path>
                  </a:pathLst>
                </a:custGeom>
                <a:solidFill>
                  <a:srgbClr val="4785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a:cs typeface="+mn-ea"/>
                    <a:sym typeface="+mn-lt"/>
                  </a:endParaRPr>
                </a:p>
              </p:txBody>
            </p:sp>
          </p:grpSp>
          <p:sp>
            <p:nvSpPr>
              <p:cNvPr id="54" name="图形 53"/>
              <p:cNvSpPr/>
              <p:nvPr/>
            </p:nvSpPr>
            <p:spPr>
              <a:xfrm>
                <a:off x="2593916" y="2327926"/>
                <a:ext cx="663562" cy="585908"/>
              </a:xfrm>
              <a:custGeom>
                <a:avLst/>
                <a:gdLst>
                  <a:gd name="connsiteX0" fmla="*/ 2174367 w 6096000"/>
                  <a:gd name="connsiteY0" fmla="*/ 4381500 h 5382632"/>
                  <a:gd name="connsiteX1" fmla="*/ 1231392 w 6096000"/>
                  <a:gd name="connsiteY1" fmla="*/ 5324475 h 5382632"/>
                  <a:gd name="connsiteX2" fmla="*/ 962025 w 6096000"/>
                  <a:gd name="connsiteY2" fmla="*/ 5329157 h 5382632"/>
                  <a:gd name="connsiteX3" fmla="*/ 957344 w 6096000"/>
                  <a:gd name="connsiteY3" fmla="*/ 5059790 h 5382632"/>
                  <a:gd name="connsiteX4" fmla="*/ 962025 w 6096000"/>
                  <a:gd name="connsiteY4" fmla="*/ 5055108 h 5382632"/>
                  <a:gd name="connsiteX5" fmla="*/ 1635633 w 6096000"/>
                  <a:gd name="connsiteY5" fmla="*/ 4381500 h 5382632"/>
                  <a:gd name="connsiteX6" fmla="*/ 762000 w 6096000"/>
                  <a:gd name="connsiteY6" fmla="*/ 4381500 h 5382632"/>
                  <a:gd name="connsiteX7" fmla="*/ 381000 w 6096000"/>
                  <a:gd name="connsiteY7" fmla="*/ 4000500 h 5382632"/>
                  <a:gd name="connsiteX8" fmla="*/ 381000 w 6096000"/>
                  <a:gd name="connsiteY8" fmla="*/ 381000 h 5382632"/>
                  <a:gd name="connsiteX9" fmla="*/ 190500 w 6096000"/>
                  <a:gd name="connsiteY9" fmla="*/ 381000 h 5382632"/>
                  <a:gd name="connsiteX10" fmla="*/ 0 w 6096000"/>
                  <a:gd name="connsiteY10" fmla="*/ 190500 h 5382632"/>
                  <a:gd name="connsiteX11" fmla="*/ 190500 w 6096000"/>
                  <a:gd name="connsiteY11" fmla="*/ 0 h 5382632"/>
                  <a:gd name="connsiteX12" fmla="*/ 5905500 w 6096000"/>
                  <a:gd name="connsiteY12" fmla="*/ 0 h 5382632"/>
                  <a:gd name="connsiteX13" fmla="*/ 6096000 w 6096000"/>
                  <a:gd name="connsiteY13" fmla="*/ 190500 h 5382632"/>
                  <a:gd name="connsiteX14" fmla="*/ 5905500 w 6096000"/>
                  <a:gd name="connsiteY14" fmla="*/ 381000 h 5382632"/>
                  <a:gd name="connsiteX15" fmla="*/ 5715000 w 6096000"/>
                  <a:gd name="connsiteY15" fmla="*/ 381000 h 5382632"/>
                  <a:gd name="connsiteX16" fmla="*/ 5715000 w 6096000"/>
                  <a:gd name="connsiteY16" fmla="*/ 4000500 h 5382632"/>
                  <a:gd name="connsiteX17" fmla="*/ 5334000 w 6096000"/>
                  <a:gd name="connsiteY17" fmla="*/ 4381500 h 5382632"/>
                  <a:gd name="connsiteX18" fmla="*/ 4460367 w 6096000"/>
                  <a:gd name="connsiteY18" fmla="*/ 4381500 h 5382632"/>
                  <a:gd name="connsiteX19" fmla="*/ 5133975 w 6096000"/>
                  <a:gd name="connsiteY19" fmla="*/ 5055108 h 5382632"/>
                  <a:gd name="connsiteX20" fmla="*/ 5129294 w 6096000"/>
                  <a:gd name="connsiteY20" fmla="*/ 5324475 h 5382632"/>
                  <a:gd name="connsiteX21" fmla="*/ 4864608 w 6096000"/>
                  <a:gd name="connsiteY21" fmla="*/ 5324475 h 5382632"/>
                  <a:gd name="connsiteX22" fmla="*/ 3921633 w 6096000"/>
                  <a:gd name="connsiteY22" fmla="*/ 4381500 h 5382632"/>
                  <a:gd name="connsiteX23" fmla="*/ 2174367 w 6096000"/>
                  <a:gd name="connsiteY23" fmla="*/ 4381500 h 5382632"/>
                  <a:gd name="connsiteX24" fmla="*/ 1658683 w 6096000"/>
                  <a:gd name="connsiteY24" fmla="*/ 2964371 h 5382632"/>
                  <a:gd name="connsiteX25" fmla="*/ 2552891 w 6096000"/>
                  <a:gd name="connsiteY25" fmla="*/ 2070354 h 5382632"/>
                  <a:gd name="connsiteX26" fmla="*/ 3310700 w 6096000"/>
                  <a:gd name="connsiteY26" fmla="*/ 2828163 h 5382632"/>
                  <a:gd name="connsiteX27" fmla="*/ 3580067 w 6096000"/>
                  <a:gd name="connsiteY27" fmla="*/ 2828163 h 5382632"/>
                  <a:gd name="connsiteX28" fmla="*/ 4772978 w 6096000"/>
                  <a:gd name="connsiteY28" fmla="*/ 1635252 h 5382632"/>
                  <a:gd name="connsiteX29" fmla="*/ 4777659 w 6096000"/>
                  <a:gd name="connsiteY29" fmla="*/ 1365885 h 5382632"/>
                  <a:gd name="connsiteX30" fmla="*/ 4508292 w 6096000"/>
                  <a:gd name="connsiteY30" fmla="*/ 1361203 h 5382632"/>
                  <a:gd name="connsiteX31" fmla="*/ 4503611 w 6096000"/>
                  <a:gd name="connsiteY31" fmla="*/ 1365885 h 5382632"/>
                  <a:gd name="connsiteX32" fmla="*/ 3445383 w 6096000"/>
                  <a:gd name="connsiteY32" fmla="*/ 2424112 h 5382632"/>
                  <a:gd name="connsiteX33" fmla="*/ 2687574 w 6096000"/>
                  <a:gd name="connsiteY33" fmla="*/ 1666113 h 5382632"/>
                  <a:gd name="connsiteX34" fmla="*/ 2418166 w 6096000"/>
                  <a:gd name="connsiteY34" fmla="*/ 1665963 h 5382632"/>
                  <a:gd name="connsiteX35" fmla="*/ 2418017 w 6096000"/>
                  <a:gd name="connsiteY35" fmla="*/ 1666113 h 5382632"/>
                  <a:gd name="connsiteX36" fmla="*/ 1389317 w 6096000"/>
                  <a:gd name="connsiteY36" fmla="*/ 2694813 h 5382632"/>
                  <a:gd name="connsiteX37" fmla="*/ 1389221 w 6096000"/>
                  <a:gd name="connsiteY37" fmla="*/ 2964276 h 5382632"/>
                  <a:gd name="connsiteX38" fmla="*/ 1658684 w 6096000"/>
                  <a:gd name="connsiteY38" fmla="*/ 2964371 h 53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96000" h="5382632">
                    <a:moveTo>
                      <a:pt x="2174367" y="4381500"/>
                    </a:moveTo>
                    <a:lnTo>
                      <a:pt x="1231392" y="5324475"/>
                    </a:lnTo>
                    <a:cubicBezTo>
                      <a:pt x="1158301" y="5400152"/>
                      <a:pt x="1037701" y="5402248"/>
                      <a:pt x="962025" y="5329157"/>
                    </a:cubicBezTo>
                    <a:cubicBezTo>
                      <a:pt x="886349" y="5256066"/>
                      <a:pt x="884253" y="5135466"/>
                      <a:pt x="957344" y="5059790"/>
                    </a:cubicBezTo>
                    <a:cubicBezTo>
                      <a:pt x="958877" y="5058202"/>
                      <a:pt x="960438" y="5056641"/>
                      <a:pt x="962025" y="5055108"/>
                    </a:cubicBezTo>
                    <a:lnTo>
                      <a:pt x="1635633" y="4381500"/>
                    </a:lnTo>
                    <a:lnTo>
                      <a:pt x="762000" y="4381500"/>
                    </a:lnTo>
                    <a:cubicBezTo>
                      <a:pt x="551580" y="4381500"/>
                      <a:pt x="381000" y="4210921"/>
                      <a:pt x="381000" y="4000500"/>
                    </a:cubicBezTo>
                    <a:lnTo>
                      <a:pt x="381000" y="381000"/>
                    </a:lnTo>
                    <a:lnTo>
                      <a:pt x="190500" y="381000"/>
                    </a:lnTo>
                    <a:cubicBezTo>
                      <a:pt x="85290" y="381000"/>
                      <a:pt x="0" y="295710"/>
                      <a:pt x="0" y="190500"/>
                    </a:cubicBezTo>
                    <a:cubicBezTo>
                      <a:pt x="0" y="85290"/>
                      <a:pt x="85290" y="0"/>
                      <a:pt x="190500" y="0"/>
                    </a:cubicBezTo>
                    <a:lnTo>
                      <a:pt x="5905500" y="0"/>
                    </a:lnTo>
                    <a:cubicBezTo>
                      <a:pt x="6010710" y="0"/>
                      <a:pt x="6096000" y="85290"/>
                      <a:pt x="6096000" y="190500"/>
                    </a:cubicBezTo>
                    <a:cubicBezTo>
                      <a:pt x="6096000" y="295710"/>
                      <a:pt x="6010711" y="381000"/>
                      <a:pt x="5905500" y="381000"/>
                    </a:cubicBezTo>
                    <a:lnTo>
                      <a:pt x="5715000" y="381000"/>
                    </a:lnTo>
                    <a:lnTo>
                      <a:pt x="5715000" y="4000500"/>
                    </a:lnTo>
                    <a:cubicBezTo>
                      <a:pt x="5715000" y="4210921"/>
                      <a:pt x="5544421" y="4381500"/>
                      <a:pt x="5334000" y="4381500"/>
                    </a:cubicBezTo>
                    <a:lnTo>
                      <a:pt x="4460367" y="4381500"/>
                    </a:lnTo>
                    <a:lnTo>
                      <a:pt x="5133975" y="5055108"/>
                    </a:lnTo>
                    <a:cubicBezTo>
                      <a:pt x="5207066" y="5130785"/>
                      <a:pt x="5204970" y="5251384"/>
                      <a:pt x="5129294" y="5324475"/>
                    </a:cubicBezTo>
                    <a:cubicBezTo>
                      <a:pt x="5055470" y="5395776"/>
                      <a:pt x="4938431" y="5395776"/>
                      <a:pt x="4864608" y="5324475"/>
                    </a:cubicBezTo>
                    <a:lnTo>
                      <a:pt x="3921633" y="4381500"/>
                    </a:lnTo>
                    <a:lnTo>
                      <a:pt x="2174367" y="4381500"/>
                    </a:lnTo>
                    <a:close/>
                    <a:moveTo>
                      <a:pt x="1658683" y="2964371"/>
                    </a:moveTo>
                    <a:lnTo>
                      <a:pt x="2552891" y="2070354"/>
                    </a:lnTo>
                    <a:lnTo>
                      <a:pt x="3310700" y="2828163"/>
                    </a:lnTo>
                    <a:cubicBezTo>
                      <a:pt x="3385090" y="2902531"/>
                      <a:pt x="3505677" y="2902531"/>
                      <a:pt x="3580067" y="2828163"/>
                    </a:cubicBezTo>
                    <a:lnTo>
                      <a:pt x="4772978" y="1635252"/>
                    </a:lnTo>
                    <a:cubicBezTo>
                      <a:pt x="4848654" y="1562161"/>
                      <a:pt x="4850751" y="1441562"/>
                      <a:pt x="4777659" y="1365885"/>
                    </a:cubicBezTo>
                    <a:cubicBezTo>
                      <a:pt x="4704569" y="1290208"/>
                      <a:pt x="4583969" y="1288112"/>
                      <a:pt x="4508292" y="1361203"/>
                    </a:cubicBezTo>
                    <a:cubicBezTo>
                      <a:pt x="4506705" y="1362736"/>
                      <a:pt x="4505144" y="1364297"/>
                      <a:pt x="4503611" y="1365885"/>
                    </a:cubicBezTo>
                    <a:lnTo>
                      <a:pt x="3445383" y="2424112"/>
                    </a:lnTo>
                    <a:lnTo>
                      <a:pt x="2687574" y="1666113"/>
                    </a:lnTo>
                    <a:cubicBezTo>
                      <a:pt x="2613221" y="1591677"/>
                      <a:pt x="2492603" y="1591610"/>
                      <a:pt x="2418166" y="1665963"/>
                    </a:cubicBezTo>
                    <a:cubicBezTo>
                      <a:pt x="2418116" y="1666013"/>
                      <a:pt x="2418067" y="1666063"/>
                      <a:pt x="2418017" y="1666113"/>
                    </a:cubicBezTo>
                    <a:lnTo>
                      <a:pt x="1389317" y="2694813"/>
                    </a:lnTo>
                    <a:cubicBezTo>
                      <a:pt x="1314880" y="2769197"/>
                      <a:pt x="1314838" y="2889839"/>
                      <a:pt x="1389221" y="2964276"/>
                    </a:cubicBezTo>
                    <a:cubicBezTo>
                      <a:pt x="1463605" y="3038712"/>
                      <a:pt x="1584247" y="3038754"/>
                      <a:pt x="1658684" y="2964371"/>
                    </a:cubicBezTo>
                    <a:close/>
                  </a:path>
                </a:pathLst>
              </a:custGeom>
              <a:solidFill>
                <a:sysClr val="window" lastClr="FFFFFF"/>
              </a:solidFill>
              <a:ln w="66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思源黑体 CN Normal"/>
                  <a:cs typeface="+mn-ea"/>
                  <a:sym typeface="+mn-lt"/>
                </a:endParaRPr>
              </a:p>
            </p:txBody>
          </p:sp>
        </p:grpSp>
        <p:sp>
          <p:nvSpPr>
            <p:cNvPr id="52" name="文本框 51"/>
            <p:cNvSpPr txBox="1"/>
            <p:nvPr/>
          </p:nvSpPr>
          <p:spPr>
            <a:xfrm>
              <a:off x="1078267" y="3511363"/>
              <a:ext cx="1275211" cy="367986"/>
            </a:xfrm>
            <a:prstGeom prst="rect">
              <a:avLst/>
            </a:prstGeom>
            <a:noFill/>
          </p:spPr>
          <p:txBody>
            <a:bodyPr wrap="square">
              <a:spAutoFit/>
            </a:bodyPr>
            <a:lstStyle/>
            <a:p>
              <a:pPr marL="0" marR="0" lvl="0" indent="0" algn="ctr" defTabSz="914400" eaLnBrk="1" fontAlgn="auto" latinLnBrk="0" hangingPunct="1">
                <a:lnSpc>
                  <a:spcPct val="120000"/>
                </a:lnSpc>
                <a:spcBef>
                  <a:spcPts val="0"/>
                </a:spcBef>
                <a:spcAft>
                  <a:spcPts val="0"/>
                </a:spcAft>
                <a:buClrTx/>
                <a:buSzPct val="100000"/>
                <a:buFontTx/>
                <a:buNone/>
                <a:defRPr/>
              </a:pPr>
              <a:r>
                <a:rPr kumimoji="0" lang="zh-CN" altLang="en-US" sz="1600" b="0" i="0" u="none" strike="noStrike" kern="0" cap="none" spc="300" normalizeH="0" baseline="0" noProof="0" dirty="0">
                  <a:ln>
                    <a:noFill/>
                  </a:ln>
                  <a:solidFill>
                    <a:srgbClr val="C00000"/>
                  </a:solidFill>
                  <a:effectLst/>
                  <a:uLnTx/>
                  <a:uFillTx/>
                  <a:latin typeface="Arial" panose="020B0604020202020204"/>
                  <a:ea typeface="思源黑体 CN Normal"/>
                  <a:cs typeface="+mn-ea"/>
                  <a:sym typeface="+mn-lt"/>
                </a:rPr>
                <a:t>客户价值</a:t>
              </a:r>
            </a:p>
          </p:txBody>
        </p:sp>
      </p:grpSp>
      <p:graphicFrame>
        <p:nvGraphicFramePr>
          <p:cNvPr id="57" name="对象 -2147482624"/>
          <p:cNvGraphicFramePr>
            <a:graphicFrameLocks noChangeAspect="1"/>
          </p:cNvGraphicFramePr>
          <p:nvPr/>
        </p:nvGraphicFramePr>
        <p:xfrm>
          <a:off x="6096000" y="957244"/>
          <a:ext cx="5382895" cy="3559175"/>
        </p:xfrm>
        <a:graphic>
          <a:graphicData uri="http://schemas.openxmlformats.org/presentationml/2006/ole">
            <mc:AlternateContent xmlns:mc="http://schemas.openxmlformats.org/markup-compatibility/2006">
              <mc:Choice xmlns:v="urn:schemas-microsoft-com:vml" Requires="v">
                <p:oleObj r:id="rId3" imgW="6169025" imgH="4079875" progId="Visio.Drawing.15">
                  <p:embed/>
                </p:oleObj>
              </mc:Choice>
              <mc:Fallback>
                <p:oleObj r:id="rId3" imgW="6169025" imgH="4079875" progId="Visio.Drawing.15">
                  <p:embed/>
                  <p:pic>
                    <p:nvPicPr>
                      <p:cNvPr id="57" name="对象 -2147482624"/>
                      <p:cNvPicPr/>
                      <p:nvPr/>
                    </p:nvPicPr>
                    <p:blipFill>
                      <a:blip r:embed="rId4"/>
                      <a:stretch>
                        <a:fillRect/>
                      </a:stretch>
                    </p:blipFill>
                    <p:spPr>
                      <a:xfrm>
                        <a:off x="6096000" y="957244"/>
                        <a:ext cx="5382895" cy="3559175"/>
                      </a:xfrm>
                      <a:prstGeom prst="rect">
                        <a:avLst/>
                      </a:prstGeom>
                      <a:noFill/>
                      <a:ln w="38100">
                        <a:noFill/>
                        <a:miter/>
                      </a:ln>
                    </p:spPr>
                  </p:pic>
                </p:oleObj>
              </mc:Fallback>
            </mc:AlternateContent>
          </a:graphicData>
        </a:graphic>
      </p:graphicFrame>
      <p:sp>
        <p:nvSpPr>
          <p:cNvPr id="58" name="矩形 57"/>
          <p:cNvSpPr/>
          <p:nvPr/>
        </p:nvSpPr>
        <p:spPr>
          <a:xfrm>
            <a:off x="6302095" y="4228959"/>
            <a:ext cx="5176800" cy="909864"/>
          </a:xfrm>
          <a:prstGeom prst="rect">
            <a:avLst/>
          </a:prstGeom>
        </p:spPr>
        <p:txBody>
          <a:bodyPr wrap="square">
            <a:noAutofit/>
          </a:bodyPr>
          <a:lstStyle/>
          <a:p>
            <a:pPr hangingPunct="0">
              <a:lnSpc>
                <a:spcPct val="150000"/>
              </a:lnSpc>
            </a:pPr>
            <a:r>
              <a:rPr lang="zh-CN" altLang="en-US" sz="1200" kern="2200" dirty="0">
                <a:solidFill>
                  <a:srgbClr val="000000"/>
                </a:solidFill>
                <a:latin typeface="Arial" panose="020B0604020202020204"/>
                <a:ea typeface="思源黑体 CN Normal"/>
                <a:cs typeface="+mn-ea"/>
                <a:sym typeface="+mn-lt"/>
              </a:rPr>
              <a:t>系统环境：</a:t>
            </a:r>
            <a:endParaRPr lang="en-US" altLang="zh-CN" sz="1200" kern="2200" dirty="0">
              <a:solidFill>
                <a:srgbClr val="000000"/>
              </a:solidFill>
              <a:latin typeface="Arial" panose="020B0604020202020204"/>
              <a:ea typeface="思源黑体 CN Normal"/>
              <a:cs typeface="+mn-ea"/>
              <a:sym typeface="+mn-lt"/>
            </a:endParaRPr>
          </a:p>
          <a:p>
            <a:pPr hangingPunct="0">
              <a:lnSpc>
                <a:spcPct val="150000"/>
              </a:lnSpc>
            </a:pPr>
            <a:r>
              <a:rPr lang="en-US" altLang="zh-CN" sz="1200" kern="2200" dirty="0">
                <a:solidFill>
                  <a:srgbClr val="000000"/>
                </a:solidFill>
                <a:latin typeface="Arial" panose="020B0604020202020204"/>
                <a:ea typeface="思源黑体 CN Normal"/>
                <a:cs typeface="+mn-ea"/>
                <a:sym typeface="+mn-lt"/>
              </a:rPr>
              <a:t>1.</a:t>
            </a:r>
            <a:r>
              <a:rPr lang="zh-CN" altLang="zh-CN" sz="1200" kern="2200" dirty="0">
                <a:solidFill>
                  <a:srgbClr val="000000"/>
                </a:solidFill>
                <a:latin typeface="Arial" panose="020B0604020202020204"/>
                <a:ea typeface="思源黑体 CN Normal"/>
                <a:cs typeface="+mn-ea"/>
                <a:sym typeface="+mn-lt"/>
              </a:rPr>
              <a:t>服务器</a:t>
            </a:r>
            <a:r>
              <a:rPr lang="en-US" altLang="zh-CN" sz="1200" kern="2200" dirty="0">
                <a:solidFill>
                  <a:srgbClr val="000000"/>
                </a:solidFill>
                <a:latin typeface="Arial" panose="020B0604020202020204"/>
                <a:ea typeface="思源黑体 CN Normal"/>
                <a:cs typeface="+mn-ea"/>
                <a:sym typeface="+mn-lt"/>
              </a:rPr>
              <a:t>:   </a:t>
            </a:r>
            <a:r>
              <a:rPr lang="zh-CN" altLang="zh-CN" sz="1200" kern="2200" dirty="0">
                <a:solidFill>
                  <a:srgbClr val="000000"/>
                </a:solidFill>
                <a:latin typeface="Arial" panose="020B0604020202020204"/>
                <a:ea typeface="思源黑体 CN Normal"/>
                <a:cs typeface="+mn-ea"/>
                <a:sym typeface="+mn-lt"/>
              </a:rPr>
              <a:t>泰山服务器</a:t>
            </a:r>
            <a:r>
              <a:rPr lang="zh-CN" altLang="en-US" sz="1200" kern="2200" dirty="0">
                <a:solidFill>
                  <a:srgbClr val="000000"/>
                </a:solidFill>
                <a:latin typeface="Arial" panose="020B0604020202020204"/>
                <a:ea typeface="思源黑体 CN Normal"/>
                <a:cs typeface="+mn-ea"/>
                <a:sym typeface="+mn-lt"/>
              </a:rPr>
              <a:t>、</a:t>
            </a:r>
            <a:r>
              <a:rPr lang="zh-CN" altLang="zh-CN" sz="1200" kern="2200" dirty="0">
                <a:solidFill>
                  <a:srgbClr val="000000"/>
                </a:solidFill>
                <a:latin typeface="Arial" panose="020B0604020202020204"/>
                <a:ea typeface="思源黑体 CN Normal"/>
                <a:cs typeface="+mn-ea"/>
                <a:sym typeface="+mn-lt"/>
              </a:rPr>
              <a:t>鲲鹏芯片</a:t>
            </a:r>
            <a:r>
              <a:rPr lang="zh-CN" altLang="en-US" sz="1200" kern="2200" dirty="0">
                <a:solidFill>
                  <a:srgbClr val="000000"/>
                </a:solidFill>
                <a:latin typeface="Arial" panose="020B0604020202020204"/>
                <a:ea typeface="思源黑体 CN Normal"/>
                <a:cs typeface="+mn-ea"/>
                <a:sym typeface="+mn-lt"/>
              </a:rPr>
              <a:t>，虚拟机</a:t>
            </a:r>
            <a:endParaRPr lang="zh-CN" altLang="zh-CN" sz="1200" kern="100" dirty="0">
              <a:solidFill>
                <a:prstClr val="black"/>
              </a:solidFill>
              <a:latin typeface="Arial" panose="020B0604020202020204"/>
              <a:ea typeface="思源黑体 CN Normal"/>
              <a:cs typeface="+mn-ea"/>
              <a:sym typeface="+mn-lt"/>
            </a:endParaRPr>
          </a:p>
          <a:p>
            <a:pPr hangingPunct="0">
              <a:lnSpc>
                <a:spcPct val="150000"/>
              </a:lnSpc>
            </a:pPr>
            <a:r>
              <a:rPr lang="en-US" altLang="zh-CN" sz="1200" kern="2200" dirty="0">
                <a:solidFill>
                  <a:srgbClr val="000000"/>
                </a:solidFill>
                <a:latin typeface="Arial" panose="020B0604020202020204"/>
                <a:ea typeface="思源黑体 CN Normal"/>
                <a:cs typeface="+mn-ea"/>
                <a:sym typeface="+mn-lt"/>
              </a:rPr>
              <a:t>2.</a:t>
            </a:r>
            <a:r>
              <a:rPr lang="zh-CN" altLang="zh-CN" sz="1200" kern="2200" dirty="0">
                <a:solidFill>
                  <a:srgbClr val="000000"/>
                </a:solidFill>
                <a:latin typeface="Arial" panose="020B0604020202020204"/>
                <a:ea typeface="思源黑体 CN Normal"/>
                <a:cs typeface="+mn-ea"/>
                <a:sym typeface="+mn-lt"/>
              </a:rPr>
              <a:t>操作系统</a:t>
            </a:r>
            <a:r>
              <a:rPr lang="en-US" altLang="zh-CN" sz="1200" kern="2200" dirty="0">
                <a:solidFill>
                  <a:srgbClr val="000000"/>
                </a:solidFill>
                <a:latin typeface="Arial" panose="020B0604020202020204"/>
                <a:ea typeface="思源黑体 CN Normal"/>
                <a:cs typeface="+mn-ea"/>
                <a:sym typeface="+mn-lt"/>
              </a:rPr>
              <a:t>: </a:t>
            </a:r>
            <a:r>
              <a:rPr lang="zh-CN" altLang="zh-CN" sz="1200" kern="2200" dirty="0">
                <a:solidFill>
                  <a:srgbClr val="000000"/>
                </a:solidFill>
                <a:latin typeface="Arial" panose="020B0604020202020204"/>
                <a:ea typeface="思源黑体 CN Normal"/>
                <a:cs typeface="+mn-ea"/>
                <a:sym typeface="+mn-lt"/>
              </a:rPr>
              <a:t>麒麟操作系统</a:t>
            </a:r>
            <a:endParaRPr lang="zh-CN" altLang="zh-CN" sz="1200" kern="100" dirty="0">
              <a:solidFill>
                <a:prstClr val="black"/>
              </a:solidFill>
              <a:latin typeface="Arial" panose="020B0604020202020204"/>
              <a:ea typeface="思源黑体 CN Normal"/>
              <a:cs typeface="+mn-ea"/>
              <a:sym typeface="+mn-lt"/>
            </a:endParaRPr>
          </a:p>
          <a:p>
            <a:pPr hangingPunct="0">
              <a:lnSpc>
                <a:spcPct val="150000"/>
              </a:lnSpc>
            </a:pPr>
            <a:r>
              <a:rPr lang="en-US" altLang="zh-CN" sz="1200" kern="2200" dirty="0">
                <a:solidFill>
                  <a:srgbClr val="000000"/>
                </a:solidFill>
                <a:latin typeface="Arial" panose="020B0604020202020204"/>
                <a:ea typeface="思源黑体 CN Normal"/>
                <a:cs typeface="+mn-ea"/>
                <a:sym typeface="+mn-lt"/>
              </a:rPr>
              <a:t>3.</a:t>
            </a:r>
            <a:r>
              <a:rPr lang="zh-CN" altLang="zh-CN" sz="1200" kern="2200" dirty="0">
                <a:solidFill>
                  <a:srgbClr val="000000"/>
                </a:solidFill>
                <a:latin typeface="Arial" panose="020B0604020202020204"/>
                <a:ea typeface="思源黑体 CN Normal"/>
                <a:cs typeface="+mn-ea"/>
                <a:sym typeface="+mn-lt"/>
              </a:rPr>
              <a:t>中间件</a:t>
            </a:r>
            <a:r>
              <a:rPr lang="en-US" altLang="zh-CN" sz="1200" kern="2200" dirty="0">
                <a:solidFill>
                  <a:srgbClr val="000000"/>
                </a:solidFill>
                <a:latin typeface="Arial" panose="020B0604020202020204"/>
                <a:ea typeface="思源黑体 CN Normal"/>
                <a:cs typeface="+mn-ea"/>
                <a:sym typeface="+mn-lt"/>
              </a:rPr>
              <a:t>:   </a:t>
            </a:r>
            <a:r>
              <a:rPr lang="zh-CN" altLang="zh-CN" sz="1200" kern="2200" dirty="0">
                <a:solidFill>
                  <a:srgbClr val="000000"/>
                </a:solidFill>
                <a:latin typeface="Arial" panose="020B0604020202020204"/>
                <a:ea typeface="思源黑体 CN Normal"/>
                <a:cs typeface="+mn-ea"/>
                <a:sym typeface="+mn-lt"/>
              </a:rPr>
              <a:t>东方通应用服务器软件</a:t>
            </a:r>
            <a:r>
              <a:rPr lang="en-US" altLang="zh-CN" sz="1200" kern="2200" dirty="0">
                <a:solidFill>
                  <a:srgbClr val="000000"/>
                </a:solidFill>
                <a:latin typeface="Arial" panose="020B0604020202020204"/>
                <a:ea typeface="思源黑体 CN Normal"/>
                <a:cs typeface="+mn-ea"/>
                <a:sym typeface="+mn-lt"/>
              </a:rPr>
              <a:t>TongWeb</a:t>
            </a:r>
          </a:p>
        </p:txBody>
      </p:sp>
      <p:sp>
        <p:nvSpPr>
          <p:cNvPr id="59" name="矩形 58"/>
          <p:cNvSpPr/>
          <p:nvPr/>
        </p:nvSpPr>
        <p:spPr>
          <a:xfrm>
            <a:off x="6302095" y="5509325"/>
            <a:ext cx="4987124" cy="923330"/>
          </a:xfrm>
          <a:prstGeom prst="rect">
            <a:avLst/>
          </a:prstGeom>
        </p:spPr>
        <p:txBody>
          <a:bodyPr wrap="square">
            <a:spAutoFit/>
          </a:bodyPr>
          <a:lstStyle/>
          <a:p>
            <a:pPr>
              <a:lnSpc>
                <a:spcPct val="150000"/>
              </a:lnSpc>
            </a:pPr>
            <a:r>
              <a:rPr lang="zh-CN" altLang="en-US" sz="1200" dirty="0">
                <a:solidFill>
                  <a:prstClr val="black"/>
                </a:solidFill>
                <a:latin typeface="Arial" panose="020B0604020202020204"/>
                <a:ea typeface="思源黑体 CN Normal"/>
                <a:cs typeface="+mn-ea"/>
                <a:sym typeface="+mn-lt"/>
              </a:rPr>
              <a:t>上线系统：声誉风险管理系统、商密电子公文系统、企业级邮件系统、集团信息门户、互联网金融信息服务、金融统计监管信息、资本管理、大资管、</a:t>
            </a:r>
            <a:r>
              <a:rPr lang="en-US" altLang="zh-CN" sz="1200" dirty="0">
                <a:solidFill>
                  <a:prstClr val="black"/>
                </a:solidFill>
                <a:latin typeface="Arial" panose="020B0604020202020204"/>
                <a:ea typeface="思源黑体 CN Normal"/>
                <a:cs typeface="+mn-ea"/>
                <a:sym typeface="+mn-lt"/>
              </a:rPr>
              <a:t> </a:t>
            </a:r>
            <a:r>
              <a:rPr lang="zh-CN" altLang="en-US" sz="1200" dirty="0">
                <a:solidFill>
                  <a:prstClr val="black"/>
                </a:solidFill>
                <a:latin typeface="Arial" panose="020B0604020202020204"/>
                <a:ea typeface="思源黑体 CN Normal"/>
                <a:cs typeface="+mn-ea"/>
                <a:sym typeface="+mn-lt"/>
              </a:rPr>
              <a:t>实物贵金属、</a:t>
            </a:r>
            <a:r>
              <a:rPr lang="en-US" altLang="zh-CN" sz="1200" dirty="0">
                <a:solidFill>
                  <a:prstClr val="black"/>
                </a:solidFill>
                <a:latin typeface="Arial" panose="020B0604020202020204"/>
                <a:ea typeface="思源黑体 CN Normal"/>
                <a:cs typeface="+mn-ea"/>
                <a:sym typeface="+mn-lt"/>
              </a:rPr>
              <a:t>……</a:t>
            </a:r>
            <a:endParaRPr lang="zh-CN" altLang="en-US" sz="1200" dirty="0">
              <a:solidFill>
                <a:prstClr val="black"/>
              </a:solidFill>
              <a:latin typeface="Arial" panose="020B0604020202020204"/>
              <a:ea typeface="思源黑体 CN Normal"/>
              <a:cs typeface="+mn-ea"/>
              <a:sym typeface="+mn-lt"/>
            </a:endParaRPr>
          </a:p>
        </p:txBody>
      </p:sp>
      <p:sp>
        <p:nvSpPr>
          <p:cNvPr id="60" name="矩形 59"/>
          <p:cNvSpPr/>
          <p:nvPr/>
        </p:nvSpPr>
        <p:spPr>
          <a:xfrm>
            <a:off x="10062261" y="1138017"/>
            <a:ext cx="1354858" cy="523220"/>
          </a:xfrm>
          <a:prstGeom prst="rect">
            <a:avLst/>
          </a:prstGeom>
        </p:spPr>
        <p:txBody>
          <a:bodyPr wrap="none">
            <a:spAutoFit/>
          </a:bodyPr>
          <a:lstStyle/>
          <a:p>
            <a:r>
              <a:rPr lang="en-US" altLang="zh-CN" sz="2800" dirty="0">
                <a:solidFill>
                  <a:srgbClr val="C00000"/>
                </a:solidFill>
                <a:latin typeface="Arial" panose="020B0604020202020204"/>
                <a:ea typeface="思源黑体 CN Normal"/>
                <a:cs typeface="+mn-ea"/>
                <a:sym typeface="+mn-lt"/>
              </a:rPr>
              <a:t>200+</a:t>
            </a:r>
            <a:r>
              <a:rPr lang="zh-CN" altLang="en-US" sz="2800" dirty="0">
                <a:solidFill>
                  <a:srgbClr val="C00000"/>
                </a:solidFill>
                <a:latin typeface="Arial" panose="020B0604020202020204"/>
                <a:ea typeface="思源黑体 CN Normal"/>
                <a:cs typeface="+mn-ea"/>
                <a:sym typeface="+mn-lt"/>
              </a:rPr>
              <a:t>套</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24"/>
          <p:cNvSpPr txBox="1"/>
          <p:nvPr/>
        </p:nvSpPr>
        <p:spPr>
          <a:xfrm>
            <a:off x="1168307" y="534719"/>
            <a:ext cx="4320413" cy="461665"/>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zh-CN" altLang="en-US" sz="2400" b="1" dirty="0">
                <a:solidFill>
                  <a:srgbClr val="575656"/>
                </a:solidFill>
                <a:latin typeface="思源黑体 CN Medium" panose="020B0600000000000000" pitchFamily="34" charset="-122"/>
                <a:ea typeface="思源黑体 CN Medium" panose="020B0600000000000000" pitchFamily="34" charset="-122"/>
              </a:rPr>
              <a:t>案例：某农商行</a:t>
            </a:r>
            <a:r>
              <a:rPr lang="en-US" altLang="zh-CN" sz="2400" b="1" dirty="0">
                <a:solidFill>
                  <a:srgbClr val="575656"/>
                </a:solidFill>
                <a:latin typeface="思源黑体 CN Medium" panose="020B0600000000000000" pitchFamily="34" charset="-122"/>
                <a:ea typeface="思源黑体 CN Medium" panose="020B0600000000000000" pitchFamily="34" charset="-122"/>
              </a:rPr>
              <a:t>-</a:t>
            </a:r>
            <a:r>
              <a:rPr lang="zh-CN" altLang="en-US" sz="2400" b="1" dirty="0">
                <a:solidFill>
                  <a:srgbClr val="575656"/>
                </a:solidFill>
                <a:latin typeface="思源黑体 CN Medium" panose="020B0600000000000000" pitchFamily="34" charset="-122"/>
                <a:ea typeface="思源黑体 CN Medium" panose="020B0600000000000000" pitchFamily="34" charset="-122"/>
              </a:rPr>
              <a:t>全行应用项目</a:t>
            </a:r>
            <a:endParaRPr kumimoji="0" lang="en-US" altLang="zh-CN" sz="2400" b="1" kern="1200" cap="none" spc="0" normalizeH="0" baseline="0" noProof="0" dirty="0">
              <a:solidFill>
                <a:srgbClr val="575656"/>
              </a:solidFill>
              <a:latin typeface="思源黑体 CN Medium" panose="020B0600000000000000" pitchFamily="34" charset="-122"/>
              <a:ea typeface="思源黑体 CN Medium" panose="020B0600000000000000" pitchFamily="34" charset="-122"/>
            </a:endParaRPr>
          </a:p>
        </p:txBody>
      </p:sp>
      <p:sp>
        <p:nvSpPr>
          <p:cNvPr id="44" name="矩形 4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3"/>
          <a:srcRect l="11039" r="3436"/>
          <a:stretch>
            <a:fillRect/>
          </a:stretch>
        </p:blipFill>
        <p:spPr>
          <a:xfrm>
            <a:off x="598170" y="896620"/>
            <a:ext cx="7088505" cy="5626100"/>
          </a:xfrm>
          <a:prstGeom prst="rect">
            <a:avLst/>
          </a:prstGeom>
        </p:spPr>
      </p:pic>
      <p:sp>
        <p:nvSpPr>
          <p:cNvPr id="13" name="矩形 12"/>
          <p:cNvSpPr/>
          <p:nvPr/>
        </p:nvSpPr>
        <p:spPr>
          <a:xfrm>
            <a:off x="7526866" y="1417567"/>
            <a:ext cx="4233334" cy="4730526"/>
          </a:xfrm>
          <a:prstGeom prst="rect">
            <a:avLst/>
          </a:prstGeom>
        </p:spPr>
        <p:txBody>
          <a:bodyPr wrap="square">
            <a:spAutoFit/>
          </a:bodyPr>
          <a:lstStyle/>
          <a:p>
            <a:pPr marL="352425" lvl="1" indent="-352425">
              <a:lnSpc>
                <a:spcPct val="130000"/>
              </a:lnSpc>
              <a:buFont typeface="Wingdings" panose="05000000000000000000" pitchFamily="2" charset="2"/>
              <a:buChar char="u"/>
              <a:defRPr/>
            </a:pPr>
            <a:r>
              <a:rPr lang="zh-CN" altLang="en-US" sz="2000" b="1"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涉及应用：</a:t>
            </a:r>
            <a:r>
              <a:rPr lang="zh-CN" altLang="en-US"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支撑大连农商全行应用，包括网银、中间业务、信贷、票据、监管报送等 </a:t>
            </a:r>
            <a:r>
              <a:rPr lang="en-US" altLang="zh-CN" b="1"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25</a:t>
            </a:r>
            <a:r>
              <a:rPr lang="zh-CN" altLang="en-US" b="1"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个应用系统</a:t>
            </a:r>
            <a:r>
              <a:rPr lang="zh-CN" altLang="en-US"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，保障农商行电子金融服务、核心交易服务、客户服务应用、行内业务管理等各方面业务应用安全可靠的运行</a:t>
            </a:r>
            <a:r>
              <a:rPr lang="zh-CN" altLang="zh-CN"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a:t>
            </a:r>
            <a:endParaRPr lang="zh-CN" altLang="zh-CN" sz="2000"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endParaRPr>
          </a:p>
          <a:p>
            <a:pPr marL="342900" lvl="1" indent="-342900">
              <a:lnSpc>
                <a:spcPct val="120000"/>
              </a:lnSpc>
              <a:buFont typeface="Wingdings" panose="05000000000000000000" pitchFamily="2" charset="2"/>
              <a:buChar char="u"/>
              <a:defRPr/>
            </a:pPr>
            <a:endParaRPr lang="zh-CN" altLang="zh-CN" sz="2000"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endParaRPr>
          </a:p>
          <a:p>
            <a:pPr marL="352425" lvl="1" indent="-352425">
              <a:lnSpc>
                <a:spcPct val="120000"/>
              </a:lnSpc>
              <a:buFont typeface="Wingdings" panose="05000000000000000000" pitchFamily="2" charset="2"/>
              <a:buChar char="u"/>
              <a:defRPr/>
            </a:pPr>
            <a:r>
              <a:rPr lang="zh-CN" altLang="zh-CN" sz="2000" b="1"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应用场景：</a:t>
            </a:r>
            <a:r>
              <a:rPr lang="zh-CN" altLang="en-US"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共涉及</a:t>
            </a:r>
            <a:r>
              <a:rPr lang="en-US" altLang="zh-CN" b="1"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70</a:t>
            </a:r>
            <a:r>
              <a:rPr lang="zh-CN" altLang="en-US" b="1"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多台主机，约</a:t>
            </a:r>
            <a:r>
              <a:rPr lang="en-US" altLang="zh-CN" b="1"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200</a:t>
            </a:r>
            <a:r>
              <a:rPr lang="zh-CN" altLang="en-US" b="1"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多个实例运行；</a:t>
            </a:r>
            <a:endParaRPr lang="zh-CN" altLang="en-US" sz="2000"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endParaRPr>
          </a:p>
          <a:p>
            <a:pPr marL="342900" lvl="1" indent="-342900">
              <a:lnSpc>
                <a:spcPct val="120000"/>
              </a:lnSpc>
              <a:buFont typeface="Wingdings" panose="05000000000000000000" pitchFamily="2" charset="2"/>
              <a:buChar char="u"/>
              <a:defRPr/>
            </a:pPr>
            <a:endParaRPr lang="zh-CN" altLang="en-US" sz="2000"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endParaRPr>
          </a:p>
          <a:p>
            <a:pPr marL="352425" lvl="1" indent="-352425">
              <a:lnSpc>
                <a:spcPct val="120000"/>
              </a:lnSpc>
              <a:buFont typeface="Wingdings" panose="05000000000000000000" pitchFamily="2" charset="2"/>
              <a:buChar char="u"/>
              <a:defRPr/>
            </a:pPr>
            <a:r>
              <a:rPr lang="zh-CN" altLang="en-US"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项目中涉及到的应用系统于 </a:t>
            </a:r>
            <a:r>
              <a:rPr lang="en-US" altLang="zh-CN" b="1"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2015 </a:t>
            </a:r>
            <a:r>
              <a:rPr lang="zh-CN" altLang="en-US" b="1"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年相继上线</a:t>
            </a:r>
            <a:r>
              <a:rPr lang="zh-CN" altLang="en-US" dirty="0">
                <a:solidFill>
                  <a:srgbClr val="575656"/>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，部署在大连农商行的数据中心</a:t>
            </a:r>
          </a:p>
        </p:txBody>
      </p:sp>
    </p:spTree>
    <p:extLst>
      <p:ext uri="{BB962C8B-B14F-4D97-AF65-F5344CB8AC3E}">
        <p14:creationId xmlns:p14="http://schemas.microsoft.com/office/powerpoint/2010/main" val="2484679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24"/>
          <p:cNvSpPr txBox="1"/>
          <p:nvPr/>
        </p:nvSpPr>
        <p:spPr>
          <a:xfrm>
            <a:off x="1168307" y="534719"/>
            <a:ext cx="4320413" cy="461665"/>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zh-CN" altLang="en-US" sz="2400" b="1" dirty="0">
                <a:solidFill>
                  <a:srgbClr val="575656"/>
                </a:solidFill>
                <a:latin typeface="思源黑体 CN Medium" panose="020B0600000000000000" pitchFamily="34" charset="-122"/>
                <a:ea typeface="思源黑体 CN Medium" panose="020B0600000000000000" pitchFamily="34" charset="-122"/>
              </a:rPr>
              <a:t>案例：某城商行</a:t>
            </a:r>
            <a:r>
              <a:rPr lang="en-US" altLang="zh-CN" sz="2400" b="1" dirty="0">
                <a:solidFill>
                  <a:srgbClr val="575656"/>
                </a:solidFill>
                <a:latin typeface="思源黑体 CN Medium" panose="020B0600000000000000" pitchFamily="34" charset="-122"/>
                <a:ea typeface="思源黑体 CN Medium" panose="020B0600000000000000" pitchFamily="34" charset="-122"/>
              </a:rPr>
              <a:t>-</a:t>
            </a:r>
            <a:r>
              <a:rPr lang="zh-CN" altLang="en-US" sz="2400" b="1" dirty="0">
                <a:solidFill>
                  <a:srgbClr val="575656"/>
                </a:solidFill>
                <a:latin typeface="思源黑体 CN Medium" panose="020B0600000000000000" pitchFamily="34" charset="-122"/>
                <a:ea typeface="思源黑体 CN Medium" panose="020B0600000000000000" pitchFamily="34" charset="-122"/>
              </a:rPr>
              <a:t>全行应用项目</a:t>
            </a:r>
            <a:endParaRPr kumimoji="0" lang="en-US" altLang="zh-CN" sz="2400" b="1" kern="1200" cap="none" spc="0" normalizeH="0" baseline="0" noProof="0" dirty="0">
              <a:solidFill>
                <a:srgbClr val="575656"/>
              </a:solidFill>
              <a:latin typeface="思源黑体 CN Medium" panose="020B0600000000000000" pitchFamily="34" charset="-122"/>
              <a:ea typeface="思源黑体 CN Medium" panose="020B0600000000000000" pitchFamily="34" charset="-122"/>
            </a:endParaRPr>
          </a:p>
        </p:txBody>
      </p:sp>
      <p:sp>
        <p:nvSpPr>
          <p:cNvPr id="44" name="矩形 4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53060" y="1139399"/>
            <a:ext cx="5264436" cy="5062463"/>
            <a:chOff x="223480" y="977868"/>
            <a:chExt cx="8722077" cy="3890550"/>
          </a:xfrm>
        </p:grpSpPr>
        <p:sp>
          <p:nvSpPr>
            <p:cNvPr id="8" name="矩形 7"/>
            <p:cNvSpPr/>
            <p:nvPr/>
          </p:nvSpPr>
          <p:spPr>
            <a:xfrm>
              <a:off x="2320822" y="977868"/>
              <a:ext cx="6624735" cy="1773968"/>
            </a:xfrm>
            <a:prstGeom prst="rect">
              <a:avLst/>
            </a:prstGeom>
          </p:spPr>
          <p:txBody>
            <a:bodyPr wrap="square">
              <a:spAutoFit/>
            </a:bodyPr>
            <a:lstStyle/>
            <a:p>
              <a:pPr fontAlgn="auto">
                <a:spcBef>
                  <a:spcPts val="1200"/>
                </a:spcBef>
                <a:spcAft>
                  <a:spcPts val="1200"/>
                </a:spcAft>
              </a:pPr>
              <a:r>
                <a:rPr lang="zh-CN" altLang="zh-CN"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于</a:t>
              </a:r>
              <a:r>
                <a:rPr lang="en-US" altLang="zh-CN"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2013</a:t>
              </a:r>
              <a:r>
                <a:rPr lang="zh-CN" altLang="zh-CN"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年开始与北京东方通科技股份有限公司合作，首次尝试使用国产化应用服务器软件</a:t>
              </a:r>
              <a:r>
                <a:rPr lang="en-US" altLang="zh-CN" baseline="0" err="1">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TongWeb</a:t>
              </a:r>
              <a:r>
                <a:rPr lang="zh-CN" altLang="zh-CN"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发布管理办公类应用系统。</a:t>
              </a:r>
              <a:r>
                <a:rPr lang="zh-CN" altLang="en-US"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后续扩大应用范围：</a:t>
              </a:r>
              <a:r>
                <a:rPr lang="zh-CN" altLang="en-US">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集成生物识别系统、新一代外汇管理局报送平台、</a:t>
              </a:r>
              <a:r>
                <a:rPr lang="en-US" altLang="zh-CN">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ACS</a:t>
              </a:r>
              <a:r>
                <a:rPr lang="zh-CN" altLang="en-US">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系统、</a:t>
              </a:r>
              <a:r>
                <a:rPr lang="en-US" altLang="zh-CN">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ODS</a:t>
              </a:r>
              <a:r>
                <a:rPr lang="zh-CN" altLang="en-US">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数据库平台系统、国库无纸化等</a:t>
              </a:r>
              <a:r>
                <a:rPr lang="en-US" altLang="zh-CN" b="1">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37</a:t>
              </a:r>
              <a:r>
                <a:rPr lang="zh-CN" altLang="en-US" b="1">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个业务系统中得以应用；</a:t>
              </a:r>
              <a:endParaRPr lang="zh-CN" altLang="zh-CN" sz="1600" baseline="0">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endParaRPr>
            </a:p>
          </p:txBody>
        </p:sp>
        <p:sp>
          <p:nvSpPr>
            <p:cNvPr id="9" name="矩形 8"/>
            <p:cNvSpPr/>
            <p:nvPr/>
          </p:nvSpPr>
          <p:spPr>
            <a:xfrm>
              <a:off x="2320820" y="2859569"/>
              <a:ext cx="6624735" cy="1135340"/>
            </a:xfrm>
            <a:prstGeom prst="rect">
              <a:avLst/>
            </a:prstGeom>
          </p:spPr>
          <p:txBody>
            <a:bodyPr wrap="square">
              <a:spAutoFit/>
            </a:bodyPr>
            <a:lstStyle/>
            <a:p>
              <a:pPr fontAlgn="auto">
                <a:spcBef>
                  <a:spcPts val="1200"/>
                </a:spcBef>
                <a:spcAft>
                  <a:spcPts val="1200"/>
                </a:spcAft>
              </a:pPr>
              <a:r>
                <a:rPr lang="zh-CN" altLang="zh-CN"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近年</a:t>
              </a:r>
              <a:r>
                <a:rPr lang="zh-CN" altLang="en-US"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来，</a:t>
              </a:r>
              <a:r>
                <a:rPr lang="zh-CN" altLang="zh-CN"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行方技术人员对</a:t>
              </a:r>
              <a:r>
                <a:rPr lang="en-US" altLang="zh-CN" baseline="0" err="1">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TongWeb</a:t>
              </a:r>
              <a:r>
                <a:rPr lang="zh-CN" altLang="zh-CN"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技术掌握及经验积累，应用系统发布数量呈逐年递增趋势，且应用范围已延深至生产运营类应用系统。</a:t>
              </a:r>
              <a:r>
                <a:rPr lang="zh-CN" altLang="en-US" b="1">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部署主机量超过</a:t>
              </a:r>
              <a:r>
                <a:rPr lang="en-US" altLang="zh-CN" b="1">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50</a:t>
              </a:r>
              <a:r>
                <a:rPr lang="zh-CN" altLang="en-US" b="1">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台，实例约</a:t>
              </a:r>
              <a:r>
                <a:rPr lang="en-US" altLang="zh-CN" b="1">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150</a:t>
              </a:r>
              <a:r>
                <a:rPr lang="zh-CN" altLang="en-US" b="1">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个。</a:t>
              </a:r>
            </a:p>
          </p:txBody>
        </p:sp>
        <p:sp>
          <p:nvSpPr>
            <p:cNvPr id="10" name="矩形 9"/>
            <p:cNvSpPr/>
            <p:nvPr/>
          </p:nvSpPr>
          <p:spPr>
            <a:xfrm>
              <a:off x="2251964" y="4272505"/>
              <a:ext cx="6529072" cy="496711"/>
            </a:xfrm>
            <a:prstGeom prst="rect">
              <a:avLst/>
            </a:prstGeom>
          </p:spPr>
          <p:txBody>
            <a:bodyPr wrap="square">
              <a:spAutoFit/>
            </a:bodyPr>
            <a:lstStyle/>
            <a:p>
              <a:pPr fontAlgn="auto">
                <a:spcBef>
                  <a:spcPts val="1200"/>
                </a:spcBef>
                <a:spcAft>
                  <a:spcPts val="1200"/>
                </a:spcAft>
              </a:pPr>
              <a:r>
                <a:rPr lang="zh-CN" altLang="zh-CN"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截止</a:t>
              </a:r>
              <a:r>
                <a:rPr lang="en-US" altLang="zh-CN"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2018</a:t>
              </a:r>
              <a:r>
                <a:rPr lang="zh-CN" altLang="zh-CN" baseline="0">
                  <a:solidFill>
                    <a:prstClr val="black"/>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年底，石嘴山银行</a:t>
              </a:r>
              <a:r>
                <a:rPr lang="en-US" altLang="zh-CN" b="1" baseline="0" err="1">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TongWeb</a:t>
              </a:r>
              <a:r>
                <a:rPr lang="zh-CN" altLang="zh-CN" b="1" baseline="0">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应用服务器</a:t>
              </a:r>
              <a:r>
                <a:rPr lang="zh-CN" altLang="en-US" b="1" baseline="0">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占比接近</a:t>
              </a:r>
              <a:r>
                <a:rPr lang="en-US" altLang="zh-CN" b="1" baseline="0">
                  <a:solidFill>
                    <a:srgbClr val="C00000"/>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85%</a:t>
              </a:r>
            </a:p>
          </p:txBody>
        </p:sp>
        <p:sp>
          <p:nvSpPr>
            <p:cNvPr id="11" name="椭圆 10"/>
            <p:cNvSpPr/>
            <p:nvPr/>
          </p:nvSpPr>
          <p:spPr>
            <a:xfrm>
              <a:off x="223480" y="1324556"/>
              <a:ext cx="1872672" cy="862790"/>
            </a:xfrm>
            <a:prstGeom prst="ellipse">
              <a:avLst/>
            </a:prstGeom>
            <a:solidFill>
              <a:srgbClr val="FFC000">
                <a:alpha val="92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prstClr val="white"/>
                  </a:solidFill>
                  <a:effectLst/>
                  <a:uLnTx/>
                  <a:uFillTx/>
                  <a:latin typeface="HarmonyOS Sans SC" panose="00000500000000000000" pitchFamily="2" charset="-122"/>
                  <a:ea typeface="HarmonyOS Sans SC" panose="00000500000000000000" pitchFamily="2" charset="-122"/>
                  <a:cs typeface="+mn-ea"/>
                  <a:sym typeface="HarmonyOS Sans SC" panose="00000500000000000000" pitchFamily="2" charset="-122"/>
                </a:rPr>
                <a:t>国产化</a:t>
              </a:r>
              <a:endParaRPr kumimoji="0" lang="en-US" altLang="zh-CN" sz="1600" b="1" i="0" u="none" strike="noStrike" kern="0" cap="none" spc="0" normalizeH="0" baseline="0" noProof="0">
                <a:ln>
                  <a:noFill/>
                </a:ln>
                <a:solidFill>
                  <a:prstClr val="white"/>
                </a:solidFill>
                <a:effectLst/>
                <a:uLnTx/>
                <a:uFillTx/>
                <a:latin typeface="HarmonyOS Sans SC" panose="00000500000000000000" pitchFamily="2" charset="-122"/>
                <a:ea typeface="HarmonyOS Sans SC" panose="00000500000000000000" pitchFamily="2" charset="-122"/>
                <a:cs typeface="+mn-ea"/>
                <a:sym typeface="HarmonyOS Sans SC" panose="00000500000000000000"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prstClr val="white"/>
                  </a:solidFill>
                  <a:effectLst/>
                  <a:uLnTx/>
                  <a:uFillTx/>
                  <a:latin typeface="HarmonyOS Sans SC" panose="00000500000000000000" pitchFamily="2" charset="-122"/>
                  <a:ea typeface="HarmonyOS Sans SC" panose="00000500000000000000" pitchFamily="2" charset="-122"/>
                  <a:cs typeface="+mn-ea"/>
                  <a:sym typeface="HarmonyOS Sans SC" panose="00000500000000000000" pitchFamily="2" charset="-122"/>
                </a:rPr>
                <a:t>起步</a:t>
              </a:r>
            </a:p>
          </p:txBody>
        </p:sp>
        <p:sp>
          <p:nvSpPr>
            <p:cNvPr id="14" name="椭圆 13"/>
            <p:cNvSpPr/>
            <p:nvPr/>
          </p:nvSpPr>
          <p:spPr>
            <a:xfrm>
              <a:off x="223480" y="2922465"/>
              <a:ext cx="1858996" cy="842294"/>
            </a:xfrm>
            <a:prstGeom prst="ellipse">
              <a:avLst/>
            </a:prstGeom>
            <a:solidFill>
              <a:srgbClr val="00B0F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prstClr val="white"/>
                  </a:solidFill>
                  <a:effectLst/>
                  <a:uLnTx/>
                  <a:uFillTx/>
                  <a:latin typeface="HarmonyOS Sans SC" panose="00000500000000000000" pitchFamily="2" charset="-122"/>
                  <a:ea typeface="HarmonyOS Sans SC" panose="00000500000000000000" pitchFamily="2" charset="-122"/>
                  <a:cs typeface="+mn-ea"/>
                  <a:sym typeface="HarmonyOS Sans SC" panose="00000500000000000000" pitchFamily="2" charset="-122"/>
                </a:rPr>
                <a:t>运营系统国产化</a:t>
              </a:r>
            </a:p>
          </p:txBody>
        </p:sp>
        <p:sp>
          <p:nvSpPr>
            <p:cNvPr id="15" name="椭圆 14"/>
            <p:cNvSpPr/>
            <p:nvPr/>
          </p:nvSpPr>
          <p:spPr>
            <a:xfrm>
              <a:off x="240313" y="4058169"/>
              <a:ext cx="1842163" cy="810249"/>
            </a:xfrm>
            <a:prstGeom prst="ellipse">
              <a:avLst/>
            </a:prstGeom>
            <a:solidFill>
              <a:srgbClr val="92D0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prstClr val="white"/>
                  </a:solidFill>
                  <a:effectLst/>
                  <a:uLnTx/>
                  <a:uFillTx/>
                  <a:latin typeface="HarmonyOS Sans SC" panose="00000500000000000000" pitchFamily="2" charset="-122"/>
                  <a:ea typeface="HarmonyOS Sans SC" panose="00000500000000000000" pitchFamily="2" charset="-122"/>
                  <a:cs typeface="+mn-ea"/>
                  <a:sym typeface="HarmonyOS Sans SC" panose="00000500000000000000" pitchFamily="2" charset="-122"/>
                </a:rPr>
                <a:t>国产化替代率</a:t>
              </a:r>
            </a:p>
          </p:txBody>
        </p:sp>
      </p:gr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750" y="884555"/>
            <a:ext cx="5276850" cy="3298825"/>
          </a:xfrm>
          <a:prstGeom prst="rect">
            <a:avLst/>
          </a:prstGeom>
        </p:spPr>
      </p:pic>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350" b="8550"/>
          <a:stretch>
            <a:fillRect/>
          </a:stretch>
        </p:blipFill>
        <p:spPr bwMode="auto">
          <a:xfrm>
            <a:off x="6194425" y="2112645"/>
            <a:ext cx="5540375" cy="273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4710" y="4049395"/>
            <a:ext cx="6060440" cy="237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177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458643"/>
            <a:ext cx="12175379" cy="39935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pic>
        <p:nvPicPr>
          <p:cNvPr id="109" name="图片 108"/>
          <p:cNvPicPr>
            <a:picLocks noChangeAspect="1"/>
          </p:cNvPicPr>
          <p:nvPr/>
        </p:nvPicPr>
        <p:blipFill rotWithShape="1">
          <a:blip r:embed="rId3" cstate="print">
            <a:duotone>
              <a:prstClr val="black"/>
              <a:srgbClr val="F1F1F1">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27665" r="27828"/>
          <a:stretch>
            <a:fillRect/>
          </a:stretch>
        </p:blipFill>
        <p:spPr>
          <a:xfrm>
            <a:off x="-548640" y="-3632"/>
            <a:ext cx="4584217" cy="6867317"/>
          </a:xfrm>
          <a:prstGeom prst="rect">
            <a:avLst/>
          </a:prstGeom>
        </p:spPr>
      </p:pic>
      <p:sp>
        <p:nvSpPr>
          <p:cNvPr id="37" name="矩形: 圆角 36"/>
          <p:cNvSpPr/>
          <p:nvPr/>
        </p:nvSpPr>
        <p:spPr>
          <a:xfrm>
            <a:off x="298609" y="657942"/>
            <a:ext cx="2139791" cy="361234"/>
          </a:xfrm>
          <a:prstGeom prst="roundRect">
            <a:avLst/>
          </a:prstGeom>
          <a:solidFill>
            <a:srgbClr val="E320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36000" numCol="1" spcCol="0" rtlCol="0" fromWordArt="0" anchor="b" anchorCtr="0" forceAA="0" compatLnSpc="1">
            <a:noAutofit/>
          </a:bodyPr>
          <a:lstStyle/>
          <a:p>
            <a:pPr algn="r"/>
            <a:r>
              <a:rPr lang="en-US" altLang="zh-CN" sz="1400" b="1" spc="300" dirty="0">
                <a:latin typeface="思源黑体" charset="0"/>
                <a:ea typeface="思源黑体" charset="0"/>
                <a:cs typeface="+mn-ea"/>
                <a:sym typeface="+mn-lt"/>
              </a:rPr>
              <a:t>(300379)</a:t>
            </a:r>
          </a:p>
        </p:txBody>
      </p:sp>
      <p:sp>
        <p:nvSpPr>
          <p:cNvPr id="16" name="矩形 15"/>
          <p:cNvSpPr/>
          <p:nvPr/>
        </p:nvSpPr>
        <p:spPr>
          <a:xfrm>
            <a:off x="3319825" y="2437358"/>
            <a:ext cx="8872174" cy="1034891"/>
          </a:xfrm>
          <a:prstGeom prst="rect">
            <a:avLst/>
          </a:prstGeom>
          <a:solidFill>
            <a:schemeClr val="bg1"/>
          </a:solidFill>
          <a:ln>
            <a:solidFill>
              <a:srgbClr val="EBEBE9"/>
            </a:solid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8" name="矩形 37"/>
          <p:cNvSpPr/>
          <p:nvPr/>
        </p:nvSpPr>
        <p:spPr>
          <a:xfrm>
            <a:off x="3319826" y="2437359"/>
            <a:ext cx="8872174" cy="1034891"/>
          </a:xfrm>
          <a:prstGeom prst="rect">
            <a:avLst/>
          </a:prstGeom>
          <a:solidFill>
            <a:schemeClr val="bg1"/>
          </a:solidFill>
          <a:ln>
            <a:solidFill>
              <a:srgbClr val="EBEBE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4" name="矩形 43"/>
          <p:cNvSpPr/>
          <p:nvPr/>
        </p:nvSpPr>
        <p:spPr>
          <a:xfrm>
            <a:off x="3382637" y="2504804"/>
            <a:ext cx="1271913" cy="900000"/>
          </a:xfrm>
          <a:prstGeom prst="rect">
            <a:avLst/>
          </a:prstGeom>
          <a:solidFill>
            <a:srgbClr val="4785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b="1" dirty="0">
                <a:latin typeface="思源黑体" charset="0"/>
                <a:ea typeface="思源黑体" charset="0"/>
                <a:cs typeface="+mn-ea"/>
                <a:sym typeface="+mn-lt"/>
              </a:rPr>
              <a:t>历史积累</a:t>
            </a:r>
          </a:p>
        </p:txBody>
      </p:sp>
      <p:sp>
        <p:nvSpPr>
          <p:cNvPr id="48" name="文本框 47"/>
          <p:cNvSpPr txBox="1"/>
          <p:nvPr/>
        </p:nvSpPr>
        <p:spPr>
          <a:xfrm>
            <a:off x="5343924" y="2700515"/>
            <a:ext cx="1599401" cy="583565"/>
          </a:xfrm>
          <a:prstGeom prst="rect">
            <a:avLst/>
          </a:prstGeom>
          <a:noFill/>
        </p:spPr>
        <p:txBody>
          <a:bodyPr vert="horz" wrap="square" anchor="ctr">
            <a:spAutoFit/>
          </a:bodyPr>
          <a:lstStyle/>
          <a:p>
            <a:pPr algn="ctr"/>
            <a:r>
              <a:rPr kumimoji="0" lang="zh-CN" altLang="en-US" sz="1600" b="0" i="0" u="none" strike="noStrike" kern="0" cap="none" spc="300" normalizeH="0" baseline="0" noProof="0" dirty="0">
                <a:ln>
                  <a:noFill/>
                </a:ln>
                <a:solidFill>
                  <a:srgbClr val="121720"/>
                </a:solidFill>
                <a:effectLst/>
                <a:uLnTx/>
                <a:uFillTx/>
                <a:latin typeface="思源黑体" charset="0"/>
                <a:ea typeface="思源黑体" charset="0"/>
                <a:cs typeface="+mn-ea"/>
                <a:sym typeface="+mn-lt"/>
              </a:rPr>
              <a:t>    年</a:t>
            </a:r>
            <a:endParaRPr lang="en-US" altLang="zh-CN" sz="1600" kern="0" spc="300" dirty="0">
              <a:solidFill>
                <a:srgbClr val="121720"/>
              </a:solidFill>
              <a:latin typeface="思源黑体" charset="0"/>
              <a:ea typeface="思源黑体" charset="0"/>
              <a:cs typeface="+mn-ea"/>
              <a:sym typeface="+mn-lt"/>
            </a:endParaRPr>
          </a:p>
          <a:p>
            <a:pPr algn="ctr"/>
            <a:r>
              <a:rPr kumimoji="0" lang="en-US" altLang="zh-CN"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rPr>
              <a:t>1997</a:t>
            </a:r>
            <a:r>
              <a:rPr kumimoji="0" lang="zh-CN" altLang="en-US"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rPr>
              <a:t>年成立</a:t>
            </a:r>
            <a:endParaRPr kumimoji="0" lang="en-US" altLang="zh-CN"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54" name="文本框 53"/>
          <p:cNvSpPr txBox="1"/>
          <p:nvPr/>
        </p:nvSpPr>
        <p:spPr>
          <a:xfrm>
            <a:off x="5165927" y="2601507"/>
            <a:ext cx="1599401" cy="460375"/>
          </a:xfrm>
          <a:prstGeom prst="rect">
            <a:avLst/>
          </a:prstGeom>
          <a:noFill/>
        </p:spPr>
        <p:txBody>
          <a:bodyPr vert="horz" wrap="square" anchor="ctr">
            <a:spAutoFit/>
          </a:bodyPr>
          <a:lstStyle/>
          <a:p>
            <a:pPr algn="ctr"/>
            <a:r>
              <a:rPr kumimoji="0" lang="en-US" altLang="zh-CN" sz="2400" b="1" i="0" u="none" strike="noStrike" kern="0" cap="none" normalizeH="0" baseline="0" noProof="0" dirty="0">
                <a:ln>
                  <a:noFill/>
                </a:ln>
                <a:solidFill>
                  <a:srgbClr val="121720"/>
                </a:solidFill>
                <a:effectLst/>
                <a:uLnTx/>
                <a:uFillTx/>
                <a:latin typeface="思源黑体" charset="0"/>
                <a:ea typeface="思源黑体" charset="0"/>
                <a:cs typeface="+mn-ea"/>
                <a:sym typeface="+mn-lt"/>
              </a:rPr>
              <a:t>26</a:t>
            </a:r>
            <a:endParaRPr kumimoji="0" lang="en-US" altLang="zh-CN" sz="2400" b="1"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53" name="文本框 52"/>
          <p:cNvSpPr txBox="1"/>
          <p:nvPr/>
        </p:nvSpPr>
        <p:spPr>
          <a:xfrm>
            <a:off x="7763104" y="2700515"/>
            <a:ext cx="1599401" cy="583565"/>
          </a:xfrm>
          <a:prstGeom prst="rect">
            <a:avLst/>
          </a:prstGeom>
          <a:noFill/>
        </p:spPr>
        <p:txBody>
          <a:bodyPr vert="horz" wrap="square" anchor="ctr">
            <a:spAutoFit/>
          </a:bodyPr>
          <a:lstStyle/>
          <a:p>
            <a:pPr algn="ctr"/>
            <a:r>
              <a:rPr kumimoji="0" lang="zh-CN" altLang="en-US" sz="1600" b="0" i="0" u="none" strike="noStrike" kern="0" cap="none" spc="300" normalizeH="0" baseline="0" noProof="0" dirty="0">
                <a:ln>
                  <a:noFill/>
                </a:ln>
                <a:solidFill>
                  <a:srgbClr val="121720"/>
                </a:solidFill>
                <a:effectLst/>
                <a:uLnTx/>
                <a:uFillTx/>
                <a:latin typeface="思源黑体" charset="0"/>
                <a:ea typeface="思源黑体" charset="0"/>
                <a:cs typeface="+mn-ea"/>
                <a:sym typeface="+mn-lt"/>
              </a:rPr>
              <a:t>    个</a:t>
            </a:r>
            <a:endParaRPr lang="en-US" altLang="zh-CN" sz="1600" kern="0" spc="300" dirty="0">
              <a:solidFill>
                <a:srgbClr val="121720"/>
              </a:solidFill>
              <a:latin typeface="思源黑体" charset="0"/>
              <a:ea typeface="思源黑体" charset="0"/>
              <a:cs typeface="+mn-ea"/>
              <a:sym typeface="+mn-lt"/>
            </a:endParaRPr>
          </a:p>
          <a:p>
            <a:pPr algn="ctr"/>
            <a:r>
              <a:rPr kumimoji="0" lang="zh-CN" altLang="en-US"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rPr>
              <a:t>全国分支机构</a:t>
            </a:r>
            <a:endParaRPr kumimoji="0" lang="en-US" altLang="zh-CN"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55" name="文本框 54"/>
          <p:cNvSpPr txBox="1"/>
          <p:nvPr/>
        </p:nvSpPr>
        <p:spPr>
          <a:xfrm>
            <a:off x="7585107" y="2601507"/>
            <a:ext cx="1599401" cy="460375"/>
          </a:xfrm>
          <a:prstGeom prst="rect">
            <a:avLst/>
          </a:prstGeom>
          <a:noFill/>
        </p:spPr>
        <p:txBody>
          <a:bodyPr vert="horz" wrap="square" anchor="ctr">
            <a:spAutoFit/>
          </a:bodyPr>
          <a:lstStyle/>
          <a:p>
            <a:pPr algn="ctr"/>
            <a:r>
              <a:rPr kumimoji="0" lang="en-US" altLang="zh-CN" sz="2400" b="1" i="0" u="none" strike="noStrike" kern="0" cap="none" normalizeH="0" baseline="0" noProof="0" dirty="0">
                <a:ln>
                  <a:noFill/>
                </a:ln>
                <a:solidFill>
                  <a:srgbClr val="121720"/>
                </a:solidFill>
                <a:effectLst/>
                <a:uLnTx/>
                <a:uFillTx/>
                <a:latin typeface="思源黑体" charset="0"/>
                <a:ea typeface="思源黑体" charset="0"/>
                <a:cs typeface="+mn-ea"/>
                <a:sym typeface="+mn-lt"/>
              </a:rPr>
              <a:t>33</a:t>
            </a:r>
            <a:endParaRPr kumimoji="0" lang="en-US" altLang="zh-CN" sz="2400" b="1"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56" name="文本框 55"/>
          <p:cNvSpPr txBox="1"/>
          <p:nvPr/>
        </p:nvSpPr>
        <p:spPr>
          <a:xfrm>
            <a:off x="10182284" y="2700515"/>
            <a:ext cx="1599401" cy="583565"/>
          </a:xfrm>
          <a:prstGeom prst="rect">
            <a:avLst/>
          </a:prstGeom>
          <a:noFill/>
        </p:spPr>
        <p:txBody>
          <a:bodyPr vert="horz" wrap="square" anchor="ctr">
            <a:spAutoFit/>
          </a:bodyPr>
          <a:lstStyle/>
          <a:p>
            <a:pPr algn="ctr"/>
            <a:endParaRPr lang="en-US" altLang="zh-CN" sz="1600" kern="0" spc="300" dirty="0">
              <a:solidFill>
                <a:srgbClr val="121720"/>
              </a:solidFill>
              <a:latin typeface="思源黑体" charset="0"/>
              <a:ea typeface="思源黑体" charset="0"/>
              <a:cs typeface="+mn-ea"/>
              <a:sym typeface="+mn-lt"/>
            </a:endParaRPr>
          </a:p>
          <a:p>
            <a:pPr algn="ctr"/>
            <a:r>
              <a:rPr kumimoji="0" lang="zh-CN" altLang="en-US"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rPr>
              <a:t>技术人员比例</a:t>
            </a:r>
            <a:endParaRPr kumimoji="0" lang="en-US" altLang="zh-CN"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57" name="文本框 56"/>
          <p:cNvSpPr txBox="1"/>
          <p:nvPr/>
        </p:nvSpPr>
        <p:spPr>
          <a:xfrm>
            <a:off x="10182284" y="2601507"/>
            <a:ext cx="1599401" cy="460375"/>
          </a:xfrm>
          <a:prstGeom prst="rect">
            <a:avLst/>
          </a:prstGeom>
          <a:noFill/>
        </p:spPr>
        <p:txBody>
          <a:bodyPr vert="horz" wrap="square" anchor="ctr">
            <a:spAutoFit/>
          </a:bodyPr>
          <a:lstStyle/>
          <a:p>
            <a:pPr algn="ctr"/>
            <a:r>
              <a:rPr kumimoji="0" lang="en-US" altLang="zh-CN" sz="2400" b="1" i="0" u="none" strike="noStrike" kern="0" cap="none" normalizeH="0" baseline="0" noProof="0" dirty="0">
                <a:ln>
                  <a:noFill/>
                </a:ln>
                <a:solidFill>
                  <a:srgbClr val="121720"/>
                </a:solidFill>
                <a:effectLst/>
                <a:uLnTx/>
                <a:uFillTx/>
                <a:latin typeface="思源黑体" charset="0"/>
                <a:ea typeface="思源黑体" charset="0"/>
                <a:cs typeface="+mn-ea"/>
                <a:sym typeface="+mn-lt"/>
              </a:rPr>
              <a:t>75%</a:t>
            </a:r>
            <a:endParaRPr kumimoji="0" lang="en-US" altLang="zh-CN" sz="2400" b="1"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23" name="矩形 22"/>
          <p:cNvSpPr/>
          <p:nvPr/>
        </p:nvSpPr>
        <p:spPr>
          <a:xfrm>
            <a:off x="3319824" y="4938992"/>
            <a:ext cx="8872175" cy="1034891"/>
          </a:xfrm>
          <a:prstGeom prst="rect">
            <a:avLst/>
          </a:prstGeom>
          <a:solidFill>
            <a:schemeClr val="bg1"/>
          </a:solidFill>
          <a:ln>
            <a:solidFill>
              <a:srgbClr val="EBEBE9"/>
            </a:solid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0" name="矩形 39"/>
          <p:cNvSpPr/>
          <p:nvPr/>
        </p:nvSpPr>
        <p:spPr>
          <a:xfrm>
            <a:off x="3319825" y="4938993"/>
            <a:ext cx="8872175" cy="1034891"/>
          </a:xfrm>
          <a:prstGeom prst="rect">
            <a:avLst/>
          </a:prstGeom>
          <a:solidFill>
            <a:schemeClr val="bg1"/>
          </a:solidFill>
          <a:ln>
            <a:solidFill>
              <a:srgbClr val="EBEBE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6" name="矩形 45"/>
          <p:cNvSpPr/>
          <p:nvPr/>
        </p:nvSpPr>
        <p:spPr>
          <a:xfrm>
            <a:off x="3392162" y="5003893"/>
            <a:ext cx="1271913" cy="900000"/>
          </a:xfrm>
          <a:prstGeom prst="rect">
            <a:avLst/>
          </a:prstGeom>
          <a:solidFill>
            <a:srgbClr val="4785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b="1" dirty="0">
                <a:latin typeface="思源黑体" charset="0"/>
                <a:ea typeface="思源黑体" charset="0"/>
                <a:cs typeface="+mn-ea"/>
                <a:sym typeface="+mn-lt"/>
              </a:rPr>
              <a:t>公司实力</a:t>
            </a:r>
          </a:p>
        </p:txBody>
      </p:sp>
      <p:sp>
        <p:nvSpPr>
          <p:cNvPr id="86" name="文本框 85"/>
          <p:cNvSpPr txBox="1"/>
          <p:nvPr/>
        </p:nvSpPr>
        <p:spPr>
          <a:xfrm>
            <a:off x="5343924" y="5101038"/>
            <a:ext cx="1599401" cy="829945"/>
          </a:xfrm>
          <a:prstGeom prst="rect">
            <a:avLst/>
          </a:prstGeom>
          <a:noFill/>
        </p:spPr>
        <p:txBody>
          <a:bodyPr vert="horz" wrap="square" anchor="ctr">
            <a:spAutoFit/>
          </a:bodyPr>
          <a:lstStyle/>
          <a:p>
            <a:pPr algn="r"/>
            <a:r>
              <a:rPr kumimoji="0" lang="zh-CN" altLang="en-US" sz="1600" b="0" i="0" u="none" strike="noStrike" kern="0" cap="none" spc="300" normalizeH="0" baseline="0" noProof="0" dirty="0">
                <a:ln>
                  <a:noFill/>
                </a:ln>
                <a:solidFill>
                  <a:srgbClr val="121720"/>
                </a:solidFill>
                <a:effectLst/>
                <a:uLnTx/>
                <a:uFillTx/>
                <a:latin typeface="思源黑体" charset="0"/>
                <a:ea typeface="思源黑体" charset="0"/>
                <a:cs typeface="+mn-ea"/>
                <a:sym typeface="+mn-lt"/>
              </a:rPr>
              <a:t>         家</a:t>
            </a:r>
            <a:endParaRPr lang="en-US" altLang="zh-CN" sz="1600" kern="0" spc="300" dirty="0">
              <a:solidFill>
                <a:srgbClr val="121720"/>
              </a:solidFill>
              <a:latin typeface="思源黑体" charset="0"/>
              <a:ea typeface="思源黑体" charset="0"/>
              <a:cs typeface="+mn-ea"/>
              <a:sym typeface="+mn-lt"/>
            </a:endParaRPr>
          </a:p>
          <a:p>
            <a:pPr algn="ctr"/>
            <a:r>
              <a:rPr kumimoji="0" lang="zh-CN" altLang="en-US"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rPr>
              <a:t>政府企业客户</a:t>
            </a:r>
            <a:endParaRPr kumimoji="0" lang="en-US" altLang="zh-CN"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87" name="文本框 86"/>
          <p:cNvSpPr txBox="1"/>
          <p:nvPr/>
        </p:nvSpPr>
        <p:spPr>
          <a:xfrm>
            <a:off x="5109655" y="5125220"/>
            <a:ext cx="1599401" cy="460375"/>
          </a:xfrm>
          <a:prstGeom prst="rect">
            <a:avLst/>
          </a:prstGeom>
          <a:noFill/>
        </p:spPr>
        <p:txBody>
          <a:bodyPr vert="horz" wrap="square" anchor="ctr">
            <a:spAutoFit/>
          </a:bodyPr>
          <a:lstStyle/>
          <a:p>
            <a:pPr algn="ctr"/>
            <a:r>
              <a:rPr kumimoji="0" lang="en-US" altLang="zh-CN" sz="2400" b="1" i="0" u="none" strike="noStrike" kern="0" cap="none" normalizeH="0" baseline="0" noProof="0" dirty="0">
                <a:ln>
                  <a:noFill/>
                </a:ln>
                <a:solidFill>
                  <a:srgbClr val="121720"/>
                </a:solidFill>
                <a:effectLst/>
                <a:uLnTx/>
                <a:uFillTx/>
                <a:latin typeface="思源黑体" charset="0"/>
                <a:ea typeface="思源黑体" charset="0"/>
                <a:cs typeface="+mn-ea"/>
                <a:sym typeface="+mn-lt"/>
              </a:rPr>
              <a:t>8000</a:t>
            </a:r>
            <a:endParaRPr kumimoji="0" lang="en-US" altLang="zh-CN" sz="2400" b="1"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88" name="文本框 87"/>
          <p:cNvSpPr txBox="1"/>
          <p:nvPr/>
        </p:nvSpPr>
        <p:spPr>
          <a:xfrm>
            <a:off x="6141743" y="5059254"/>
            <a:ext cx="428450" cy="368300"/>
          </a:xfrm>
          <a:prstGeom prst="rect">
            <a:avLst/>
          </a:prstGeom>
          <a:noFill/>
        </p:spPr>
        <p:txBody>
          <a:bodyPr vert="horz" wrap="square" anchor="ctr">
            <a:spAutoFit/>
          </a:bodyPr>
          <a:lstStyle/>
          <a:p>
            <a:pPr algn="ctr"/>
            <a:r>
              <a:rPr kumimoji="0" lang="en-US" altLang="zh-CN" b="1" i="0" u="none" strike="noStrike" kern="0" cap="none" normalizeH="0" baseline="0" noProof="0" dirty="0">
                <a:ln>
                  <a:noFill/>
                </a:ln>
                <a:solidFill>
                  <a:srgbClr val="121720"/>
                </a:solidFill>
                <a:effectLst/>
                <a:uLnTx/>
                <a:uFillTx/>
                <a:latin typeface="思源黑体" charset="0"/>
                <a:ea typeface="思源黑体" charset="0"/>
                <a:cs typeface="+mn-ea"/>
                <a:sym typeface="+mn-lt"/>
              </a:rPr>
              <a:t>+</a:t>
            </a:r>
            <a:endParaRPr kumimoji="0" lang="en-US" altLang="zh-CN" sz="1200" b="1"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94" name="文本框 93"/>
          <p:cNvSpPr txBox="1"/>
          <p:nvPr/>
        </p:nvSpPr>
        <p:spPr>
          <a:xfrm>
            <a:off x="7674105" y="5224228"/>
            <a:ext cx="1599401" cy="583565"/>
          </a:xfrm>
          <a:prstGeom prst="rect">
            <a:avLst/>
          </a:prstGeom>
          <a:noFill/>
        </p:spPr>
        <p:txBody>
          <a:bodyPr vert="horz" wrap="square" anchor="ctr">
            <a:spAutoFit/>
          </a:bodyPr>
          <a:lstStyle/>
          <a:p>
            <a:pPr algn="ctr"/>
            <a:r>
              <a:rPr kumimoji="0" lang="zh-CN" altLang="en-US" sz="1600" b="0" i="0" u="none" strike="noStrike" kern="0" cap="none" spc="300" normalizeH="0" baseline="0" noProof="0" dirty="0">
                <a:ln>
                  <a:noFill/>
                </a:ln>
                <a:solidFill>
                  <a:srgbClr val="121720"/>
                </a:solidFill>
                <a:effectLst/>
                <a:uLnTx/>
                <a:uFillTx/>
                <a:latin typeface="思源黑体" charset="0"/>
                <a:ea typeface="思源黑体" charset="0"/>
                <a:cs typeface="+mn-ea"/>
                <a:sym typeface="+mn-lt"/>
              </a:rPr>
              <a:t>        家</a:t>
            </a:r>
            <a:endParaRPr lang="en-US" altLang="zh-CN" sz="1600" kern="0" spc="300" dirty="0">
              <a:solidFill>
                <a:srgbClr val="121720"/>
              </a:solidFill>
              <a:latin typeface="思源黑体" charset="0"/>
              <a:ea typeface="思源黑体" charset="0"/>
              <a:cs typeface="+mn-ea"/>
              <a:sym typeface="+mn-lt"/>
            </a:endParaRPr>
          </a:p>
          <a:p>
            <a:pPr algn="ctr"/>
            <a:r>
              <a:rPr kumimoji="0" lang="zh-CN" altLang="en-US"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rPr>
              <a:t>专业合作伙伴</a:t>
            </a:r>
            <a:endParaRPr kumimoji="0" lang="en-US" altLang="zh-CN"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95" name="文本框 94"/>
          <p:cNvSpPr txBox="1"/>
          <p:nvPr/>
        </p:nvSpPr>
        <p:spPr>
          <a:xfrm>
            <a:off x="7439836" y="5125220"/>
            <a:ext cx="1599401" cy="460375"/>
          </a:xfrm>
          <a:prstGeom prst="rect">
            <a:avLst/>
          </a:prstGeom>
          <a:noFill/>
        </p:spPr>
        <p:txBody>
          <a:bodyPr vert="horz" wrap="square" anchor="ctr">
            <a:spAutoFit/>
          </a:bodyPr>
          <a:lstStyle/>
          <a:p>
            <a:pPr algn="ctr"/>
            <a:r>
              <a:rPr kumimoji="0" lang="en-US" altLang="zh-CN" sz="2400" b="1" i="0" u="none" strike="noStrike" kern="0" cap="none" normalizeH="0" baseline="0" noProof="0" dirty="0">
                <a:ln>
                  <a:noFill/>
                </a:ln>
                <a:solidFill>
                  <a:srgbClr val="121720"/>
                </a:solidFill>
                <a:effectLst/>
                <a:uLnTx/>
                <a:uFillTx/>
                <a:latin typeface="思源黑体" charset="0"/>
                <a:ea typeface="思源黑体" charset="0"/>
                <a:cs typeface="+mn-ea"/>
                <a:sym typeface="+mn-lt"/>
              </a:rPr>
              <a:t>3000</a:t>
            </a:r>
            <a:endParaRPr kumimoji="0" lang="en-US" altLang="zh-CN" sz="2400" b="1"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93" name="文本框 92"/>
          <p:cNvSpPr txBox="1"/>
          <p:nvPr/>
        </p:nvSpPr>
        <p:spPr>
          <a:xfrm>
            <a:off x="8475650" y="5059254"/>
            <a:ext cx="428450" cy="368300"/>
          </a:xfrm>
          <a:prstGeom prst="rect">
            <a:avLst/>
          </a:prstGeom>
          <a:noFill/>
        </p:spPr>
        <p:txBody>
          <a:bodyPr vert="horz" wrap="square" anchor="ctr">
            <a:spAutoFit/>
          </a:bodyPr>
          <a:lstStyle/>
          <a:p>
            <a:pPr algn="ctr"/>
            <a:r>
              <a:rPr kumimoji="0" lang="en-US" altLang="zh-CN" b="1" i="0" u="none" strike="noStrike" kern="0" cap="none" normalizeH="0" baseline="0" noProof="0" dirty="0">
                <a:ln>
                  <a:noFill/>
                </a:ln>
                <a:solidFill>
                  <a:srgbClr val="121720"/>
                </a:solidFill>
                <a:effectLst/>
                <a:uLnTx/>
                <a:uFillTx/>
                <a:latin typeface="思源黑体" charset="0"/>
                <a:ea typeface="思源黑体" charset="0"/>
                <a:cs typeface="+mn-ea"/>
                <a:sym typeface="+mn-lt"/>
              </a:rPr>
              <a:t>+</a:t>
            </a:r>
            <a:endParaRPr kumimoji="0" lang="en-US" altLang="zh-CN" sz="1200" b="1"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99" name="文本框 98"/>
          <p:cNvSpPr txBox="1"/>
          <p:nvPr/>
        </p:nvSpPr>
        <p:spPr>
          <a:xfrm>
            <a:off x="10271282" y="5224228"/>
            <a:ext cx="1599401" cy="583565"/>
          </a:xfrm>
          <a:prstGeom prst="rect">
            <a:avLst/>
          </a:prstGeom>
          <a:noFill/>
        </p:spPr>
        <p:txBody>
          <a:bodyPr vert="horz" wrap="square" anchor="ctr">
            <a:spAutoFit/>
          </a:bodyPr>
          <a:lstStyle/>
          <a:p>
            <a:pPr algn="ctr"/>
            <a:r>
              <a:rPr kumimoji="0" lang="zh-CN" altLang="en-US" sz="1600" b="0" i="0" u="none" strike="noStrike" kern="0" cap="none" spc="300" normalizeH="0" baseline="0" noProof="0" dirty="0">
                <a:ln>
                  <a:noFill/>
                </a:ln>
                <a:solidFill>
                  <a:srgbClr val="121720"/>
                </a:solidFill>
                <a:effectLst/>
                <a:uLnTx/>
                <a:uFillTx/>
                <a:latin typeface="思源黑体" charset="0"/>
                <a:ea typeface="思源黑体" charset="0"/>
                <a:cs typeface="+mn-ea"/>
                <a:sym typeface="+mn-lt"/>
              </a:rPr>
              <a:t>        个</a:t>
            </a:r>
            <a:endParaRPr lang="en-US" altLang="zh-CN" sz="1600" kern="0" spc="300" dirty="0">
              <a:solidFill>
                <a:srgbClr val="121720"/>
              </a:solidFill>
              <a:latin typeface="思源黑体" charset="0"/>
              <a:ea typeface="思源黑体" charset="0"/>
              <a:cs typeface="+mn-ea"/>
              <a:sym typeface="+mn-lt"/>
            </a:endParaRPr>
          </a:p>
          <a:p>
            <a:pPr algn="ctr"/>
            <a:r>
              <a:rPr kumimoji="0" lang="zh-CN" altLang="en-US"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rPr>
              <a:t>软著专利</a:t>
            </a:r>
            <a:endParaRPr kumimoji="0" lang="en-US" altLang="zh-CN"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100" name="文本框 99"/>
          <p:cNvSpPr txBox="1"/>
          <p:nvPr/>
        </p:nvSpPr>
        <p:spPr>
          <a:xfrm>
            <a:off x="10093285" y="5125220"/>
            <a:ext cx="1599401" cy="460375"/>
          </a:xfrm>
          <a:prstGeom prst="rect">
            <a:avLst/>
          </a:prstGeom>
          <a:noFill/>
        </p:spPr>
        <p:txBody>
          <a:bodyPr vert="horz" wrap="square" anchor="ctr">
            <a:spAutoFit/>
          </a:bodyPr>
          <a:lstStyle/>
          <a:p>
            <a:pPr algn="ctr"/>
            <a:r>
              <a:rPr lang="en-US" altLang="zh-CN" sz="2400" b="1" kern="0" dirty="0">
                <a:solidFill>
                  <a:srgbClr val="121720"/>
                </a:solidFill>
                <a:latin typeface="思源黑体" charset="0"/>
                <a:ea typeface="思源黑体" charset="0"/>
                <a:cs typeface="+mn-ea"/>
                <a:sym typeface="+mn-lt"/>
              </a:rPr>
              <a:t>6</a:t>
            </a:r>
            <a:r>
              <a:rPr kumimoji="0" lang="en-US" altLang="zh-CN" sz="2400" b="1" i="0" u="none" strike="noStrike" kern="0" cap="none" normalizeH="0" baseline="0" noProof="0">
                <a:ln>
                  <a:noFill/>
                </a:ln>
                <a:solidFill>
                  <a:srgbClr val="121720"/>
                </a:solidFill>
                <a:effectLst/>
                <a:uLnTx/>
                <a:uFillTx/>
                <a:latin typeface="思源黑体" charset="0"/>
                <a:ea typeface="思源黑体" charset="0"/>
                <a:cs typeface="+mn-ea"/>
                <a:sym typeface="+mn-lt"/>
              </a:rPr>
              <a:t>00</a:t>
            </a:r>
            <a:endParaRPr kumimoji="0" lang="en-US" altLang="zh-CN"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98" name="文本框 97"/>
          <p:cNvSpPr txBox="1"/>
          <p:nvPr/>
        </p:nvSpPr>
        <p:spPr>
          <a:xfrm>
            <a:off x="11039648" y="5059254"/>
            <a:ext cx="428450" cy="368300"/>
          </a:xfrm>
          <a:prstGeom prst="rect">
            <a:avLst/>
          </a:prstGeom>
          <a:noFill/>
        </p:spPr>
        <p:txBody>
          <a:bodyPr vert="horz" wrap="square" anchor="ctr">
            <a:spAutoFit/>
          </a:bodyPr>
          <a:lstStyle/>
          <a:p>
            <a:pPr algn="ctr"/>
            <a:r>
              <a:rPr kumimoji="0" lang="en-US" altLang="zh-CN" b="1" i="0" u="none" strike="noStrike" kern="0" cap="none" normalizeH="0" baseline="0" noProof="0" dirty="0">
                <a:ln>
                  <a:noFill/>
                </a:ln>
                <a:solidFill>
                  <a:srgbClr val="121720"/>
                </a:solidFill>
                <a:effectLst/>
                <a:uLnTx/>
                <a:uFillTx/>
                <a:latin typeface="思源黑体" charset="0"/>
                <a:ea typeface="思源黑体" charset="0"/>
                <a:cs typeface="+mn-ea"/>
                <a:sym typeface="+mn-lt"/>
              </a:rPr>
              <a:t>+</a:t>
            </a:r>
            <a:endParaRPr kumimoji="0" lang="en-US" altLang="zh-CN" sz="1200" b="1"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20" name="矩形 19"/>
          <p:cNvSpPr/>
          <p:nvPr/>
        </p:nvSpPr>
        <p:spPr>
          <a:xfrm>
            <a:off x="3319825" y="3688175"/>
            <a:ext cx="8872174" cy="1034891"/>
          </a:xfrm>
          <a:prstGeom prst="rect">
            <a:avLst/>
          </a:prstGeom>
          <a:solidFill>
            <a:schemeClr val="bg1"/>
          </a:solidFill>
          <a:ln>
            <a:solidFill>
              <a:srgbClr val="EBEBE9"/>
            </a:solid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9" name="矩形 38"/>
          <p:cNvSpPr/>
          <p:nvPr/>
        </p:nvSpPr>
        <p:spPr>
          <a:xfrm>
            <a:off x="3319826" y="3688175"/>
            <a:ext cx="8872174" cy="1034891"/>
          </a:xfrm>
          <a:prstGeom prst="rect">
            <a:avLst/>
          </a:prstGeom>
          <a:solidFill>
            <a:schemeClr val="bg1"/>
          </a:solidFill>
          <a:ln>
            <a:solidFill>
              <a:srgbClr val="EBEBE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5" name="矩形 44"/>
          <p:cNvSpPr/>
          <p:nvPr/>
        </p:nvSpPr>
        <p:spPr>
          <a:xfrm>
            <a:off x="3382637" y="3755620"/>
            <a:ext cx="1271913" cy="900000"/>
          </a:xfrm>
          <a:prstGeom prst="rect">
            <a:avLst/>
          </a:prstGeom>
          <a:solidFill>
            <a:srgbClr val="4785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b="1" dirty="0">
                <a:latin typeface="思源黑体" charset="0"/>
                <a:ea typeface="思源黑体" charset="0"/>
                <a:cs typeface="+mn-ea"/>
                <a:sym typeface="+mn-lt"/>
              </a:rPr>
              <a:t>核心技术</a:t>
            </a:r>
          </a:p>
        </p:txBody>
      </p:sp>
      <p:sp>
        <p:nvSpPr>
          <p:cNvPr id="102" name="文本框 101"/>
          <p:cNvSpPr txBox="1"/>
          <p:nvPr/>
        </p:nvSpPr>
        <p:spPr>
          <a:xfrm>
            <a:off x="5296299" y="3975433"/>
            <a:ext cx="1599401" cy="460375"/>
          </a:xfrm>
          <a:prstGeom prst="rect">
            <a:avLst/>
          </a:prstGeom>
          <a:noFill/>
        </p:spPr>
        <p:txBody>
          <a:bodyPr vert="horz" wrap="square" anchor="ctr">
            <a:spAutoFit/>
          </a:bodyPr>
          <a:lstStyle/>
          <a:p>
            <a:pPr algn="ctr"/>
            <a:r>
              <a:rPr kumimoji="0" lang="zh-CN" altLang="en-US" sz="2400" b="1" i="0" u="none" strike="noStrike" kern="0" cap="none" normalizeH="0" baseline="0" noProof="0" dirty="0">
                <a:ln>
                  <a:noFill/>
                </a:ln>
                <a:solidFill>
                  <a:srgbClr val="121720"/>
                </a:solidFill>
                <a:effectLst/>
                <a:uLnTx/>
                <a:uFillTx/>
                <a:latin typeface="思源黑体" charset="0"/>
                <a:ea typeface="思源黑体" charset="0"/>
                <a:cs typeface="+mn-ea"/>
                <a:sym typeface="+mn-lt"/>
              </a:rPr>
              <a:t>数据</a:t>
            </a:r>
            <a:r>
              <a:rPr kumimoji="0" lang="en-US" altLang="zh-CN" sz="2400" b="1" i="0" u="none" strike="noStrike" kern="0" cap="none" normalizeH="0" baseline="0" noProof="0" dirty="0">
                <a:ln>
                  <a:noFill/>
                </a:ln>
                <a:solidFill>
                  <a:srgbClr val="121720"/>
                </a:solidFill>
                <a:effectLst/>
                <a:uLnTx/>
                <a:uFillTx/>
                <a:latin typeface="思源黑体" charset="0"/>
                <a:ea typeface="思源黑体" charset="0"/>
                <a:cs typeface="+mn-ea"/>
                <a:sym typeface="+mn-lt"/>
              </a:rPr>
              <a:t>+</a:t>
            </a:r>
            <a:endParaRPr kumimoji="0" lang="en-US" altLang="zh-CN"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104" name="文本框 103"/>
          <p:cNvSpPr txBox="1"/>
          <p:nvPr/>
        </p:nvSpPr>
        <p:spPr>
          <a:xfrm>
            <a:off x="7739292" y="3975433"/>
            <a:ext cx="1599401" cy="460375"/>
          </a:xfrm>
          <a:prstGeom prst="rect">
            <a:avLst/>
          </a:prstGeom>
          <a:noFill/>
        </p:spPr>
        <p:txBody>
          <a:bodyPr vert="horz" wrap="square" anchor="ctr">
            <a:spAutoFit/>
          </a:bodyPr>
          <a:lstStyle/>
          <a:p>
            <a:pPr algn="ctr"/>
            <a:r>
              <a:rPr kumimoji="0" lang="zh-CN" altLang="en-US" sz="2400" b="1" i="0" u="none" strike="noStrike" kern="0" cap="none" normalizeH="0" baseline="0" noProof="0" dirty="0">
                <a:ln>
                  <a:noFill/>
                </a:ln>
                <a:solidFill>
                  <a:srgbClr val="121720"/>
                </a:solidFill>
                <a:effectLst/>
                <a:uLnTx/>
                <a:uFillTx/>
                <a:latin typeface="思源黑体" charset="0"/>
                <a:ea typeface="思源黑体" charset="0"/>
                <a:cs typeface="+mn-ea"/>
                <a:sym typeface="+mn-lt"/>
              </a:rPr>
              <a:t>安全</a:t>
            </a:r>
            <a:r>
              <a:rPr kumimoji="0" lang="en-US" altLang="zh-CN" sz="2400" b="1" i="0" u="none" strike="noStrike" kern="0" cap="none" normalizeH="0" baseline="0" noProof="0" dirty="0">
                <a:ln>
                  <a:noFill/>
                </a:ln>
                <a:solidFill>
                  <a:srgbClr val="121720"/>
                </a:solidFill>
                <a:effectLst/>
                <a:uLnTx/>
                <a:uFillTx/>
                <a:latin typeface="思源黑体" charset="0"/>
                <a:ea typeface="思源黑体" charset="0"/>
                <a:cs typeface="+mn-ea"/>
                <a:sym typeface="+mn-lt"/>
              </a:rPr>
              <a:t>+</a:t>
            </a:r>
            <a:endParaRPr kumimoji="0" lang="en-US" altLang="zh-CN"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105" name="文本框 104"/>
          <p:cNvSpPr txBox="1"/>
          <p:nvPr/>
        </p:nvSpPr>
        <p:spPr>
          <a:xfrm>
            <a:off x="10182284" y="3975433"/>
            <a:ext cx="1599401" cy="460375"/>
          </a:xfrm>
          <a:prstGeom prst="rect">
            <a:avLst/>
          </a:prstGeom>
          <a:noFill/>
        </p:spPr>
        <p:txBody>
          <a:bodyPr vert="horz" wrap="square" anchor="ctr">
            <a:spAutoFit/>
          </a:bodyPr>
          <a:lstStyle/>
          <a:p>
            <a:pPr algn="ctr"/>
            <a:r>
              <a:rPr kumimoji="0" lang="zh-CN" altLang="en-US" sz="2400" b="1" i="0" u="none" strike="noStrike" kern="0" cap="none" normalizeH="0" baseline="0" noProof="0" dirty="0">
                <a:ln>
                  <a:noFill/>
                </a:ln>
                <a:solidFill>
                  <a:srgbClr val="121720"/>
                </a:solidFill>
                <a:effectLst/>
                <a:uLnTx/>
                <a:uFillTx/>
                <a:latin typeface="思源黑体" charset="0"/>
                <a:ea typeface="思源黑体" charset="0"/>
                <a:cs typeface="+mn-ea"/>
                <a:sym typeface="+mn-lt"/>
              </a:rPr>
              <a:t>智慧</a:t>
            </a:r>
            <a:r>
              <a:rPr kumimoji="0" lang="en-US" altLang="zh-CN" sz="2400" b="1" i="0" u="none" strike="noStrike" kern="0" cap="none" normalizeH="0" baseline="0" noProof="0" dirty="0">
                <a:ln>
                  <a:noFill/>
                </a:ln>
                <a:solidFill>
                  <a:srgbClr val="121720"/>
                </a:solidFill>
                <a:effectLst/>
                <a:uLnTx/>
                <a:uFillTx/>
                <a:latin typeface="思源黑体" charset="0"/>
                <a:ea typeface="思源黑体" charset="0"/>
                <a:cs typeface="+mn-ea"/>
                <a:sym typeface="+mn-lt"/>
              </a:rPr>
              <a:t>+</a:t>
            </a:r>
            <a:endParaRPr kumimoji="0" lang="en-US" altLang="zh-CN" sz="1600"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112" name="文本框 111"/>
          <p:cNvSpPr txBox="1"/>
          <p:nvPr/>
        </p:nvSpPr>
        <p:spPr>
          <a:xfrm>
            <a:off x="224073" y="1062400"/>
            <a:ext cx="3811503" cy="922020"/>
          </a:xfrm>
          <a:prstGeom prst="rect">
            <a:avLst/>
          </a:prstGeom>
          <a:noFill/>
        </p:spPr>
        <p:txBody>
          <a:bodyPr vert="horz" wrap="square" anchor="ctr">
            <a:spAutoFit/>
          </a:bodyPr>
          <a:lstStyle/>
          <a:p>
            <a:pPr>
              <a:lnSpc>
                <a:spcPct val="150000"/>
              </a:lnSpc>
            </a:pPr>
            <a:r>
              <a:rPr kumimoji="0" lang="zh-CN" altLang="en-US" b="0" i="0" u="none" strike="noStrike" kern="0" cap="none" spc="0" normalizeH="0" baseline="0" noProof="0" dirty="0">
                <a:ln>
                  <a:noFill/>
                </a:ln>
                <a:solidFill>
                  <a:srgbClr val="121720"/>
                </a:solidFill>
                <a:effectLst/>
                <a:uLnTx/>
                <a:uFillTx/>
                <a:latin typeface="思源黑体" charset="0"/>
                <a:ea typeface="思源黑体" charset="0"/>
                <a:cs typeface="+mn-ea"/>
                <a:sym typeface="+mn-lt"/>
              </a:rPr>
              <a:t>首家</a:t>
            </a:r>
            <a:r>
              <a:rPr kumimoji="0" lang="en-US" altLang="zh-CN" b="0" i="0" u="none" strike="noStrike" kern="0" cap="none" spc="0" normalizeH="0" baseline="0" noProof="0" dirty="0">
                <a:ln>
                  <a:noFill/>
                </a:ln>
                <a:solidFill>
                  <a:srgbClr val="121720"/>
                </a:solidFill>
                <a:effectLst/>
                <a:uLnTx/>
                <a:uFillTx/>
                <a:latin typeface="思源黑体" charset="0"/>
                <a:ea typeface="思源黑体" charset="0"/>
                <a:cs typeface="+mn-ea"/>
                <a:sym typeface="+mn-lt"/>
              </a:rPr>
              <a:t>A</a:t>
            </a:r>
            <a:r>
              <a:rPr kumimoji="0" lang="zh-CN" altLang="en-US" b="0" i="0" u="none" strike="noStrike" kern="0" cap="none" spc="0" normalizeH="0" baseline="0" noProof="0" dirty="0">
                <a:ln>
                  <a:noFill/>
                </a:ln>
                <a:solidFill>
                  <a:srgbClr val="121720"/>
                </a:solidFill>
                <a:effectLst/>
                <a:uLnTx/>
                <a:uFillTx/>
                <a:latin typeface="思源黑体" charset="0"/>
                <a:ea typeface="思源黑体" charset="0"/>
                <a:cs typeface="+mn-ea"/>
                <a:sym typeface="+mn-lt"/>
              </a:rPr>
              <a:t>股上市基础软件厂商</a:t>
            </a:r>
            <a:endParaRPr kumimoji="0" lang="en-US" altLang="zh-CN"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a:p>
            <a:pPr>
              <a:lnSpc>
                <a:spcPct val="150000"/>
              </a:lnSpc>
            </a:pPr>
            <a:r>
              <a:rPr kumimoji="0" lang="zh-CN" altLang="en-US" i="0" u="none" strike="noStrike" kern="0" cap="none" spc="0" normalizeH="0" baseline="0" noProof="0" dirty="0">
                <a:ln>
                  <a:noFill/>
                </a:ln>
                <a:solidFill>
                  <a:srgbClr val="121720"/>
                </a:solidFill>
                <a:effectLst/>
                <a:uLnTx/>
                <a:uFillTx/>
                <a:latin typeface="思源黑体" charset="0"/>
                <a:ea typeface="思源黑体" charset="0"/>
                <a:cs typeface="+mn-ea"/>
                <a:sym typeface="+mn-lt"/>
              </a:rPr>
              <a:t>唯一“</a:t>
            </a:r>
            <a:r>
              <a:rPr kumimoji="0" lang="zh-CN" altLang="en-US" b="1" i="0" u="none" strike="noStrike" kern="0" cap="none" spc="0" normalizeH="0" baseline="0" noProof="0" dirty="0">
                <a:ln>
                  <a:noFill/>
                </a:ln>
                <a:solidFill>
                  <a:srgbClr val="121720"/>
                </a:solidFill>
                <a:effectLst>
                  <a:outerShdw blurRad="50800" dist="12700" dir="2700000" algn="tl" rotWithShape="0">
                    <a:prstClr val="black">
                      <a:alpha val="40000"/>
                    </a:prstClr>
                  </a:outerShdw>
                </a:effectLst>
                <a:uLnTx/>
                <a:uFillTx/>
                <a:latin typeface="思源黑体" charset="0"/>
                <a:ea typeface="思源黑体" charset="0"/>
                <a:cs typeface="+mn-ea"/>
                <a:sym typeface="+mn-lt"/>
              </a:rPr>
              <a:t>基础软件</a:t>
            </a:r>
            <a:r>
              <a:rPr kumimoji="0" lang="en-US" altLang="zh-CN" b="1" i="0" u="none" strike="noStrike" kern="0" cap="none" spc="0" normalizeH="0" baseline="0" noProof="0" dirty="0">
                <a:ln>
                  <a:noFill/>
                </a:ln>
                <a:solidFill>
                  <a:srgbClr val="121720"/>
                </a:solidFill>
                <a:effectLst>
                  <a:outerShdw blurRad="50800" dist="12700" dir="2700000" algn="tl" rotWithShape="0">
                    <a:prstClr val="black">
                      <a:alpha val="40000"/>
                    </a:prstClr>
                  </a:outerShdw>
                </a:effectLst>
                <a:uLnTx/>
                <a:uFillTx/>
                <a:latin typeface="思源黑体" charset="0"/>
                <a:ea typeface="思源黑体" charset="0"/>
                <a:cs typeface="+mn-ea"/>
                <a:sym typeface="+mn-lt"/>
              </a:rPr>
              <a:t>+</a:t>
            </a:r>
            <a:r>
              <a:rPr lang="zh-CN" altLang="en-US" b="1" kern="0" dirty="0">
                <a:solidFill>
                  <a:srgbClr val="121720"/>
                </a:solidFill>
                <a:effectLst>
                  <a:outerShdw blurRad="50800" dist="12700" dir="2700000" algn="tl" rotWithShape="0">
                    <a:prstClr val="black">
                      <a:alpha val="40000"/>
                    </a:prstClr>
                  </a:outerShdw>
                </a:effectLst>
                <a:latin typeface="思源黑体" charset="0"/>
                <a:ea typeface="思源黑体" charset="0"/>
                <a:cs typeface="+mn-ea"/>
                <a:sym typeface="+mn-lt"/>
              </a:rPr>
              <a:t>信息安全</a:t>
            </a:r>
            <a:r>
              <a:rPr kumimoji="0" lang="zh-CN" altLang="en-US" i="0" u="none" strike="noStrike" kern="0" cap="none" spc="0" normalizeH="0" baseline="0" noProof="0" dirty="0">
                <a:ln>
                  <a:noFill/>
                </a:ln>
                <a:solidFill>
                  <a:srgbClr val="121720"/>
                </a:solidFill>
                <a:effectLst/>
                <a:uLnTx/>
                <a:uFillTx/>
                <a:latin typeface="思源黑体" charset="0"/>
                <a:ea typeface="思源黑体" charset="0"/>
                <a:cs typeface="+mn-ea"/>
                <a:sym typeface="+mn-lt"/>
              </a:rPr>
              <a:t>”</a:t>
            </a:r>
            <a:r>
              <a:rPr kumimoji="0" lang="zh-CN" altLang="en-US" b="0" i="0" u="none" strike="noStrike" kern="0" cap="none" spc="0" normalizeH="0" baseline="0" noProof="0" dirty="0">
                <a:ln>
                  <a:noFill/>
                </a:ln>
                <a:solidFill>
                  <a:srgbClr val="121720"/>
                </a:solidFill>
                <a:effectLst/>
                <a:uLnTx/>
                <a:uFillTx/>
                <a:latin typeface="思源黑体" charset="0"/>
                <a:ea typeface="思源黑体" charset="0"/>
                <a:cs typeface="+mn-ea"/>
                <a:sym typeface="+mn-lt"/>
              </a:rPr>
              <a:t>概念股</a:t>
            </a:r>
            <a:endParaRPr kumimoji="0" lang="en-US" altLang="zh-CN" b="0" i="0" u="none" strike="noStrike" kern="0" cap="none" spc="0" normalizeH="0" baseline="0" noProof="0" dirty="0">
              <a:ln>
                <a:noFill/>
              </a:ln>
              <a:solidFill>
                <a:srgbClr val="121720"/>
              </a:solidFill>
              <a:effectLst/>
              <a:uLnTx/>
              <a:uFillTx/>
              <a:latin typeface="思源黑体" charset="0"/>
              <a:ea typeface="思源黑体" charset="0"/>
              <a:cs typeface="+mn-ea"/>
              <a:sym typeface="+mn-lt"/>
            </a:endParaRPr>
          </a:p>
        </p:txBody>
      </p:sp>
      <p:sp>
        <p:nvSpPr>
          <p:cNvPr id="117" name="文本框 116"/>
          <p:cNvSpPr txBox="1"/>
          <p:nvPr/>
        </p:nvSpPr>
        <p:spPr>
          <a:xfrm>
            <a:off x="5050302" y="1283320"/>
            <a:ext cx="6471137" cy="583565"/>
          </a:xfrm>
          <a:prstGeom prst="rect">
            <a:avLst/>
          </a:prstGeom>
          <a:noFill/>
        </p:spPr>
        <p:txBody>
          <a:bodyPr vert="horz" wrap="square" anchor="ctr">
            <a:spAutoFit/>
          </a:bodyPr>
          <a:lstStyle>
            <a:defPPr>
              <a:defRPr lang="zh-CN"/>
            </a:defPPr>
            <a:lvl1pPr algn="ctr">
              <a:defRPr kumimoji="0" sz="2400" b="1" i="0" u="none" strike="noStrike" kern="0" cap="none" normalizeH="0" baseline="0">
                <a:ln>
                  <a:noFill/>
                </a:ln>
                <a:solidFill>
                  <a:schemeClr val="tx1">
                    <a:lumMod val="75000"/>
                    <a:lumOff val="25000"/>
                  </a:schemeClr>
                </a:solidFill>
                <a:effectLst/>
                <a:uLnTx/>
                <a:uFillTx/>
                <a:latin typeface="Bahnschrift SemiBold" panose="020B0502040204020203" pitchFamily="34" charset="0"/>
                <a:ea typeface="+mj-ea"/>
              </a:defRPr>
            </a:lvl1pPr>
          </a:lstStyle>
          <a:p>
            <a:pPr algn="dist"/>
            <a:r>
              <a:rPr lang="zh-CN" altLang="en-US" sz="3200" dirty="0">
                <a:solidFill>
                  <a:srgbClr val="41454D"/>
                </a:solidFill>
                <a:latin typeface="思源黑体" charset="0"/>
                <a:ea typeface="思源黑体" charset="0"/>
                <a:cs typeface="+mn-ea"/>
                <a:sym typeface="+mn-lt"/>
              </a:rPr>
              <a:t>中国中间件领域开拓者和领导者 </a:t>
            </a:r>
          </a:p>
        </p:txBody>
      </p:sp>
      <p:pic>
        <p:nvPicPr>
          <p:cNvPr id="41" name="图片 40"/>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r="67398"/>
          <a:stretch>
            <a:fillRect/>
          </a:stretch>
        </p:blipFill>
        <p:spPr>
          <a:xfrm>
            <a:off x="510672" y="712559"/>
            <a:ext cx="737160" cy="25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custDataLst>
              <p:tags r:id="rId1"/>
            </p:custDataLst>
          </p:nvPr>
        </p:nvPicPr>
        <p:blipFill rotWithShape="1">
          <a:blip r:embed="rId32" cstate="screen"/>
          <a:srcRect/>
          <a:stretch>
            <a:fillRect/>
          </a:stretch>
        </p:blipFill>
        <p:spPr>
          <a:xfrm>
            <a:off x="0" y="3452631"/>
            <a:ext cx="12192000" cy="3428365"/>
          </a:xfrm>
          <a:prstGeom prst="rect">
            <a:avLst/>
          </a:prstGeom>
        </p:spPr>
      </p:pic>
      <p:sp>
        <p:nvSpPr>
          <p:cNvPr id="9" name="矩形 8"/>
          <p:cNvSpPr/>
          <p:nvPr>
            <p:custDataLst>
              <p:tags r:id="rId2"/>
            </p:custDataLst>
          </p:nvPr>
        </p:nvSpPr>
        <p:spPr>
          <a:xfrm>
            <a:off x="635" y="3450863"/>
            <a:ext cx="12207875" cy="3429000"/>
          </a:xfrm>
          <a:prstGeom prst="rect">
            <a:avLst/>
          </a:prstGeom>
          <a:solidFill>
            <a:srgbClr val="FFFFFF">
              <a:alpha val="89000"/>
            </a:srgbClr>
          </a:solidFill>
          <a:ln>
            <a:noFill/>
          </a:ln>
        </p:spPr>
        <p:style>
          <a:lnRef idx="2">
            <a:srgbClr val="2196F3">
              <a:shade val="50000"/>
            </a:srgbClr>
          </a:lnRef>
          <a:fillRef idx="1">
            <a:srgbClr val="2196F3"/>
          </a:fillRef>
          <a:effectRef idx="0">
            <a:srgbClr val="2196F3"/>
          </a:effectRef>
          <a:fontRef idx="minor">
            <a:sysClr val="window" lastClr="FFFFFF"/>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21" name="Title 6"/>
          <p:cNvSpPr txBox="1"/>
          <p:nvPr>
            <p:custDataLst>
              <p:tags r:id="rId3"/>
            </p:custDataLst>
          </p:nvPr>
        </p:nvSpPr>
        <p:spPr>
          <a:xfrm>
            <a:off x="290195" y="5914228"/>
            <a:ext cx="1188720" cy="422275"/>
          </a:xfrm>
          <a:prstGeom prst="rect">
            <a:avLst/>
          </a:prstGeom>
          <a:noFill/>
          <a:ln w="3175">
            <a:noFill/>
            <a:prstDash val="dash"/>
          </a:ln>
        </p:spPr>
        <p:txBody>
          <a:bodyPr wrap="square" lIns="72000" tIns="72000" rIns="72000" bIns="72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30000"/>
              </a:lnSpc>
              <a:spcBef>
                <a:spcPts val="600"/>
              </a:spcBef>
              <a:defRPr/>
            </a:pPr>
            <a:r>
              <a:rPr lang="zh-CN" altLang="en-US" sz="1200" kern="900" spc="110" dirty="0">
                <a:solidFill>
                  <a:srgbClr val="1E232B"/>
                </a:solidFill>
                <a:latin typeface="思源黑体 CN Normal" panose="020B0400000000000000" pitchFamily="34" charset="-122"/>
                <a:ea typeface="思源黑体 CN Normal" panose="020B0400000000000000" pitchFamily="34" charset="-122"/>
                <a:cs typeface="微软雅黑" panose="020B0503020204020204" charset="-122"/>
              </a:rPr>
              <a:t>数码大厦</a:t>
            </a:r>
          </a:p>
        </p:txBody>
      </p:sp>
      <p:sp>
        <p:nvSpPr>
          <p:cNvPr id="24" name="Title 6"/>
          <p:cNvSpPr txBox="1"/>
          <p:nvPr>
            <p:custDataLst>
              <p:tags r:id="rId4"/>
            </p:custDataLst>
          </p:nvPr>
        </p:nvSpPr>
        <p:spPr>
          <a:xfrm>
            <a:off x="290830" y="5652271"/>
            <a:ext cx="1186815" cy="247650"/>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00000"/>
              </a:lnSpc>
              <a:spcAft>
                <a:spcPts val="500"/>
              </a:spcAft>
              <a:defRPr/>
            </a:pPr>
            <a:r>
              <a:rPr lang="zh-CN" altLang="en-US" sz="1600" b="1" spc="130" dirty="0">
                <a:ln w="3175">
                  <a:noFill/>
                  <a:prstDash val="dash"/>
                </a:ln>
                <a:solidFill>
                  <a:srgbClr val="1E232B"/>
                </a:solidFill>
                <a:latin typeface="思源黑体" charset="0"/>
                <a:ea typeface="思源黑体" charset="0"/>
                <a:cs typeface="微软雅黑" panose="020B0503020204020204" charset="-122"/>
              </a:rPr>
              <a:t>北京总部</a:t>
            </a:r>
          </a:p>
        </p:txBody>
      </p:sp>
      <p:pic>
        <p:nvPicPr>
          <p:cNvPr id="11285" name="图片 48" descr="88888200475000075"/>
          <p:cNvPicPr>
            <a:picLocks noChangeAspect="1"/>
          </p:cNvPicPr>
          <p:nvPr>
            <p:custDataLst>
              <p:tags r:id="rId5"/>
            </p:custDataLst>
          </p:nvPr>
        </p:nvPicPr>
        <p:blipFill>
          <a:blip r:embed="rId33" cstate="screen"/>
          <a:stretch>
            <a:fillRect/>
          </a:stretch>
        </p:blipFill>
        <p:spPr>
          <a:xfrm>
            <a:off x="290830" y="4018416"/>
            <a:ext cx="1188085" cy="1490980"/>
          </a:xfrm>
          <a:prstGeom prst="rect">
            <a:avLst/>
          </a:prstGeom>
          <a:noFill/>
          <a:ln w="9525">
            <a:noFill/>
          </a:ln>
        </p:spPr>
      </p:pic>
      <p:sp>
        <p:nvSpPr>
          <p:cNvPr id="25" name="Title 6"/>
          <p:cNvSpPr txBox="1"/>
          <p:nvPr>
            <p:custDataLst>
              <p:tags r:id="rId6"/>
            </p:custDataLst>
          </p:nvPr>
        </p:nvSpPr>
        <p:spPr>
          <a:xfrm>
            <a:off x="1624965" y="5914228"/>
            <a:ext cx="1188720" cy="422275"/>
          </a:xfrm>
          <a:prstGeom prst="rect">
            <a:avLst/>
          </a:prstGeom>
          <a:noFill/>
          <a:ln w="3175">
            <a:noFill/>
            <a:prstDash val="dash"/>
          </a:ln>
        </p:spPr>
        <p:txBody>
          <a:bodyPr wrap="square" lIns="72000" tIns="72000" rIns="72000" bIns="72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30000"/>
              </a:lnSpc>
              <a:spcBef>
                <a:spcPts val="600"/>
              </a:spcBef>
              <a:defRPr/>
            </a:pPr>
            <a:r>
              <a:rPr lang="zh-CN" altLang="en-US" sz="1200" kern="900" spc="110" dirty="0">
                <a:solidFill>
                  <a:srgbClr val="1E232B"/>
                </a:solidFill>
                <a:latin typeface="思源黑体" charset="0"/>
                <a:ea typeface="思源黑体" charset="0"/>
                <a:cs typeface="微软雅黑" panose="020B0503020204020204" charset="-122"/>
              </a:rPr>
              <a:t>国家信创园</a:t>
            </a:r>
          </a:p>
        </p:txBody>
      </p:sp>
      <p:sp>
        <p:nvSpPr>
          <p:cNvPr id="34" name="Title 6"/>
          <p:cNvSpPr txBox="1"/>
          <p:nvPr>
            <p:custDataLst>
              <p:tags r:id="rId7"/>
            </p:custDataLst>
          </p:nvPr>
        </p:nvSpPr>
        <p:spPr>
          <a:xfrm>
            <a:off x="1395730" y="5684338"/>
            <a:ext cx="1595755" cy="247650"/>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00000"/>
              </a:lnSpc>
              <a:spcAft>
                <a:spcPts val="500"/>
              </a:spcAft>
              <a:defRPr/>
            </a:pPr>
            <a:r>
              <a:rPr lang="zh-CN" altLang="en-US" sz="1400" b="1" spc="130" dirty="0">
                <a:ln w="3175">
                  <a:noFill/>
                  <a:prstDash val="dash"/>
                </a:ln>
                <a:solidFill>
                  <a:srgbClr val="1E232B"/>
                </a:solidFill>
                <a:latin typeface="思源黑体" charset="0"/>
                <a:ea typeface="思源黑体" charset="0"/>
                <a:cs typeface="微软雅黑" panose="020B0503020204020204" charset="-122"/>
              </a:rPr>
              <a:t>北京研发中心</a:t>
            </a:r>
          </a:p>
        </p:txBody>
      </p:sp>
      <p:sp>
        <p:nvSpPr>
          <p:cNvPr id="39" name="Title 6"/>
          <p:cNvSpPr txBox="1"/>
          <p:nvPr>
            <p:custDataLst>
              <p:tags r:id="rId8"/>
            </p:custDataLst>
          </p:nvPr>
        </p:nvSpPr>
        <p:spPr>
          <a:xfrm>
            <a:off x="5565775" y="5914228"/>
            <a:ext cx="1188720" cy="422275"/>
          </a:xfrm>
          <a:prstGeom prst="rect">
            <a:avLst/>
          </a:prstGeom>
          <a:noFill/>
          <a:ln w="3175">
            <a:noFill/>
            <a:prstDash val="dash"/>
          </a:ln>
        </p:spPr>
        <p:txBody>
          <a:bodyPr wrap="square" lIns="72000" tIns="72000" rIns="72000" bIns="72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30000"/>
              </a:lnSpc>
              <a:spcBef>
                <a:spcPts val="600"/>
              </a:spcBef>
              <a:defRPr/>
            </a:pPr>
            <a:r>
              <a:rPr lang="zh-CN" altLang="en-US" sz="1200" kern="900" spc="110" dirty="0">
                <a:solidFill>
                  <a:srgbClr val="1E232B"/>
                </a:solidFill>
                <a:latin typeface="思源黑体" charset="0"/>
                <a:ea typeface="思源黑体" charset="0"/>
                <a:cs typeface="微软雅黑" panose="020B0503020204020204" charset="-122"/>
              </a:rPr>
              <a:t>平安银行大厦</a:t>
            </a:r>
          </a:p>
        </p:txBody>
      </p:sp>
      <p:sp>
        <p:nvSpPr>
          <p:cNvPr id="40" name="Title 6"/>
          <p:cNvSpPr txBox="1"/>
          <p:nvPr>
            <p:custDataLst>
              <p:tags r:id="rId9"/>
            </p:custDataLst>
          </p:nvPr>
        </p:nvSpPr>
        <p:spPr>
          <a:xfrm>
            <a:off x="5447030" y="5684338"/>
            <a:ext cx="1438910" cy="247650"/>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00000"/>
              </a:lnSpc>
              <a:spcAft>
                <a:spcPts val="500"/>
              </a:spcAft>
              <a:defRPr/>
            </a:pPr>
            <a:r>
              <a:rPr lang="zh-CN" altLang="en-US" sz="1400" b="1" spc="130" dirty="0">
                <a:ln w="3175">
                  <a:noFill/>
                  <a:prstDash val="dash"/>
                </a:ln>
                <a:solidFill>
                  <a:srgbClr val="1E232B"/>
                </a:solidFill>
                <a:latin typeface="思源黑体" charset="0"/>
                <a:ea typeface="思源黑体" charset="0"/>
                <a:cs typeface="微软雅黑" panose="020B0503020204020204" charset="-122"/>
              </a:rPr>
              <a:t>重庆</a:t>
            </a:r>
            <a:r>
              <a:rPr lang="zh-CN" altLang="en-US" sz="1400" b="1" spc="130">
                <a:ln w="3175">
                  <a:noFill/>
                  <a:prstDash val="dash"/>
                </a:ln>
                <a:solidFill>
                  <a:srgbClr val="1E232B"/>
                </a:solidFill>
                <a:latin typeface="思源黑体" charset="0"/>
                <a:ea typeface="思源黑体" charset="0"/>
                <a:cs typeface="微软雅黑" panose="020B0503020204020204" charset="-122"/>
                <a:sym typeface="+mn-ea"/>
              </a:rPr>
              <a:t>分部</a:t>
            </a:r>
            <a:endParaRPr lang="zh-CN" altLang="en-US" sz="1400" b="1" spc="130" dirty="0">
              <a:ln w="3175">
                <a:noFill/>
                <a:prstDash val="dash"/>
              </a:ln>
              <a:solidFill>
                <a:srgbClr val="1E232B"/>
              </a:solidFill>
              <a:latin typeface="思源黑体" charset="0"/>
              <a:ea typeface="思源黑体" charset="0"/>
              <a:cs typeface="微软雅黑" panose="020B0503020204020204" charset="-122"/>
            </a:endParaRPr>
          </a:p>
        </p:txBody>
      </p:sp>
      <p:pic>
        <p:nvPicPr>
          <p:cNvPr id="53" name="图片 4"/>
          <p:cNvPicPr>
            <a:picLocks noChangeAspect="1"/>
          </p:cNvPicPr>
          <p:nvPr>
            <p:custDataLst>
              <p:tags r:id="rId10"/>
            </p:custDataLst>
          </p:nvPr>
        </p:nvPicPr>
        <p:blipFill>
          <a:blip r:embed="rId34" cstate="screen"/>
          <a:srcRect/>
          <a:stretch>
            <a:fillRect/>
          </a:stretch>
        </p:blipFill>
        <p:spPr>
          <a:xfrm>
            <a:off x="1621790" y="4018416"/>
            <a:ext cx="1188720" cy="1499870"/>
          </a:xfrm>
          <a:prstGeom prst="rect">
            <a:avLst/>
          </a:prstGeom>
          <a:noFill/>
          <a:ln w="9525">
            <a:noFill/>
          </a:ln>
        </p:spPr>
      </p:pic>
      <p:pic>
        <p:nvPicPr>
          <p:cNvPr id="55" name="图片 3" descr="181261545873623512"/>
          <p:cNvPicPr>
            <a:picLocks noChangeAspect="1"/>
          </p:cNvPicPr>
          <p:nvPr>
            <p:custDataLst>
              <p:tags r:id="rId11"/>
            </p:custDataLst>
          </p:nvPr>
        </p:nvPicPr>
        <p:blipFill>
          <a:blip r:embed="rId35" cstate="screen"/>
          <a:stretch>
            <a:fillRect/>
          </a:stretch>
        </p:blipFill>
        <p:spPr>
          <a:xfrm flipH="1">
            <a:off x="5568315" y="4026036"/>
            <a:ext cx="1187450" cy="1506855"/>
          </a:xfrm>
          <a:prstGeom prst="rect">
            <a:avLst/>
          </a:prstGeom>
          <a:noFill/>
          <a:ln w="9525">
            <a:noFill/>
          </a:ln>
        </p:spPr>
      </p:pic>
      <p:pic>
        <p:nvPicPr>
          <p:cNvPr id="59" name="图片 46" descr="165750015675012591"/>
          <p:cNvPicPr>
            <a:picLocks noChangeAspect="1"/>
          </p:cNvPicPr>
          <p:nvPr>
            <p:custDataLst>
              <p:tags r:id="rId12"/>
            </p:custDataLst>
          </p:nvPr>
        </p:nvPicPr>
        <p:blipFill>
          <a:blip r:embed="rId36" cstate="screen"/>
          <a:stretch>
            <a:fillRect/>
          </a:stretch>
        </p:blipFill>
        <p:spPr>
          <a:xfrm>
            <a:off x="2956560" y="4017146"/>
            <a:ext cx="1160780" cy="1500505"/>
          </a:xfrm>
          <a:prstGeom prst="rect">
            <a:avLst/>
          </a:prstGeom>
          <a:noFill/>
          <a:ln w="9525">
            <a:noFill/>
          </a:ln>
        </p:spPr>
      </p:pic>
      <p:sp>
        <p:nvSpPr>
          <p:cNvPr id="60" name="Title 6"/>
          <p:cNvSpPr txBox="1"/>
          <p:nvPr>
            <p:custDataLst>
              <p:tags r:id="rId13"/>
            </p:custDataLst>
          </p:nvPr>
        </p:nvSpPr>
        <p:spPr>
          <a:xfrm>
            <a:off x="2908935" y="5914228"/>
            <a:ext cx="1188720" cy="422275"/>
          </a:xfrm>
          <a:prstGeom prst="rect">
            <a:avLst/>
          </a:prstGeom>
          <a:noFill/>
          <a:ln w="3175">
            <a:noFill/>
            <a:prstDash val="dash"/>
          </a:ln>
        </p:spPr>
        <p:txBody>
          <a:bodyPr wrap="square" lIns="72000" tIns="72000" rIns="72000" bIns="72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30000"/>
              </a:lnSpc>
              <a:spcBef>
                <a:spcPts val="600"/>
              </a:spcBef>
              <a:defRPr/>
            </a:pPr>
            <a:r>
              <a:rPr lang="zh-CN" altLang="en-US" sz="1200" kern="900" spc="110" dirty="0">
                <a:solidFill>
                  <a:srgbClr val="1E232B"/>
                </a:solidFill>
                <a:latin typeface="思源黑体" charset="0"/>
                <a:ea typeface="思源黑体" charset="0"/>
                <a:cs typeface="微软雅黑" panose="020B0503020204020204" charset="-122"/>
              </a:rPr>
              <a:t>沙田大厦</a:t>
            </a:r>
          </a:p>
        </p:txBody>
      </p:sp>
      <p:sp>
        <p:nvSpPr>
          <p:cNvPr id="61" name="Title 6"/>
          <p:cNvSpPr txBox="1"/>
          <p:nvPr>
            <p:custDataLst>
              <p:tags r:id="rId14"/>
            </p:custDataLst>
          </p:nvPr>
        </p:nvSpPr>
        <p:spPr>
          <a:xfrm>
            <a:off x="2872105" y="5684338"/>
            <a:ext cx="1263015" cy="247650"/>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00000"/>
              </a:lnSpc>
              <a:spcAft>
                <a:spcPts val="500"/>
              </a:spcAft>
              <a:defRPr/>
            </a:pPr>
            <a:r>
              <a:rPr lang="zh-CN" altLang="en-US" sz="1400" b="1" spc="130" dirty="0">
                <a:ln w="3175">
                  <a:noFill/>
                  <a:prstDash val="dash"/>
                </a:ln>
                <a:solidFill>
                  <a:srgbClr val="1E232B"/>
                </a:solidFill>
                <a:latin typeface="思源黑体" charset="0"/>
                <a:ea typeface="思源黑体" charset="0"/>
                <a:cs typeface="微软雅黑" panose="020B0503020204020204" charset="-122"/>
              </a:rPr>
              <a:t>上海</a:t>
            </a:r>
            <a:r>
              <a:rPr lang="zh-CN" altLang="en-US" sz="1400" b="1" spc="130" dirty="0">
                <a:ln w="3175">
                  <a:noFill/>
                  <a:prstDash val="dash"/>
                </a:ln>
                <a:solidFill>
                  <a:srgbClr val="1E232B"/>
                </a:solidFill>
                <a:latin typeface="思源黑体" charset="0"/>
                <a:ea typeface="思源黑体" charset="0"/>
                <a:cs typeface="微软雅黑" panose="020B0503020204020204" charset="-122"/>
                <a:sym typeface="+mn-ea"/>
              </a:rPr>
              <a:t>分部</a:t>
            </a:r>
            <a:endParaRPr lang="zh-CN" altLang="en-US" sz="1400" b="1" spc="130" dirty="0">
              <a:ln w="3175">
                <a:noFill/>
                <a:prstDash val="dash"/>
              </a:ln>
              <a:solidFill>
                <a:srgbClr val="1E232B"/>
              </a:solidFill>
              <a:latin typeface="思源黑体" charset="0"/>
              <a:ea typeface="思源黑体" charset="0"/>
              <a:cs typeface="微软雅黑" panose="020B0503020204020204" charset="-122"/>
            </a:endParaRPr>
          </a:p>
        </p:txBody>
      </p:sp>
      <p:sp>
        <p:nvSpPr>
          <p:cNvPr id="63" name="Title 6"/>
          <p:cNvSpPr txBox="1"/>
          <p:nvPr>
            <p:custDataLst>
              <p:tags r:id="rId15"/>
            </p:custDataLst>
          </p:nvPr>
        </p:nvSpPr>
        <p:spPr>
          <a:xfrm>
            <a:off x="4183380" y="5914228"/>
            <a:ext cx="1188720" cy="422275"/>
          </a:xfrm>
          <a:prstGeom prst="rect">
            <a:avLst/>
          </a:prstGeom>
          <a:noFill/>
          <a:ln w="3175">
            <a:noFill/>
            <a:prstDash val="dash"/>
          </a:ln>
        </p:spPr>
        <p:txBody>
          <a:bodyPr wrap="square" lIns="72000" tIns="72000" rIns="72000" bIns="72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30000"/>
              </a:lnSpc>
              <a:spcBef>
                <a:spcPts val="600"/>
              </a:spcBef>
              <a:defRPr/>
            </a:pPr>
            <a:r>
              <a:rPr lang="zh-CN" altLang="en-US" sz="1200" kern="900" spc="110" dirty="0">
                <a:solidFill>
                  <a:srgbClr val="1E232B"/>
                </a:solidFill>
                <a:latin typeface="思源黑体" charset="0"/>
                <a:ea typeface="思源黑体" charset="0"/>
                <a:cs typeface="微软雅黑" panose="020B0503020204020204" charset="-122"/>
              </a:rPr>
              <a:t>中泰国际</a:t>
            </a:r>
          </a:p>
        </p:txBody>
      </p:sp>
      <p:sp>
        <p:nvSpPr>
          <p:cNvPr id="64" name="Title 6"/>
          <p:cNvSpPr txBox="1"/>
          <p:nvPr>
            <p:custDataLst>
              <p:tags r:id="rId16"/>
            </p:custDataLst>
          </p:nvPr>
        </p:nvSpPr>
        <p:spPr>
          <a:xfrm>
            <a:off x="4108451" y="5684338"/>
            <a:ext cx="1343660" cy="246220"/>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00000"/>
              </a:lnSpc>
              <a:spcAft>
                <a:spcPts val="500"/>
              </a:spcAft>
              <a:defRPr/>
            </a:pPr>
            <a:r>
              <a:rPr lang="zh-CN" altLang="en-US" sz="1400" b="1" spc="130" dirty="0">
                <a:ln w="3175">
                  <a:noFill/>
                  <a:prstDash val="dash"/>
                </a:ln>
                <a:solidFill>
                  <a:srgbClr val="1E232B"/>
                </a:solidFill>
                <a:latin typeface="思源黑体" charset="0"/>
                <a:ea typeface="思源黑体" charset="0"/>
                <a:cs typeface="微软雅黑" panose="020B0503020204020204" charset="-122"/>
              </a:rPr>
              <a:t>广州</a:t>
            </a:r>
            <a:r>
              <a:rPr lang="zh-CN" altLang="en-US" sz="1400" b="1" spc="130" dirty="0">
                <a:ln w="3175">
                  <a:noFill/>
                  <a:prstDash val="dash"/>
                </a:ln>
                <a:solidFill>
                  <a:srgbClr val="1E232B"/>
                </a:solidFill>
                <a:latin typeface="思源黑体" charset="0"/>
                <a:ea typeface="思源黑体" charset="0"/>
                <a:cs typeface="微软雅黑" panose="020B0503020204020204" charset="-122"/>
                <a:sym typeface="+mn-ea"/>
              </a:rPr>
              <a:t>研发中心</a:t>
            </a:r>
            <a:endParaRPr lang="zh-CN" altLang="en-US" sz="1400" b="1" spc="130" dirty="0">
              <a:ln w="3175">
                <a:noFill/>
                <a:prstDash val="dash"/>
              </a:ln>
              <a:solidFill>
                <a:srgbClr val="1E232B"/>
              </a:solidFill>
              <a:latin typeface="思源黑体" charset="0"/>
              <a:ea typeface="思源黑体" charset="0"/>
              <a:cs typeface="微软雅黑" panose="020B0503020204020204" charset="-122"/>
            </a:endParaRPr>
          </a:p>
        </p:txBody>
      </p:sp>
      <p:pic>
        <p:nvPicPr>
          <p:cNvPr id="65" name="图片 32" descr="852311825964326915"/>
          <p:cNvPicPr>
            <a:picLocks noChangeAspect="1"/>
          </p:cNvPicPr>
          <p:nvPr>
            <p:custDataLst>
              <p:tags r:id="rId17"/>
            </p:custDataLst>
          </p:nvPr>
        </p:nvPicPr>
        <p:blipFill>
          <a:blip r:embed="rId37" cstate="screen"/>
          <a:srcRect/>
          <a:stretch>
            <a:fillRect/>
          </a:stretch>
        </p:blipFill>
        <p:spPr>
          <a:xfrm>
            <a:off x="4260215" y="4017146"/>
            <a:ext cx="1160145" cy="1497965"/>
          </a:xfrm>
          <a:prstGeom prst="rect">
            <a:avLst/>
          </a:prstGeom>
          <a:noFill/>
          <a:ln w="9525">
            <a:noFill/>
          </a:ln>
        </p:spPr>
      </p:pic>
      <p:sp>
        <p:nvSpPr>
          <p:cNvPr id="6" name="文本框 5"/>
          <p:cNvSpPr txBox="1"/>
          <p:nvPr/>
        </p:nvSpPr>
        <p:spPr>
          <a:xfrm>
            <a:off x="531717" y="2237332"/>
            <a:ext cx="11128566" cy="645795"/>
          </a:xfrm>
          <a:prstGeom prst="rect">
            <a:avLst/>
          </a:prstGeom>
          <a:noFill/>
        </p:spPr>
        <p:txBody>
          <a:bodyPr wrap="square" lIns="0" tIns="0" rIns="0" bIns="0" rtlCol="0" anchor="t">
            <a:spAutoFit/>
          </a:bodyPr>
          <a:lstStyle/>
          <a:p>
            <a:pPr>
              <a:lnSpc>
                <a:spcPct val="150000"/>
              </a:lnSpc>
            </a:pPr>
            <a:r>
              <a:rPr lang="zh-CN" altLang="en-US" sz="1400" dirty="0">
                <a:solidFill>
                  <a:srgbClr val="000000"/>
                </a:solidFill>
                <a:latin typeface="思源黑体" charset="0"/>
                <a:ea typeface="思源黑体" charset="0"/>
                <a:sym typeface="+mn-ea"/>
              </a:rPr>
              <a:t>北京、上海、广州、深圳、杭州、重庆、成都、天津、武汉、长沙、郑州、西安、福州、南京、济南、南昌、贵阳、海口、合肥、昆明、沈阳、南宁、太原、兰州、石家庄、哈尔滨、长春、拉萨、银川、无锡、呼和浩特、乌鲁木齐等地</a:t>
            </a:r>
          </a:p>
        </p:txBody>
      </p:sp>
      <p:sp>
        <p:nvSpPr>
          <p:cNvPr id="7" name="文本框 6"/>
          <p:cNvSpPr txBox="1"/>
          <p:nvPr/>
        </p:nvSpPr>
        <p:spPr>
          <a:xfrm>
            <a:off x="531717" y="1254313"/>
            <a:ext cx="10568940" cy="830580"/>
          </a:xfrm>
          <a:prstGeom prst="rect">
            <a:avLst/>
          </a:prstGeom>
          <a:noFill/>
        </p:spPr>
        <p:txBody>
          <a:bodyPr wrap="square" lIns="0" tIns="0" rIns="0" bIns="0" rtlCol="0" anchor="t">
            <a:spAutoFit/>
          </a:bodyPr>
          <a:lstStyle/>
          <a:p>
            <a:pPr algn="l">
              <a:lnSpc>
                <a:spcPct val="150000"/>
              </a:lnSpc>
            </a:pPr>
            <a:r>
              <a:rPr lang="en-US" altLang="zh-CN" b="1" dirty="0">
                <a:solidFill>
                  <a:srgbClr val="C00000"/>
                </a:solidFill>
                <a:latin typeface="思源黑体" charset="0"/>
                <a:ea typeface="思源黑体" charset="0"/>
                <a:sym typeface="+mn-ea"/>
              </a:rPr>
              <a:t>6</a:t>
            </a:r>
            <a:r>
              <a:rPr lang="zh-CN" altLang="en-US" b="1" dirty="0">
                <a:solidFill>
                  <a:srgbClr val="C00000"/>
                </a:solidFill>
                <a:latin typeface="思源黑体" charset="0"/>
                <a:ea typeface="思源黑体" charset="0"/>
                <a:sym typeface="+mn-ea"/>
              </a:rPr>
              <a:t>大 研发中心</a:t>
            </a:r>
            <a:endParaRPr lang="en-US" altLang="zh-CN" b="1" dirty="0">
              <a:solidFill>
                <a:srgbClr val="C00000"/>
              </a:solidFill>
              <a:latin typeface="思源黑体" charset="0"/>
              <a:ea typeface="思源黑体" charset="0"/>
              <a:sym typeface="+mn-ea"/>
            </a:endParaRPr>
          </a:p>
          <a:p>
            <a:pPr>
              <a:lnSpc>
                <a:spcPct val="150000"/>
              </a:lnSpc>
            </a:pPr>
            <a:r>
              <a:rPr lang="en-US" altLang="zh-CN" b="1" dirty="0">
                <a:solidFill>
                  <a:srgbClr val="C00000"/>
                </a:solidFill>
                <a:latin typeface="思源黑体" charset="0"/>
                <a:ea typeface="思源黑体" charset="0"/>
                <a:sym typeface="+mn-ea"/>
              </a:rPr>
              <a:t>33</a:t>
            </a:r>
            <a:r>
              <a:rPr lang="zh-CN" altLang="en-US" b="1" dirty="0">
                <a:solidFill>
                  <a:srgbClr val="C00000"/>
                </a:solidFill>
                <a:latin typeface="思源黑体" charset="0"/>
                <a:ea typeface="思源黑体" charset="0"/>
                <a:sym typeface="+mn-ea"/>
              </a:rPr>
              <a:t>个  销售服务及技术服务办事处 </a:t>
            </a:r>
            <a:endParaRPr lang="en-US" altLang="zh-CN" b="1" dirty="0">
              <a:solidFill>
                <a:srgbClr val="C00000"/>
              </a:solidFill>
              <a:latin typeface="思源黑体" charset="0"/>
              <a:ea typeface="思源黑体" charset="0"/>
              <a:sym typeface="+mn-ea"/>
            </a:endParaRPr>
          </a:p>
        </p:txBody>
      </p:sp>
      <p:sp>
        <p:nvSpPr>
          <p:cNvPr id="15" name="文本框 14"/>
          <p:cNvSpPr txBox="1"/>
          <p:nvPr/>
        </p:nvSpPr>
        <p:spPr>
          <a:xfrm>
            <a:off x="5185410" y="3589792"/>
            <a:ext cx="2525206" cy="245745"/>
          </a:xfrm>
          <a:prstGeom prst="rect">
            <a:avLst/>
          </a:prstGeom>
          <a:noFill/>
        </p:spPr>
        <p:txBody>
          <a:bodyPr wrap="square" lIns="0" tIns="0" rIns="0" bIns="0" rtlCol="0" anchor="t">
            <a:spAutoFit/>
          </a:bodyPr>
          <a:lstStyle/>
          <a:p>
            <a:pPr algn="ctr"/>
            <a:r>
              <a:rPr lang="zh-CN" altLang="en-US" sz="1600" b="1" dirty="0">
                <a:solidFill>
                  <a:srgbClr val="C00000"/>
                </a:solidFill>
                <a:latin typeface="思源黑体" charset="0"/>
                <a:ea typeface="思源黑体" charset="0"/>
                <a:sym typeface="+mn-ea"/>
              </a:rPr>
              <a:t>全国主要分支机构</a:t>
            </a:r>
          </a:p>
        </p:txBody>
      </p:sp>
      <p:sp>
        <p:nvSpPr>
          <p:cNvPr id="16" name="Title 6"/>
          <p:cNvSpPr txBox="1"/>
          <p:nvPr>
            <p:custDataLst>
              <p:tags r:id="rId18"/>
            </p:custDataLst>
          </p:nvPr>
        </p:nvSpPr>
        <p:spPr>
          <a:xfrm>
            <a:off x="10713085" y="5914228"/>
            <a:ext cx="1376680" cy="422275"/>
          </a:xfrm>
          <a:prstGeom prst="rect">
            <a:avLst/>
          </a:prstGeom>
          <a:noFill/>
          <a:ln w="3175">
            <a:noFill/>
            <a:prstDash val="dash"/>
          </a:ln>
        </p:spPr>
        <p:txBody>
          <a:bodyPr wrap="square" lIns="72000" tIns="72000" rIns="72000" bIns="72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30000"/>
              </a:lnSpc>
              <a:spcBef>
                <a:spcPts val="600"/>
              </a:spcBef>
              <a:defRPr/>
            </a:pPr>
            <a:r>
              <a:rPr lang="zh-CN" altLang="en-US" sz="1200" kern="900" spc="110">
                <a:solidFill>
                  <a:srgbClr val="1E232B"/>
                </a:solidFill>
                <a:latin typeface="思源黑体 CN Normal" panose="020B0400000000000000" pitchFamily="34" charset="-122"/>
                <a:ea typeface="思源黑体 CN Normal" panose="020B0400000000000000" pitchFamily="34" charset="-122"/>
                <a:cs typeface="微软雅黑" panose="020B0503020204020204" charset="-122"/>
                <a:sym typeface="+mn-ea"/>
              </a:rPr>
              <a:t>电子商务产业园</a:t>
            </a:r>
            <a:endParaRPr lang="zh-CN" altLang="en-US" sz="1200" kern="900" spc="110" dirty="0">
              <a:solidFill>
                <a:srgbClr val="1E232B"/>
              </a:solidFill>
              <a:latin typeface="思源黑体 CN Normal" panose="020B0400000000000000" pitchFamily="34" charset="-122"/>
              <a:ea typeface="思源黑体 CN Normal" panose="020B0400000000000000" pitchFamily="34" charset="-122"/>
              <a:cs typeface="微软雅黑" panose="020B0503020204020204" charset="-122"/>
              <a:sym typeface="+mn-ea"/>
            </a:endParaRPr>
          </a:p>
        </p:txBody>
      </p:sp>
      <p:sp>
        <p:nvSpPr>
          <p:cNvPr id="17" name="Title 6"/>
          <p:cNvSpPr txBox="1"/>
          <p:nvPr>
            <p:custDataLst>
              <p:tags r:id="rId19"/>
            </p:custDataLst>
          </p:nvPr>
        </p:nvSpPr>
        <p:spPr>
          <a:xfrm>
            <a:off x="10688320" y="5684338"/>
            <a:ext cx="1513205" cy="247650"/>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00000"/>
              </a:lnSpc>
              <a:spcAft>
                <a:spcPts val="500"/>
              </a:spcAft>
              <a:defRPr/>
            </a:pPr>
            <a:r>
              <a:rPr lang="zh-CN" altLang="en-US" sz="1400" b="1" spc="130">
                <a:ln w="3175">
                  <a:noFill/>
                  <a:prstDash val="dash"/>
                </a:ln>
                <a:solidFill>
                  <a:srgbClr val="1E232B"/>
                </a:solidFill>
                <a:latin typeface="思源黑体 CN Normal" panose="020B0400000000000000" pitchFamily="34" charset="-122"/>
                <a:ea typeface="思源黑体 CN Normal" panose="020B0400000000000000" pitchFamily="34" charset="-122"/>
                <a:cs typeface="微软雅黑" panose="020B0503020204020204" charset="-122"/>
                <a:sym typeface="+mn-ea"/>
              </a:rPr>
              <a:t>郑州研发中心</a:t>
            </a:r>
            <a:endParaRPr lang="zh-CN" altLang="en-US" sz="1400" b="1" spc="130" dirty="0">
              <a:ln w="3175">
                <a:noFill/>
                <a:prstDash val="dash"/>
              </a:ln>
              <a:solidFill>
                <a:srgbClr val="1E232B"/>
              </a:solidFill>
              <a:latin typeface="思源黑体 CN Normal" panose="020B0400000000000000" pitchFamily="34" charset="-122"/>
              <a:ea typeface="思源黑体 CN Normal" panose="020B0400000000000000" pitchFamily="34" charset="-122"/>
              <a:cs typeface="微软雅黑" panose="020B0503020204020204" charset="-122"/>
              <a:sym typeface="+mn-ea"/>
            </a:endParaRPr>
          </a:p>
        </p:txBody>
      </p:sp>
      <p:pic>
        <p:nvPicPr>
          <p:cNvPr id="20" name="图片 38" descr="6834441373210831"/>
          <p:cNvPicPr>
            <a:picLocks noChangeAspect="1"/>
          </p:cNvPicPr>
          <p:nvPr>
            <p:custDataLst>
              <p:tags r:id="rId20"/>
            </p:custDataLst>
          </p:nvPr>
        </p:nvPicPr>
        <p:blipFill>
          <a:blip r:embed="rId38" cstate="screen"/>
          <a:stretch>
            <a:fillRect/>
          </a:stretch>
        </p:blipFill>
        <p:spPr>
          <a:xfrm>
            <a:off x="10793730" y="4010161"/>
            <a:ext cx="1139825" cy="1520825"/>
          </a:xfrm>
          <a:prstGeom prst="rect">
            <a:avLst/>
          </a:prstGeom>
          <a:noFill/>
          <a:ln w="9525">
            <a:noFill/>
          </a:ln>
        </p:spPr>
      </p:pic>
      <p:sp>
        <p:nvSpPr>
          <p:cNvPr id="28" name="Title 6"/>
          <p:cNvSpPr txBox="1"/>
          <p:nvPr>
            <p:custDataLst>
              <p:tags r:id="rId21"/>
            </p:custDataLst>
          </p:nvPr>
        </p:nvSpPr>
        <p:spPr>
          <a:xfrm>
            <a:off x="6847840" y="5914228"/>
            <a:ext cx="1188720" cy="422275"/>
          </a:xfrm>
          <a:prstGeom prst="rect">
            <a:avLst/>
          </a:prstGeom>
          <a:noFill/>
          <a:ln w="3175">
            <a:noFill/>
            <a:prstDash val="dash"/>
          </a:ln>
        </p:spPr>
        <p:txBody>
          <a:bodyPr wrap="square" lIns="72000" tIns="72000" rIns="72000" bIns="72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30000"/>
              </a:lnSpc>
              <a:spcBef>
                <a:spcPts val="600"/>
              </a:spcBef>
              <a:defRPr/>
            </a:pPr>
            <a:r>
              <a:rPr lang="zh-CN" altLang="en-US" sz="1200" kern="900" spc="110" dirty="0">
                <a:solidFill>
                  <a:srgbClr val="1E232B"/>
                </a:solidFill>
                <a:latin typeface="思源黑体" charset="0"/>
                <a:ea typeface="思源黑体" charset="0"/>
                <a:cs typeface="微软雅黑" panose="020B0503020204020204" charset="-122"/>
              </a:rPr>
              <a:t>金融港</a:t>
            </a:r>
          </a:p>
        </p:txBody>
      </p:sp>
      <p:sp>
        <p:nvSpPr>
          <p:cNvPr id="29" name="Title 6"/>
          <p:cNvSpPr txBox="1"/>
          <p:nvPr>
            <p:custDataLst>
              <p:tags r:id="rId22"/>
            </p:custDataLst>
          </p:nvPr>
        </p:nvSpPr>
        <p:spPr>
          <a:xfrm>
            <a:off x="6696075" y="5684338"/>
            <a:ext cx="1499235" cy="247650"/>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00000"/>
              </a:lnSpc>
              <a:spcAft>
                <a:spcPts val="500"/>
              </a:spcAft>
              <a:defRPr/>
            </a:pPr>
            <a:r>
              <a:rPr lang="zh-CN" altLang="en-US" sz="1400" b="1" spc="130" dirty="0">
                <a:ln w="3175">
                  <a:noFill/>
                  <a:prstDash val="dash"/>
                </a:ln>
                <a:solidFill>
                  <a:srgbClr val="1E232B"/>
                </a:solidFill>
                <a:latin typeface="思源黑体" charset="0"/>
                <a:ea typeface="思源黑体" charset="0"/>
                <a:cs typeface="微软雅黑" panose="020B0503020204020204" charset="-122"/>
              </a:rPr>
              <a:t>武汉研发中心</a:t>
            </a:r>
          </a:p>
        </p:txBody>
      </p:sp>
      <p:pic>
        <p:nvPicPr>
          <p:cNvPr id="30" name="图片 49" descr="122307645779391323"/>
          <p:cNvPicPr>
            <a:picLocks noChangeAspect="1"/>
          </p:cNvPicPr>
          <p:nvPr>
            <p:custDataLst>
              <p:tags r:id="rId23"/>
            </p:custDataLst>
          </p:nvPr>
        </p:nvPicPr>
        <p:blipFill>
          <a:blip r:embed="rId39" cstate="screen"/>
          <a:stretch>
            <a:fillRect/>
          </a:stretch>
        </p:blipFill>
        <p:spPr>
          <a:xfrm>
            <a:off x="6885940" y="4034291"/>
            <a:ext cx="1160780" cy="1492250"/>
          </a:xfrm>
          <a:prstGeom prst="rect">
            <a:avLst/>
          </a:prstGeom>
          <a:noFill/>
          <a:ln w="9525">
            <a:noFill/>
          </a:ln>
        </p:spPr>
      </p:pic>
      <p:sp>
        <p:nvSpPr>
          <p:cNvPr id="31" name="Title 6"/>
          <p:cNvSpPr txBox="1"/>
          <p:nvPr>
            <p:custDataLst>
              <p:tags r:id="rId24"/>
            </p:custDataLst>
          </p:nvPr>
        </p:nvSpPr>
        <p:spPr>
          <a:xfrm>
            <a:off x="9474200" y="5914228"/>
            <a:ext cx="1188720" cy="422275"/>
          </a:xfrm>
          <a:prstGeom prst="rect">
            <a:avLst/>
          </a:prstGeom>
          <a:noFill/>
          <a:ln w="3175">
            <a:noFill/>
            <a:prstDash val="dash"/>
          </a:ln>
        </p:spPr>
        <p:txBody>
          <a:bodyPr wrap="square" lIns="72000" tIns="72000" rIns="72000" bIns="72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30000"/>
              </a:lnSpc>
              <a:spcBef>
                <a:spcPts val="600"/>
              </a:spcBef>
              <a:defRPr/>
            </a:pPr>
            <a:r>
              <a:rPr lang="zh-CN" altLang="en-US" sz="1200" kern="900" spc="110" dirty="0">
                <a:solidFill>
                  <a:srgbClr val="1E232B"/>
                </a:solidFill>
                <a:latin typeface="思源黑体" charset="0"/>
                <a:ea typeface="思源黑体" charset="0"/>
                <a:cs typeface="微软雅黑" panose="020B0503020204020204" charset="-122"/>
              </a:rPr>
              <a:t>哈西万达</a:t>
            </a:r>
          </a:p>
        </p:txBody>
      </p:sp>
      <p:sp>
        <p:nvSpPr>
          <p:cNvPr id="32" name="Title 6"/>
          <p:cNvSpPr txBox="1"/>
          <p:nvPr>
            <p:custDataLst>
              <p:tags r:id="rId25"/>
            </p:custDataLst>
          </p:nvPr>
        </p:nvSpPr>
        <p:spPr>
          <a:xfrm>
            <a:off x="9328785" y="5684338"/>
            <a:ext cx="1534795" cy="247650"/>
          </a:xfrm>
          <a:prstGeom prst="rect">
            <a:avLst/>
          </a:prstGeom>
          <a:noFill/>
          <a:ln w="3175">
            <a:noFill/>
            <a:prstDash val="dash"/>
          </a:ln>
        </p:spPr>
        <p:txBody>
          <a:bodyPr wrap="non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00000"/>
              </a:lnSpc>
              <a:spcAft>
                <a:spcPts val="500"/>
              </a:spcAft>
              <a:defRPr/>
            </a:pPr>
            <a:r>
              <a:rPr lang="zh-CN" altLang="en-US" sz="1400" b="1" spc="130" dirty="0">
                <a:ln w="3175">
                  <a:noFill/>
                  <a:prstDash val="dash"/>
                </a:ln>
                <a:solidFill>
                  <a:srgbClr val="1E232B"/>
                </a:solidFill>
                <a:latin typeface="思源黑体" charset="0"/>
                <a:ea typeface="思源黑体" charset="0"/>
                <a:cs typeface="微软雅黑" panose="020B0503020204020204" charset="-122"/>
              </a:rPr>
              <a:t>哈尔滨研发中心</a:t>
            </a:r>
          </a:p>
        </p:txBody>
      </p:sp>
      <p:pic>
        <p:nvPicPr>
          <p:cNvPr id="33" name="图片 34" descr="129220792300891491"/>
          <p:cNvPicPr>
            <a:picLocks noChangeAspect="1"/>
          </p:cNvPicPr>
          <p:nvPr>
            <p:custDataLst>
              <p:tags r:id="rId26"/>
            </p:custDataLst>
          </p:nvPr>
        </p:nvPicPr>
        <p:blipFill>
          <a:blip r:embed="rId40" cstate="screen"/>
          <a:stretch>
            <a:fillRect/>
          </a:stretch>
        </p:blipFill>
        <p:spPr>
          <a:xfrm>
            <a:off x="9507220" y="4026036"/>
            <a:ext cx="1123950" cy="1499870"/>
          </a:xfrm>
          <a:prstGeom prst="rect">
            <a:avLst/>
          </a:prstGeom>
          <a:noFill/>
          <a:ln w="9525">
            <a:noFill/>
          </a:ln>
        </p:spPr>
      </p:pic>
      <p:sp>
        <p:nvSpPr>
          <p:cNvPr id="44" name="Title 6"/>
          <p:cNvSpPr txBox="1"/>
          <p:nvPr>
            <p:custDataLst>
              <p:tags r:id="rId27"/>
            </p:custDataLst>
          </p:nvPr>
        </p:nvSpPr>
        <p:spPr>
          <a:xfrm>
            <a:off x="8151495" y="5914228"/>
            <a:ext cx="1188720" cy="422275"/>
          </a:xfrm>
          <a:prstGeom prst="rect">
            <a:avLst/>
          </a:prstGeom>
          <a:noFill/>
          <a:ln w="3175">
            <a:noFill/>
            <a:prstDash val="dash"/>
          </a:ln>
        </p:spPr>
        <p:txBody>
          <a:bodyPr wrap="square" lIns="72000" tIns="72000" rIns="72000" bIns="72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30000"/>
              </a:lnSpc>
              <a:spcBef>
                <a:spcPts val="600"/>
              </a:spcBef>
              <a:defRPr/>
            </a:pPr>
            <a:r>
              <a:rPr lang="zh-CN" altLang="en-US" sz="1200" kern="900" spc="110" dirty="0">
                <a:solidFill>
                  <a:srgbClr val="1E232B"/>
                </a:solidFill>
                <a:latin typeface="思源黑体" charset="0"/>
                <a:ea typeface="思源黑体" charset="0"/>
                <a:cs typeface="微软雅黑" panose="020B0503020204020204" charset="-122"/>
              </a:rPr>
              <a:t>天府软件园</a:t>
            </a:r>
          </a:p>
        </p:txBody>
      </p:sp>
      <p:sp>
        <p:nvSpPr>
          <p:cNvPr id="45" name="Title 6"/>
          <p:cNvSpPr txBox="1"/>
          <p:nvPr>
            <p:custDataLst>
              <p:tags r:id="rId28"/>
            </p:custDataLst>
          </p:nvPr>
        </p:nvSpPr>
        <p:spPr>
          <a:xfrm>
            <a:off x="8053070" y="5684338"/>
            <a:ext cx="1443355" cy="247650"/>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00000"/>
              </a:lnSpc>
              <a:spcAft>
                <a:spcPts val="500"/>
              </a:spcAft>
              <a:defRPr/>
            </a:pPr>
            <a:r>
              <a:rPr lang="zh-CN" altLang="en-US" sz="1400" b="1" spc="130" dirty="0">
                <a:ln w="3175">
                  <a:noFill/>
                  <a:prstDash val="dash"/>
                </a:ln>
                <a:solidFill>
                  <a:srgbClr val="1E232B"/>
                </a:solidFill>
                <a:latin typeface="思源黑体" charset="0"/>
                <a:ea typeface="思源黑体" charset="0"/>
                <a:cs typeface="微软雅黑" panose="020B0503020204020204" charset="-122"/>
              </a:rPr>
              <a:t>成都研发中心</a:t>
            </a:r>
          </a:p>
        </p:txBody>
      </p:sp>
      <p:pic>
        <p:nvPicPr>
          <p:cNvPr id="46" name="图片 33" descr="859254987926704830"/>
          <p:cNvPicPr>
            <a:picLocks noChangeAspect="1"/>
          </p:cNvPicPr>
          <p:nvPr>
            <p:custDataLst>
              <p:tags r:id="rId29"/>
            </p:custDataLst>
          </p:nvPr>
        </p:nvPicPr>
        <p:blipFill>
          <a:blip r:embed="rId41" cstate="screen"/>
          <a:stretch>
            <a:fillRect/>
          </a:stretch>
        </p:blipFill>
        <p:spPr>
          <a:xfrm>
            <a:off x="8195310" y="4034291"/>
            <a:ext cx="1160780" cy="1511935"/>
          </a:xfrm>
          <a:prstGeom prst="rect">
            <a:avLst/>
          </a:prstGeom>
          <a:noFill/>
          <a:ln w="9525">
            <a:noFill/>
          </a:ln>
        </p:spPr>
      </p:pic>
      <p:sp>
        <p:nvSpPr>
          <p:cNvPr id="3" name="标题 2"/>
          <p:cNvSpPr>
            <a:spLocks noGrp="1"/>
          </p:cNvSpPr>
          <p:nvPr>
            <p:ph type="title"/>
          </p:nvPr>
        </p:nvSpPr>
        <p:spPr/>
        <p:txBody>
          <a:bodyPr>
            <a:normAutofit/>
          </a:bodyPr>
          <a:lstStyle/>
          <a:p>
            <a:r>
              <a:rPr lang="zh-CN" altLang="en-US" sz="2445" dirty="0">
                <a:latin typeface="思源黑体" charset="0"/>
                <a:ea typeface="思源黑体" charset="0"/>
              </a:rPr>
              <a:t>覆盖全国的技术和服务体系</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9946" y="5773780"/>
            <a:ext cx="11232107" cy="791627"/>
          </a:xfrm>
          <a:prstGeom prst="rect">
            <a:avLst/>
          </a:prstGeom>
        </p:spPr>
        <p:txBody>
          <a:bodyPr wrap="square">
            <a:spAutoFit/>
          </a:bodyPr>
          <a:lstStyle/>
          <a:p>
            <a:pPr algn="ctr">
              <a:lnSpc>
                <a:spcPct val="150000"/>
              </a:lnSpc>
            </a:pPr>
            <a:r>
              <a:rPr lang="zh-CN" altLang="en-US" sz="1400" dirty="0">
                <a:solidFill>
                  <a:srgbClr val="121720"/>
                </a:solidFill>
                <a:ea typeface="宋体" panose="02010600030101010101" pitchFamily="2" charset="-122"/>
              </a:rPr>
              <a:t>受当前内外环境影响，行业用户在数字化转型过程中更倾向于选择国内较为领先的厂商。</a:t>
            </a:r>
            <a:r>
              <a:rPr lang="en-US" altLang="zh-CN" sz="1400" dirty="0">
                <a:solidFill>
                  <a:srgbClr val="121720"/>
                </a:solidFill>
                <a:ea typeface="宋体" panose="02010600030101010101" pitchFamily="2" charset="-122"/>
              </a:rPr>
              <a:t>2021</a:t>
            </a:r>
            <a:r>
              <a:rPr lang="zh-CN" altLang="en-US" sz="1400" dirty="0">
                <a:solidFill>
                  <a:srgbClr val="121720"/>
                </a:solidFill>
                <a:ea typeface="宋体" panose="02010600030101010101" pitchFamily="2" charset="-122"/>
              </a:rPr>
              <a:t>年，东方通以</a:t>
            </a:r>
            <a:r>
              <a:rPr lang="en-US" altLang="zh-CN" sz="1600" b="1" dirty="0">
                <a:solidFill>
                  <a:srgbClr val="C00000"/>
                </a:solidFill>
                <a:ea typeface="宋体" panose="02010600030101010101" pitchFamily="2" charset="-122"/>
              </a:rPr>
              <a:t>9.7%</a:t>
            </a:r>
            <a:r>
              <a:rPr lang="zh-CN" altLang="en-US" sz="1400" dirty="0">
                <a:solidFill>
                  <a:srgbClr val="121720"/>
                </a:solidFill>
                <a:ea typeface="宋体" panose="02010600030101010101" pitchFamily="2" charset="-122"/>
              </a:rPr>
              <a:t>的市场份额在中国中间件产品中呈现</a:t>
            </a:r>
            <a:r>
              <a:rPr lang="zh-CN" altLang="en-US" sz="1600" b="1" dirty="0">
                <a:solidFill>
                  <a:srgbClr val="C00000"/>
                </a:solidFill>
                <a:ea typeface="宋体" panose="02010600030101010101" pitchFamily="2" charset="-122"/>
              </a:rPr>
              <a:t>领先态势</a:t>
            </a:r>
            <a:r>
              <a:rPr lang="zh-CN" altLang="en-US" sz="1400" dirty="0">
                <a:solidFill>
                  <a:srgbClr val="121720"/>
                </a:solidFill>
                <a:ea typeface="宋体" panose="02010600030101010101" pitchFamily="2" charset="-122"/>
              </a:rPr>
              <a:t>，在</a:t>
            </a:r>
            <a:r>
              <a:rPr lang="en-US" altLang="zh-CN" sz="1400" dirty="0">
                <a:solidFill>
                  <a:srgbClr val="121720"/>
                </a:solidFill>
                <a:ea typeface="宋体" panose="02010600030101010101" pitchFamily="2" charset="-122"/>
              </a:rPr>
              <a:t>2021</a:t>
            </a:r>
            <a:r>
              <a:rPr lang="zh-CN" altLang="en-US" sz="1400" dirty="0">
                <a:solidFill>
                  <a:srgbClr val="121720"/>
                </a:solidFill>
                <a:ea typeface="宋体" panose="02010600030101010101" pitchFamily="2" charset="-122"/>
              </a:rPr>
              <a:t>年国产基础中间件产品市场规模排名中，以</a:t>
            </a:r>
            <a:r>
              <a:rPr lang="en-US" altLang="zh-CN" sz="1600" b="1" dirty="0">
                <a:solidFill>
                  <a:srgbClr val="C00000"/>
                </a:solidFill>
                <a:ea typeface="宋体" panose="02010600030101010101" pitchFamily="2" charset="-122"/>
              </a:rPr>
              <a:t>30.1%</a:t>
            </a:r>
            <a:r>
              <a:rPr lang="zh-CN" altLang="en-US" sz="1400" dirty="0">
                <a:solidFill>
                  <a:srgbClr val="121720"/>
                </a:solidFill>
                <a:ea typeface="宋体" panose="02010600030101010101" pitchFamily="2" charset="-122"/>
              </a:rPr>
              <a:t>的市场份额</a:t>
            </a:r>
            <a:r>
              <a:rPr lang="zh-CN" altLang="en-US" sz="1600" b="1" dirty="0">
                <a:solidFill>
                  <a:srgbClr val="C00000"/>
                </a:solidFill>
                <a:ea typeface="宋体" panose="02010600030101010101" pitchFamily="2" charset="-122"/>
              </a:rPr>
              <a:t>名列首位</a:t>
            </a:r>
            <a:r>
              <a:rPr lang="zh-CN" altLang="en-US" sz="1400" dirty="0">
                <a:solidFill>
                  <a:srgbClr val="121720"/>
                </a:solidFill>
                <a:ea typeface="宋体" panose="02010600030101010101" pitchFamily="2" charset="-122"/>
              </a:rPr>
              <a:t>。</a:t>
            </a:r>
          </a:p>
        </p:txBody>
      </p:sp>
      <p:sp>
        <p:nvSpPr>
          <p:cNvPr id="4" name="标题 3"/>
          <p:cNvSpPr>
            <a:spLocks noGrp="1"/>
          </p:cNvSpPr>
          <p:nvPr>
            <p:ph type="title"/>
          </p:nvPr>
        </p:nvSpPr>
        <p:spPr/>
        <p:txBody>
          <a:bodyPr>
            <a:normAutofit/>
          </a:bodyPr>
          <a:lstStyle/>
          <a:p>
            <a:r>
              <a:rPr lang="zh-CN" altLang="en-US" dirty="0">
                <a:latin typeface="思源黑体" charset="0"/>
                <a:ea typeface="思源黑体" charset="0"/>
              </a:rPr>
              <a:t>中间件市场占有率</a:t>
            </a:r>
          </a:p>
        </p:txBody>
      </p:sp>
      <p:pic>
        <p:nvPicPr>
          <p:cNvPr id="3" name="图片 2"/>
          <p:cNvPicPr>
            <a:picLocks noChangeAspect="1"/>
          </p:cNvPicPr>
          <p:nvPr/>
        </p:nvPicPr>
        <p:blipFill>
          <a:blip r:embed="rId4"/>
          <a:stretch>
            <a:fillRect/>
          </a:stretch>
        </p:blipFill>
        <p:spPr>
          <a:xfrm>
            <a:off x="549149" y="1034049"/>
            <a:ext cx="5628571" cy="4723809"/>
          </a:xfrm>
          <a:prstGeom prst="rect">
            <a:avLst/>
          </a:prstGeom>
        </p:spPr>
      </p:pic>
      <p:pic>
        <p:nvPicPr>
          <p:cNvPr id="6" name="图片 5"/>
          <p:cNvPicPr>
            <a:picLocks noChangeAspect="1"/>
          </p:cNvPicPr>
          <p:nvPr/>
        </p:nvPicPr>
        <p:blipFill>
          <a:blip r:embed="rId5"/>
          <a:stretch>
            <a:fillRect/>
          </a:stretch>
        </p:blipFill>
        <p:spPr>
          <a:xfrm>
            <a:off x="7110562" y="1034049"/>
            <a:ext cx="4144832" cy="4503147"/>
          </a:xfrm>
          <a:prstGeom prst="rect">
            <a:avLst/>
          </a:prstGeom>
        </p:spPr>
      </p:pic>
      <p:sp>
        <p:nvSpPr>
          <p:cNvPr id="2" name="矩形 1"/>
          <p:cNvSpPr/>
          <p:nvPr/>
        </p:nvSpPr>
        <p:spPr>
          <a:xfrm>
            <a:off x="5339742" y="5293895"/>
            <a:ext cx="2938780" cy="306705"/>
          </a:xfrm>
          <a:prstGeom prst="rect">
            <a:avLst/>
          </a:prstGeom>
        </p:spPr>
        <p:txBody>
          <a:bodyPr wrap="none">
            <a:spAutoFit/>
          </a:bodyPr>
          <a:lstStyle/>
          <a:p>
            <a:r>
              <a:rPr lang="zh-CN" altLang="en-US" sz="1400" i="1" dirty="0">
                <a:solidFill>
                  <a:srgbClr val="121720"/>
                </a:solidFill>
                <a:latin typeface="思源黑体" charset="0"/>
                <a:ea typeface="思源黑体" charset="0"/>
              </a:rPr>
              <a:t>数据来源：</a:t>
            </a:r>
            <a:r>
              <a:rPr lang="en-US" altLang="zh-CN" sz="1400" i="1" dirty="0">
                <a:solidFill>
                  <a:srgbClr val="121720"/>
                </a:solidFill>
                <a:latin typeface="思源黑体" charset="0"/>
                <a:ea typeface="思源黑体" charset="0"/>
              </a:rPr>
              <a:t>CCW Research</a:t>
            </a:r>
            <a:r>
              <a:rPr lang="zh-CN" altLang="en-US" sz="1400" i="1" dirty="0">
                <a:solidFill>
                  <a:srgbClr val="121720"/>
                </a:solidFill>
                <a:latin typeface="思源黑体" charset="0"/>
                <a:ea typeface="思源黑体" charset="0"/>
              </a:rPr>
              <a:t>，</a:t>
            </a:r>
            <a:r>
              <a:rPr lang="en-US" altLang="zh-CN" sz="1400" i="1" dirty="0">
                <a:solidFill>
                  <a:srgbClr val="121720"/>
                </a:solidFill>
                <a:latin typeface="思源黑体" charset="0"/>
                <a:ea typeface="思源黑体" charset="0"/>
              </a:rPr>
              <a:t>2022.03</a:t>
            </a:r>
            <a:endParaRPr lang="zh-CN" altLang="en-US" sz="1400" i="1" dirty="0">
              <a:solidFill>
                <a:srgbClr val="121720"/>
              </a:solidFill>
              <a:latin typeface="思源黑体" charset="0"/>
              <a:ea typeface="思源黑体"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6" name="Picture 3"/>
          <p:cNvPicPr>
            <a:picLocks noChangeAspect="1" noChangeArrowheads="1"/>
          </p:cNvPicPr>
          <p:nvPr/>
        </p:nvPicPr>
        <p:blipFill>
          <a:blip r:embed="rId4">
            <a:lum bright="40000" contrast="-20000"/>
            <a:extLst>
              <a:ext uri="{28A0092B-C50C-407E-A947-70E740481C1C}">
                <a14:useLocalDpi xmlns:a14="http://schemas.microsoft.com/office/drawing/2010/main" val="0"/>
              </a:ext>
            </a:extLst>
          </a:blip>
          <a:srcRect/>
          <a:stretch>
            <a:fillRect/>
          </a:stretch>
        </p:blipFill>
        <p:spPr bwMode="auto">
          <a:xfrm>
            <a:off x="7835795" y="3807841"/>
            <a:ext cx="4224469" cy="284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7" name="组合 1036"/>
          <p:cNvGrpSpPr/>
          <p:nvPr/>
        </p:nvGrpSpPr>
        <p:grpSpPr bwMode="auto">
          <a:xfrm>
            <a:off x="5285642" y="3553658"/>
            <a:ext cx="4435553" cy="512669"/>
            <a:chOff x="5747752" y="2947988"/>
            <a:chExt cx="2494999" cy="384501"/>
          </a:xfrm>
        </p:grpSpPr>
        <p:sp>
          <p:nvSpPr>
            <p:cNvPr id="1038" name="Rechteck 43"/>
            <p:cNvSpPr/>
            <p:nvPr/>
          </p:nvSpPr>
          <p:spPr bwMode="gray">
            <a:xfrm>
              <a:off x="5747752" y="2965301"/>
              <a:ext cx="1475373" cy="367188"/>
            </a:xfrm>
            <a:prstGeom prst="rect">
              <a:avLst/>
            </a:prstGeom>
          </p:spPr>
          <p:txBody>
            <a:bodyPr wrap="square" lIns="0" tIns="0" bIns="0" anchor="ctr">
              <a:spAutoFit/>
            </a:bodyPr>
            <a:lstStyle/>
            <a:p>
              <a:pPr algn="r">
                <a:spcAft>
                  <a:spcPts val="535"/>
                </a:spcAft>
                <a:buClr>
                  <a:srgbClr val="808080"/>
                </a:buClr>
                <a:defRPr/>
              </a:pPr>
              <a:r>
                <a:rPr lang="en-US" altLang="zh-CN" sz="1400" b="1" kern="0" noProof="1">
                  <a:solidFill>
                    <a:srgbClr val="C00000"/>
                  </a:solidFill>
                  <a:latin typeface="思源黑体" charset="0"/>
                  <a:ea typeface="思源黑体" charset="0"/>
                  <a:cs typeface="+mn-ea"/>
                  <a:sym typeface="+mn-lt"/>
                </a:rPr>
                <a:t>2004</a:t>
              </a:r>
              <a:r>
                <a:rPr lang="zh-CN" altLang="en-US" sz="1400" b="1" kern="0" noProof="1">
                  <a:solidFill>
                    <a:srgbClr val="C00000"/>
                  </a:solidFill>
                  <a:latin typeface="思源黑体" charset="0"/>
                  <a:ea typeface="思源黑体" charset="0"/>
                  <a:cs typeface="+mn-ea"/>
                  <a:sym typeface="+mn-lt"/>
                </a:rPr>
                <a:t>年</a:t>
              </a:r>
              <a:endParaRPr lang="en-US" altLang="zh-CN" sz="1400" b="1" kern="0" noProof="1">
                <a:solidFill>
                  <a:srgbClr val="C00000"/>
                </a:solidFill>
                <a:latin typeface="思源黑体" charset="0"/>
                <a:ea typeface="思源黑体" charset="0"/>
                <a:cs typeface="+mn-ea"/>
                <a:sym typeface="+mn-lt"/>
              </a:endParaRPr>
            </a:p>
            <a:p>
              <a:pPr algn="r">
                <a:spcAft>
                  <a:spcPts val="535"/>
                </a:spcAft>
                <a:buClr>
                  <a:srgbClr val="808080"/>
                </a:buClr>
                <a:defRPr/>
              </a:pPr>
              <a:r>
                <a:rPr lang="zh-CN" altLang="en-US" sz="1335" kern="0" noProof="1">
                  <a:solidFill>
                    <a:prstClr val="black"/>
                  </a:solidFill>
                  <a:latin typeface="思源黑体" charset="0"/>
                  <a:ea typeface="思源黑体" charset="0"/>
                  <a:cs typeface="+mn-ea"/>
                  <a:sym typeface="+mn-lt"/>
                </a:rPr>
                <a:t>国家规划布局内重点软件企业</a:t>
              </a:r>
              <a:endParaRPr lang="en-US" sz="1335" kern="0" noProof="1">
                <a:solidFill>
                  <a:prstClr val="black"/>
                </a:solidFill>
                <a:latin typeface="思源黑体" charset="0"/>
                <a:ea typeface="思源黑体" charset="0"/>
                <a:cs typeface="+mn-ea"/>
                <a:sym typeface="+mn-lt"/>
              </a:endParaRPr>
            </a:p>
          </p:txBody>
        </p:sp>
        <p:grpSp>
          <p:nvGrpSpPr>
            <p:cNvPr id="1039" name="组合 88"/>
            <p:cNvGrpSpPr/>
            <p:nvPr/>
          </p:nvGrpSpPr>
          <p:grpSpPr bwMode="auto">
            <a:xfrm>
              <a:off x="7204956" y="2947988"/>
              <a:ext cx="1037795" cy="381000"/>
              <a:chOff x="6933567" y="2890950"/>
              <a:chExt cx="1037703" cy="380988"/>
            </a:xfrm>
          </p:grpSpPr>
          <p:cxnSp>
            <p:nvCxnSpPr>
              <p:cNvPr id="1040" name="Gerade Verbindung 42"/>
              <p:cNvCxnSpPr>
                <a:cxnSpLocks noChangeShapeType="1"/>
              </p:cNvCxnSpPr>
              <p:nvPr/>
            </p:nvCxnSpPr>
            <p:spPr bwMode="gray">
              <a:xfrm flipH="1">
                <a:off x="6934202" y="3053248"/>
                <a:ext cx="1037068" cy="4406"/>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cxnSp>
            <p:nvCxnSpPr>
              <p:cNvPr id="1041" name="Gerade Verbindung 44"/>
              <p:cNvCxnSpPr>
                <a:cxnSpLocks noChangeShapeType="1"/>
              </p:cNvCxnSpPr>
              <p:nvPr/>
            </p:nvCxnSpPr>
            <p:spPr bwMode="auto">
              <a:xfrm>
                <a:off x="6933567" y="2890950"/>
                <a:ext cx="0" cy="380988"/>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grpSp>
      </p:grpSp>
      <p:grpSp>
        <p:nvGrpSpPr>
          <p:cNvPr id="1042" name="组合 1041"/>
          <p:cNvGrpSpPr/>
          <p:nvPr/>
        </p:nvGrpSpPr>
        <p:grpSpPr bwMode="auto">
          <a:xfrm>
            <a:off x="5296839" y="2752587"/>
            <a:ext cx="5016739" cy="665040"/>
            <a:chOff x="6525690" y="965705"/>
            <a:chExt cx="2821915" cy="498780"/>
          </a:xfrm>
        </p:grpSpPr>
        <p:sp>
          <p:nvSpPr>
            <p:cNvPr id="1043" name="Rechteck 43"/>
            <p:cNvSpPr/>
            <p:nvPr/>
          </p:nvSpPr>
          <p:spPr bwMode="gray">
            <a:xfrm>
              <a:off x="6525690" y="1051587"/>
              <a:ext cx="1696844" cy="349091"/>
            </a:xfrm>
            <a:prstGeom prst="rect">
              <a:avLst/>
            </a:prstGeom>
          </p:spPr>
          <p:txBody>
            <a:bodyPr wrap="square" lIns="0" tIns="0" bIns="0" anchor="ctr">
              <a:spAutoFit/>
            </a:bodyPr>
            <a:lstStyle/>
            <a:p>
              <a:pPr algn="r">
                <a:spcAft>
                  <a:spcPts val="265"/>
                </a:spcAft>
                <a:buClr>
                  <a:srgbClr val="808080"/>
                </a:buClr>
                <a:defRPr/>
              </a:pPr>
              <a:r>
                <a:rPr lang="en-US" altLang="zh-CN" sz="1465" b="1" kern="0" noProof="1">
                  <a:solidFill>
                    <a:srgbClr val="C00000"/>
                  </a:solidFill>
                  <a:latin typeface="思源黑体" charset="0"/>
                  <a:ea typeface="思源黑体" charset="0"/>
                  <a:cs typeface="+mn-ea"/>
                  <a:sym typeface="+mn-lt"/>
                </a:rPr>
                <a:t>2014</a:t>
              </a:r>
              <a:r>
                <a:rPr lang="zh-CN" altLang="en-US" sz="1465" b="1" kern="0" noProof="1">
                  <a:solidFill>
                    <a:srgbClr val="C00000"/>
                  </a:solidFill>
                  <a:latin typeface="思源黑体" charset="0"/>
                  <a:ea typeface="思源黑体" charset="0"/>
                  <a:cs typeface="+mn-ea"/>
                  <a:sym typeface="+mn-lt"/>
                </a:rPr>
                <a:t>年</a:t>
              </a:r>
              <a:endParaRPr lang="en-US" altLang="zh-CN" sz="1465" b="1" kern="0" noProof="1">
                <a:solidFill>
                  <a:srgbClr val="C00000"/>
                </a:solidFill>
                <a:latin typeface="思源黑体" charset="0"/>
                <a:ea typeface="思源黑体" charset="0"/>
                <a:cs typeface="+mn-ea"/>
                <a:sym typeface="+mn-lt"/>
              </a:endParaRPr>
            </a:p>
            <a:p>
              <a:pPr algn="r">
                <a:spcAft>
                  <a:spcPts val="265"/>
                </a:spcAft>
                <a:buClr>
                  <a:srgbClr val="808080"/>
                </a:buClr>
                <a:defRPr/>
              </a:pPr>
              <a:r>
                <a:rPr lang="en-US" altLang="zh-CN" sz="1335" kern="0" noProof="1">
                  <a:solidFill>
                    <a:prstClr val="black"/>
                  </a:solidFill>
                  <a:latin typeface="思源黑体" charset="0"/>
                  <a:ea typeface="思源黑体" charset="0"/>
                  <a:cs typeface="+mn-ea"/>
                  <a:sym typeface="+mn-lt"/>
                </a:rPr>
                <a:t>A</a:t>
              </a:r>
              <a:r>
                <a:rPr lang="zh-CN" altLang="en-US" sz="1335" kern="0" noProof="1">
                  <a:solidFill>
                    <a:prstClr val="black"/>
                  </a:solidFill>
                  <a:latin typeface="思源黑体" charset="0"/>
                  <a:ea typeface="思源黑体" charset="0"/>
                  <a:cs typeface="+mn-ea"/>
                  <a:sym typeface="+mn-lt"/>
                </a:rPr>
                <a:t>股公开上市</a:t>
              </a:r>
              <a:r>
                <a:rPr lang="en-US" altLang="zh-CN" sz="1335" kern="0" noProof="1">
                  <a:solidFill>
                    <a:prstClr val="black"/>
                  </a:solidFill>
                  <a:latin typeface="思源黑体" charset="0"/>
                  <a:ea typeface="思源黑体" charset="0"/>
                  <a:cs typeface="+mn-ea"/>
                  <a:sym typeface="+mn-lt"/>
                </a:rPr>
                <a:t>(</a:t>
              </a:r>
              <a:r>
                <a:rPr lang="zh-CN" altLang="en-US" sz="1335" kern="0" noProof="1">
                  <a:solidFill>
                    <a:prstClr val="black"/>
                  </a:solidFill>
                  <a:latin typeface="思源黑体" charset="0"/>
                  <a:ea typeface="思源黑体" charset="0"/>
                  <a:cs typeface="+mn-ea"/>
                  <a:sym typeface="+mn-lt"/>
                </a:rPr>
                <a:t>股票代码：</a:t>
              </a:r>
              <a:r>
                <a:rPr lang="en-US" altLang="zh-CN" sz="1335" kern="0" noProof="1">
                  <a:solidFill>
                    <a:prstClr val="black"/>
                  </a:solidFill>
                  <a:latin typeface="思源黑体" charset="0"/>
                  <a:ea typeface="思源黑体" charset="0"/>
                  <a:cs typeface="+mn-ea"/>
                  <a:sym typeface="+mn-lt"/>
                </a:rPr>
                <a:t>300379)</a:t>
              </a:r>
            </a:p>
          </p:txBody>
        </p:sp>
        <p:grpSp>
          <p:nvGrpSpPr>
            <p:cNvPr id="1044" name="组合 97"/>
            <p:cNvGrpSpPr/>
            <p:nvPr/>
          </p:nvGrpSpPr>
          <p:grpSpPr bwMode="auto">
            <a:xfrm>
              <a:off x="8258788" y="965705"/>
              <a:ext cx="1088817" cy="498780"/>
              <a:chOff x="8258794" y="965706"/>
              <a:chExt cx="1088827" cy="498764"/>
            </a:xfrm>
          </p:grpSpPr>
          <p:cxnSp>
            <p:nvCxnSpPr>
              <p:cNvPr id="1047" name="Gerade Verbindung 42"/>
              <p:cNvCxnSpPr>
                <a:cxnSpLocks noChangeShapeType="1"/>
              </p:cNvCxnSpPr>
              <p:nvPr/>
            </p:nvCxnSpPr>
            <p:spPr bwMode="gray">
              <a:xfrm flipH="1">
                <a:off x="8272610" y="1205865"/>
                <a:ext cx="1075011" cy="10915"/>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cxnSp>
            <p:nvCxnSpPr>
              <p:cNvPr id="1048" name="Gerade Verbindung 44"/>
              <p:cNvCxnSpPr>
                <a:cxnSpLocks noChangeShapeType="1"/>
              </p:cNvCxnSpPr>
              <p:nvPr/>
            </p:nvCxnSpPr>
            <p:spPr bwMode="auto">
              <a:xfrm>
                <a:off x="8258794" y="965706"/>
                <a:ext cx="0" cy="498764"/>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grpSp>
      </p:grpSp>
      <p:grpSp>
        <p:nvGrpSpPr>
          <p:cNvPr id="1050" name="组合 1049"/>
          <p:cNvGrpSpPr/>
          <p:nvPr/>
        </p:nvGrpSpPr>
        <p:grpSpPr bwMode="auto">
          <a:xfrm>
            <a:off x="4623786" y="4186017"/>
            <a:ext cx="4532924" cy="524585"/>
            <a:chOff x="5567086" y="4016637"/>
            <a:chExt cx="2434166" cy="393438"/>
          </a:xfrm>
        </p:grpSpPr>
        <p:sp>
          <p:nvSpPr>
            <p:cNvPr id="1059" name="Rechteck 43"/>
            <p:cNvSpPr/>
            <p:nvPr/>
          </p:nvSpPr>
          <p:spPr bwMode="gray">
            <a:xfrm>
              <a:off x="5567086" y="4016637"/>
              <a:ext cx="1446803" cy="367188"/>
            </a:xfrm>
            <a:prstGeom prst="rect">
              <a:avLst/>
            </a:prstGeom>
          </p:spPr>
          <p:txBody>
            <a:bodyPr wrap="square" lIns="0" tIns="0" bIns="0" anchor="ctr">
              <a:spAutoFit/>
            </a:bodyPr>
            <a:lstStyle/>
            <a:p>
              <a:pPr algn="r">
                <a:spcAft>
                  <a:spcPts val="535"/>
                </a:spcAft>
                <a:buClr>
                  <a:srgbClr val="808080"/>
                </a:buClr>
                <a:defRPr/>
              </a:pPr>
              <a:r>
                <a:rPr lang="en-US" altLang="zh-CN" sz="1400" b="1" kern="0" noProof="1">
                  <a:solidFill>
                    <a:srgbClr val="C00000"/>
                  </a:solidFill>
                  <a:latin typeface="思源黑体" charset="0"/>
                  <a:ea typeface="思源黑体" charset="0"/>
                  <a:cs typeface="+mn-ea"/>
                  <a:sym typeface="+mn-lt"/>
                </a:rPr>
                <a:t>2003</a:t>
              </a:r>
              <a:r>
                <a:rPr lang="zh-CN" altLang="en-US" sz="1400" b="1" kern="0" noProof="1">
                  <a:solidFill>
                    <a:srgbClr val="C00000"/>
                  </a:solidFill>
                  <a:latin typeface="思源黑体" charset="0"/>
                  <a:ea typeface="思源黑体" charset="0"/>
                  <a:cs typeface="+mn-ea"/>
                  <a:sym typeface="+mn-lt"/>
                </a:rPr>
                <a:t>年</a:t>
              </a:r>
              <a:endParaRPr lang="en-US" altLang="zh-CN" sz="1400" b="1" kern="0" noProof="1">
                <a:solidFill>
                  <a:srgbClr val="C00000"/>
                </a:solidFill>
                <a:latin typeface="思源黑体" charset="0"/>
                <a:ea typeface="思源黑体" charset="0"/>
                <a:cs typeface="+mn-ea"/>
                <a:sym typeface="+mn-lt"/>
              </a:endParaRPr>
            </a:p>
            <a:p>
              <a:pPr algn="r">
                <a:spcAft>
                  <a:spcPts val="535"/>
                </a:spcAft>
                <a:buClr>
                  <a:srgbClr val="808080"/>
                </a:buClr>
                <a:defRPr/>
              </a:pPr>
              <a:r>
                <a:rPr lang="zh-CN" altLang="en-US" sz="1335" kern="0" noProof="1">
                  <a:solidFill>
                    <a:prstClr val="black"/>
                  </a:solidFill>
                  <a:latin typeface="思源黑体" charset="0"/>
                  <a:ea typeface="思源黑体" charset="0"/>
                  <a:cs typeface="+mn-ea"/>
                  <a:sym typeface="+mn-lt"/>
                </a:rPr>
                <a:t>荣获“国家科学技术进步二等奖”</a:t>
              </a:r>
              <a:endParaRPr lang="en-US" altLang="zh-CN" sz="1335" kern="0" noProof="1">
                <a:solidFill>
                  <a:prstClr val="black"/>
                </a:solidFill>
                <a:latin typeface="思源黑体" charset="0"/>
                <a:ea typeface="思源黑体" charset="0"/>
                <a:cs typeface="+mn-ea"/>
                <a:sym typeface="+mn-lt"/>
              </a:endParaRPr>
            </a:p>
          </p:txBody>
        </p:sp>
        <p:grpSp>
          <p:nvGrpSpPr>
            <p:cNvPr id="1061" name="组合 86"/>
            <p:cNvGrpSpPr/>
            <p:nvPr/>
          </p:nvGrpSpPr>
          <p:grpSpPr bwMode="auto">
            <a:xfrm>
              <a:off x="6999289" y="4019550"/>
              <a:ext cx="1001963" cy="390525"/>
              <a:chOff x="6084508" y="3891125"/>
              <a:chExt cx="2334124" cy="390877"/>
            </a:xfrm>
          </p:grpSpPr>
          <p:cxnSp>
            <p:nvCxnSpPr>
              <p:cNvPr id="1071" name="Gerade Verbindung 42"/>
              <p:cNvCxnSpPr>
                <a:cxnSpLocks noChangeShapeType="1"/>
              </p:cNvCxnSpPr>
              <p:nvPr/>
            </p:nvCxnSpPr>
            <p:spPr bwMode="gray">
              <a:xfrm flipH="1">
                <a:off x="6095528" y="4057881"/>
                <a:ext cx="2323104" cy="12451"/>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cxnSp>
            <p:nvCxnSpPr>
              <p:cNvPr id="1072" name="Gerade Verbindung 44"/>
              <p:cNvCxnSpPr>
                <a:cxnSpLocks noChangeShapeType="1"/>
              </p:cNvCxnSpPr>
              <p:nvPr/>
            </p:nvCxnSpPr>
            <p:spPr bwMode="auto">
              <a:xfrm>
                <a:off x="6084508" y="3891125"/>
                <a:ext cx="0" cy="390877"/>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grpSp>
      </p:grpSp>
      <p:grpSp>
        <p:nvGrpSpPr>
          <p:cNvPr id="1073" name="组合 1072"/>
          <p:cNvGrpSpPr/>
          <p:nvPr/>
        </p:nvGrpSpPr>
        <p:grpSpPr bwMode="auto">
          <a:xfrm>
            <a:off x="4293703" y="4752519"/>
            <a:ext cx="4455918" cy="488744"/>
            <a:chOff x="4396296" y="5318528"/>
            <a:chExt cx="2217844" cy="366558"/>
          </a:xfrm>
        </p:grpSpPr>
        <p:grpSp>
          <p:nvGrpSpPr>
            <p:cNvPr id="1074" name="组合 82"/>
            <p:cNvGrpSpPr/>
            <p:nvPr/>
          </p:nvGrpSpPr>
          <p:grpSpPr bwMode="auto">
            <a:xfrm>
              <a:off x="5600699" y="5318528"/>
              <a:ext cx="1013441" cy="366558"/>
              <a:chOff x="4599781" y="4875098"/>
              <a:chExt cx="2165252" cy="366836"/>
            </a:xfrm>
          </p:grpSpPr>
          <p:cxnSp>
            <p:nvCxnSpPr>
              <p:cNvPr id="1076" name="Gerade Verbindung 44"/>
              <p:cNvCxnSpPr>
                <a:cxnSpLocks noChangeShapeType="1"/>
              </p:cNvCxnSpPr>
              <p:nvPr/>
            </p:nvCxnSpPr>
            <p:spPr bwMode="auto">
              <a:xfrm flipH="1">
                <a:off x="4599781" y="4875098"/>
                <a:ext cx="16913" cy="366836"/>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cxnSp>
            <p:nvCxnSpPr>
              <p:cNvPr id="1077" name="Gerade Verbindung 42"/>
              <p:cNvCxnSpPr>
                <a:cxnSpLocks noChangeShapeType="1"/>
              </p:cNvCxnSpPr>
              <p:nvPr/>
            </p:nvCxnSpPr>
            <p:spPr bwMode="gray">
              <a:xfrm flipH="1" flipV="1">
                <a:off x="4604219" y="5028659"/>
                <a:ext cx="2160814" cy="8645"/>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grpSp>
        <p:sp>
          <p:nvSpPr>
            <p:cNvPr id="1075" name="Rechteck 43"/>
            <p:cNvSpPr/>
            <p:nvPr/>
          </p:nvSpPr>
          <p:spPr bwMode="gray">
            <a:xfrm>
              <a:off x="4396296" y="5337859"/>
              <a:ext cx="1164533" cy="315754"/>
            </a:xfrm>
            <a:prstGeom prst="rect">
              <a:avLst/>
            </a:prstGeom>
          </p:spPr>
          <p:txBody>
            <a:bodyPr wrap="square" lIns="0" tIns="0" bIns="0" anchor="ctr">
              <a:spAutoFit/>
            </a:bodyPr>
            <a:lstStyle/>
            <a:p>
              <a:pPr algn="r">
                <a:buClr>
                  <a:srgbClr val="808080"/>
                </a:buClr>
                <a:defRPr/>
              </a:pPr>
              <a:r>
                <a:rPr lang="en-US" altLang="zh-CN" sz="1400" b="1" kern="0" noProof="1">
                  <a:solidFill>
                    <a:srgbClr val="C00000"/>
                  </a:solidFill>
                  <a:latin typeface="思源黑体" charset="0"/>
                  <a:ea typeface="思源黑体" charset="0"/>
                  <a:cs typeface="+mn-ea"/>
                  <a:sym typeface="+mn-lt"/>
                </a:rPr>
                <a:t>2000</a:t>
              </a:r>
              <a:r>
                <a:rPr lang="zh-CN" altLang="en-US" sz="1400" b="1" kern="0" noProof="1">
                  <a:solidFill>
                    <a:srgbClr val="C00000"/>
                  </a:solidFill>
                  <a:latin typeface="思源黑体" charset="0"/>
                  <a:ea typeface="思源黑体" charset="0"/>
                  <a:cs typeface="+mn-ea"/>
                  <a:sym typeface="+mn-lt"/>
                </a:rPr>
                <a:t>年    </a:t>
              </a:r>
              <a:endParaRPr lang="en-US" altLang="zh-CN" sz="1400" b="1" kern="0" noProof="1">
                <a:solidFill>
                  <a:srgbClr val="C00000"/>
                </a:solidFill>
                <a:latin typeface="思源黑体" charset="0"/>
                <a:ea typeface="思源黑体" charset="0"/>
                <a:cs typeface="+mn-ea"/>
                <a:sym typeface="+mn-lt"/>
              </a:endParaRPr>
            </a:p>
            <a:p>
              <a:pPr algn="r">
                <a:buClr>
                  <a:srgbClr val="808080"/>
                </a:buClr>
                <a:defRPr/>
              </a:pPr>
              <a:r>
                <a:rPr lang="zh-CN" altLang="en-US" sz="1335" kern="0" noProof="1">
                  <a:solidFill>
                    <a:prstClr val="black"/>
                  </a:solidFill>
                  <a:latin typeface="思源黑体" charset="0"/>
                  <a:ea typeface="思源黑体" charset="0"/>
                  <a:cs typeface="+mn-ea"/>
                  <a:sym typeface="+mn-lt"/>
                </a:rPr>
                <a:t>国内第一批应用服务器中间件</a:t>
              </a:r>
              <a:endParaRPr lang="en-US" sz="1335" kern="0" noProof="1">
                <a:solidFill>
                  <a:prstClr val="black"/>
                </a:solidFill>
                <a:latin typeface="思源黑体" charset="0"/>
                <a:ea typeface="思源黑体" charset="0"/>
                <a:cs typeface="+mn-ea"/>
                <a:sym typeface="+mn-lt"/>
              </a:endParaRPr>
            </a:p>
          </p:txBody>
        </p:sp>
      </p:grpSp>
      <p:grpSp>
        <p:nvGrpSpPr>
          <p:cNvPr id="1078" name="组合 1077"/>
          <p:cNvGrpSpPr/>
          <p:nvPr/>
        </p:nvGrpSpPr>
        <p:grpSpPr bwMode="auto">
          <a:xfrm>
            <a:off x="3419939" y="5299975"/>
            <a:ext cx="4201445" cy="626745"/>
            <a:chOff x="2843764" y="5633163"/>
            <a:chExt cx="2363313" cy="470059"/>
          </a:xfrm>
        </p:grpSpPr>
        <p:sp>
          <p:nvSpPr>
            <p:cNvPr id="1079" name="Rechteck 43"/>
            <p:cNvSpPr/>
            <p:nvPr/>
          </p:nvSpPr>
          <p:spPr bwMode="gray">
            <a:xfrm>
              <a:off x="2843764" y="5633163"/>
              <a:ext cx="1482342" cy="470059"/>
            </a:xfrm>
            <a:prstGeom prst="rect">
              <a:avLst/>
            </a:prstGeom>
          </p:spPr>
          <p:txBody>
            <a:bodyPr wrap="square" lIns="0" tIns="0" bIns="0" anchor="ctr">
              <a:spAutoFit/>
            </a:bodyPr>
            <a:lstStyle/>
            <a:p>
              <a:pPr algn="r">
                <a:buClr>
                  <a:srgbClr val="808080"/>
                </a:buClr>
                <a:defRPr/>
              </a:pPr>
              <a:r>
                <a:rPr lang="en-US" altLang="zh-CN" sz="1400" b="1" kern="0" noProof="1">
                  <a:solidFill>
                    <a:srgbClr val="C00000"/>
                  </a:solidFill>
                  <a:latin typeface="思源黑体" charset="0"/>
                  <a:ea typeface="思源黑体" charset="0"/>
                  <a:cs typeface="+mn-ea"/>
                  <a:sym typeface="+mn-lt"/>
                </a:rPr>
                <a:t>1997</a:t>
              </a:r>
              <a:r>
                <a:rPr lang="zh-CN" altLang="en-US" sz="1400" b="1" kern="0" noProof="1">
                  <a:solidFill>
                    <a:srgbClr val="C00000"/>
                  </a:solidFill>
                  <a:latin typeface="思源黑体" charset="0"/>
                  <a:ea typeface="思源黑体" charset="0"/>
                  <a:cs typeface="+mn-ea"/>
                  <a:sym typeface="+mn-lt"/>
                </a:rPr>
                <a:t>年   </a:t>
              </a:r>
              <a:endParaRPr lang="en-US" altLang="zh-CN" sz="1400" b="1" kern="0" noProof="1">
                <a:solidFill>
                  <a:srgbClr val="C00000"/>
                </a:solidFill>
                <a:latin typeface="思源黑体" charset="0"/>
                <a:ea typeface="思源黑体" charset="0"/>
                <a:cs typeface="+mn-ea"/>
                <a:sym typeface="+mn-lt"/>
              </a:endParaRPr>
            </a:p>
            <a:p>
              <a:pPr algn="r">
                <a:buClr>
                  <a:srgbClr val="808080"/>
                </a:buClr>
                <a:defRPr/>
              </a:pPr>
              <a:r>
                <a:rPr lang="zh-CN" altLang="en-US" sz="1335" kern="0" noProof="1">
                  <a:solidFill>
                    <a:prstClr val="black"/>
                  </a:solidFill>
                  <a:latin typeface="思源黑体" charset="0"/>
                  <a:ea typeface="思源黑体" charset="0"/>
                  <a:cs typeface="+mn-ea"/>
                  <a:sym typeface="+mn-lt"/>
                </a:rPr>
                <a:t>国内第一款消息中间件产品</a:t>
              </a:r>
              <a:endParaRPr lang="en-US" altLang="zh-CN" sz="1335" kern="0" noProof="1">
                <a:solidFill>
                  <a:prstClr val="black"/>
                </a:solidFill>
                <a:latin typeface="思源黑体" charset="0"/>
                <a:ea typeface="思源黑体" charset="0"/>
                <a:cs typeface="+mn-ea"/>
                <a:sym typeface="+mn-lt"/>
              </a:endParaRPr>
            </a:p>
            <a:p>
              <a:pPr algn="r">
                <a:buClr>
                  <a:srgbClr val="808080"/>
                </a:buClr>
                <a:defRPr/>
              </a:pPr>
              <a:r>
                <a:rPr lang="zh-CN" altLang="en-US" sz="1335" kern="0" noProof="1">
                  <a:solidFill>
                    <a:prstClr val="black"/>
                  </a:solidFill>
                  <a:latin typeface="思源黑体" charset="0"/>
                  <a:ea typeface="思源黑体" charset="0"/>
                  <a:cs typeface="+mn-ea"/>
                  <a:sym typeface="+mn-lt"/>
                </a:rPr>
                <a:t>国内第一款交易中间件产品</a:t>
              </a:r>
              <a:endParaRPr lang="en-US" sz="1335" kern="0" noProof="1">
                <a:solidFill>
                  <a:prstClr val="black"/>
                </a:solidFill>
                <a:latin typeface="思源黑体" charset="0"/>
                <a:ea typeface="思源黑体" charset="0"/>
                <a:cs typeface="+mn-ea"/>
                <a:sym typeface="+mn-lt"/>
              </a:endParaRPr>
            </a:p>
          </p:txBody>
        </p:sp>
        <p:grpSp>
          <p:nvGrpSpPr>
            <p:cNvPr id="1080" name="组合 81"/>
            <p:cNvGrpSpPr/>
            <p:nvPr/>
          </p:nvGrpSpPr>
          <p:grpSpPr bwMode="auto">
            <a:xfrm>
              <a:off x="4308476" y="5721350"/>
              <a:ext cx="898601" cy="323850"/>
              <a:chOff x="4151311" y="5391970"/>
              <a:chExt cx="1302800" cy="324810"/>
            </a:xfrm>
          </p:grpSpPr>
          <p:cxnSp>
            <p:nvCxnSpPr>
              <p:cNvPr id="1089" name="Gerade Verbindung 42"/>
              <p:cNvCxnSpPr>
                <a:cxnSpLocks noChangeShapeType="1"/>
              </p:cNvCxnSpPr>
              <p:nvPr/>
            </p:nvCxnSpPr>
            <p:spPr bwMode="gray">
              <a:xfrm flipH="1">
                <a:off x="4166068" y="5603273"/>
                <a:ext cx="1288043" cy="0"/>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cxnSp>
            <p:nvCxnSpPr>
              <p:cNvPr id="1091" name="Gerade Verbindung 44"/>
              <p:cNvCxnSpPr>
                <a:cxnSpLocks noChangeShapeType="1"/>
              </p:cNvCxnSpPr>
              <p:nvPr/>
            </p:nvCxnSpPr>
            <p:spPr bwMode="auto">
              <a:xfrm rot="5400000">
                <a:off x="3989700" y="5553581"/>
                <a:ext cx="324810" cy="1588"/>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grpSp>
      </p:grpSp>
      <p:grpSp>
        <p:nvGrpSpPr>
          <p:cNvPr id="1092" name="组合 1091"/>
          <p:cNvGrpSpPr/>
          <p:nvPr/>
        </p:nvGrpSpPr>
        <p:grpSpPr bwMode="auto">
          <a:xfrm>
            <a:off x="3081116" y="5980681"/>
            <a:ext cx="3191436" cy="523221"/>
            <a:chOff x="3069928" y="6136082"/>
            <a:chExt cx="1613368" cy="463144"/>
          </a:xfrm>
        </p:grpSpPr>
        <p:grpSp>
          <p:nvGrpSpPr>
            <p:cNvPr id="1093" name="组合 71"/>
            <p:cNvGrpSpPr/>
            <p:nvPr/>
          </p:nvGrpSpPr>
          <p:grpSpPr bwMode="auto">
            <a:xfrm>
              <a:off x="3929063" y="6162675"/>
              <a:ext cx="754233" cy="407988"/>
              <a:chOff x="2701566" y="5948592"/>
              <a:chExt cx="1620680" cy="324810"/>
            </a:xfrm>
          </p:grpSpPr>
          <p:cxnSp>
            <p:nvCxnSpPr>
              <p:cNvPr id="1095" name="Gerade Verbindung 42"/>
              <p:cNvCxnSpPr>
                <a:cxnSpLocks noChangeShapeType="1"/>
              </p:cNvCxnSpPr>
              <p:nvPr/>
            </p:nvCxnSpPr>
            <p:spPr bwMode="gray">
              <a:xfrm flipH="1">
                <a:off x="2716322" y="6129511"/>
                <a:ext cx="1605924" cy="5699"/>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cxnSp>
            <p:nvCxnSpPr>
              <p:cNvPr id="1096" name="Gerade Verbindung 44"/>
              <p:cNvCxnSpPr>
                <a:cxnSpLocks noChangeShapeType="1"/>
              </p:cNvCxnSpPr>
              <p:nvPr/>
            </p:nvCxnSpPr>
            <p:spPr bwMode="auto">
              <a:xfrm rot="5400000">
                <a:off x="2539955" y="6110203"/>
                <a:ext cx="324810" cy="1588"/>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grpSp>
        <p:sp>
          <p:nvSpPr>
            <p:cNvPr id="1094" name="TextBox 115"/>
            <p:cNvSpPr txBox="1"/>
            <p:nvPr/>
          </p:nvSpPr>
          <p:spPr>
            <a:xfrm>
              <a:off x="3069928" y="6136082"/>
              <a:ext cx="853443" cy="463144"/>
            </a:xfrm>
            <a:prstGeom prst="rect">
              <a:avLst/>
            </a:prstGeom>
            <a:noFill/>
          </p:spPr>
          <p:txBody>
            <a:bodyPr wrap="square">
              <a:spAutoFit/>
            </a:bodyPr>
            <a:lstStyle/>
            <a:p>
              <a:pPr algn="r">
                <a:defRPr/>
              </a:pPr>
              <a:r>
                <a:rPr lang="en-US" altLang="zh-CN" sz="1400" b="1" kern="0" dirty="0">
                  <a:solidFill>
                    <a:srgbClr val="C00000"/>
                  </a:solidFill>
                  <a:cs typeface="+mn-ea"/>
                  <a:sym typeface="+mn-lt"/>
                </a:rPr>
                <a:t>1997</a:t>
              </a:r>
              <a:r>
                <a:rPr lang="zh-CN" altLang="en-US" sz="1400" b="1" kern="0" dirty="0">
                  <a:solidFill>
                    <a:srgbClr val="C00000"/>
                  </a:solidFill>
                  <a:cs typeface="+mn-ea"/>
                  <a:sym typeface="+mn-lt"/>
                </a:rPr>
                <a:t>年</a:t>
              </a:r>
              <a:endParaRPr lang="en-US" altLang="zh-CN" sz="1400" b="1" kern="0" dirty="0">
                <a:solidFill>
                  <a:srgbClr val="C00000"/>
                </a:solidFill>
                <a:cs typeface="+mn-ea"/>
                <a:sym typeface="+mn-lt"/>
              </a:endParaRPr>
            </a:p>
            <a:p>
              <a:pPr algn="r">
                <a:defRPr/>
              </a:pPr>
              <a:r>
                <a:rPr lang="zh-CN" altLang="en-US" sz="1400" kern="0" dirty="0">
                  <a:solidFill>
                    <a:prstClr val="black"/>
                  </a:solidFill>
                  <a:cs typeface="+mn-ea"/>
                  <a:sym typeface="+mn-lt"/>
                </a:rPr>
                <a:t>公司成立</a:t>
              </a:r>
            </a:p>
          </p:txBody>
        </p:sp>
      </p:grpSp>
      <p:sp>
        <p:nvSpPr>
          <p:cNvPr id="1097" name="六边形 1096"/>
          <p:cNvSpPr>
            <a:spLocks noChangeAspect="1"/>
          </p:cNvSpPr>
          <p:nvPr/>
        </p:nvSpPr>
        <p:spPr bwMode="auto">
          <a:xfrm rot="5400000">
            <a:off x="1028461" y="2467571"/>
            <a:ext cx="1435947" cy="1354664"/>
          </a:xfrm>
          <a:prstGeom prst="hexagon">
            <a:avLst/>
          </a:prstGeom>
          <a:gradFill flip="none" rotWithShape="1">
            <a:gsLst>
              <a:gs pos="0">
                <a:srgbClr val="FEFEFE"/>
              </a:gs>
              <a:gs pos="96296">
                <a:sysClr val="window" lastClr="FFFFFF"/>
              </a:gs>
              <a:gs pos="53000">
                <a:srgbClr val="B5B5B5"/>
              </a:gs>
            </a:gsLst>
            <a:lin ang="0" scaled="1"/>
            <a:tileRect/>
          </a:gradFill>
          <a:ln w="28575" cap="flat" cmpd="sng" algn="ctr">
            <a:noFill/>
            <a:prstDash val="solid"/>
            <a:miter lim="800000"/>
          </a:ln>
          <a:effectLst>
            <a:outerShdw blurRad="88900" dist="63500" dir="5400000" algn="t" rotWithShape="0">
              <a:prstClr val="black">
                <a:alpha val="33000"/>
              </a:prstClr>
            </a:outerShdw>
          </a:effectLst>
        </p:spPr>
        <p:txBody>
          <a:bodyPr rtlCol="0" anchor="ctr"/>
          <a:lstStyle/>
          <a:p>
            <a:pPr algn="ctr">
              <a:defRPr/>
            </a:pPr>
            <a:endParaRPr lang="zh-CN" altLang="en-US" sz="1465" b="1" kern="0" dirty="0">
              <a:solidFill>
                <a:prstClr val="white"/>
              </a:solidFill>
              <a:cs typeface="+mn-ea"/>
              <a:sym typeface="+mn-lt"/>
            </a:endParaRPr>
          </a:p>
        </p:txBody>
      </p:sp>
      <p:sp>
        <p:nvSpPr>
          <p:cNvPr id="1098" name="TextBox 112"/>
          <p:cNvSpPr txBox="1">
            <a:spLocks noChangeArrowheads="1"/>
          </p:cNvSpPr>
          <p:nvPr/>
        </p:nvSpPr>
        <p:spPr bwMode="auto">
          <a:xfrm>
            <a:off x="1062309" y="2817933"/>
            <a:ext cx="1453071" cy="66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865" b="1" dirty="0">
                <a:solidFill>
                  <a:prstClr val="black"/>
                </a:solidFill>
                <a:latin typeface="思源黑体" charset="0"/>
                <a:ea typeface="思源黑体" charset="0"/>
                <a:cs typeface="+mn-ea"/>
                <a:sym typeface="+mn-lt"/>
              </a:rPr>
              <a:t>政企用户</a:t>
            </a:r>
            <a:endParaRPr lang="en-US" altLang="zh-CN" sz="1865" b="1" dirty="0">
              <a:solidFill>
                <a:prstClr val="black"/>
              </a:solidFill>
              <a:latin typeface="思源黑体" charset="0"/>
              <a:ea typeface="思源黑体" charset="0"/>
              <a:cs typeface="+mn-ea"/>
              <a:sym typeface="+mn-lt"/>
            </a:endParaRPr>
          </a:p>
          <a:p>
            <a:pPr algn="ctr" eaLnBrk="1" hangingPunct="1">
              <a:defRPr/>
            </a:pPr>
            <a:r>
              <a:rPr lang="en-US" altLang="zh-CN" sz="1865" b="1" dirty="0">
                <a:solidFill>
                  <a:srgbClr val="C00000"/>
                </a:solidFill>
                <a:latin typeface="思源黑体" charset="0"/>
                <a:ea typeface="思源黑体" charset="0"/>
                <a:cs typeface="+mn-ea"/>
                <a:sym typeface="+mn-lt"/>
              </a:rPr>
              <a:t>5000+</a:t>
            </a:r>
            <a:endParaRPr lang="zh-CN" altLang="en-US" sz="1865" b="1" dirty="0">
              <a:solidFill>
                <a:srgbClr val="C00000"/>
              </a:solidFill>
              <a:latin typeface="思源黑体" charset="0"/>
              <a:ea typeface="思源黑体" charset="0"/>
              <a:cs typeface="+mn-ea"/>
              <a:sym typeface="+mn-lt"/>
            </a:endParaRPr>
          </a:p>
        </p:txBody>
      </p:sp>
      <p:sp>
        <p:nvSpPr>
          <p:cNvPr id="1099" name="六边形 1098"/>
          <p:cNvSpPr>
            <a:spLocks noChangeAspect="1"/>
          </p:cNvSpPr>
          <p:nvPr/>
        </p:nvSpPr>
        <p:spPr bwMode="auto">
          <a:xfrm rot="5400000">
            <a:off x="2424619" y="2456027"/>
            <a:ext cx="1435947" cy="1354667"/>
          </a:xfrm>
          <a:prstGeom prst="hexagon">
            <a:avLst/>
          </a:prstGeom>
          <a:gradFill flip="none" rotWithShape="1">
            <a:gsLst>
              <a:gs pos="0">
                <a:srgbClr val="FEFEFE"/>
              </a:gs>
              <a:gs pos="96296">
                <a:sysClr val="window" lastClr="FFFFFF"/>
              </a:gs>
              <a:gs pos="53000">
                <a:srgbClr val="B5B5B5"/>
              </a:gs>
            </a:gsLst>
            <a:lin ang="0" scaled="1"/>
            <a:tileRect/>
          </a:gradFill>
          <a:ln w="28575" cap="flat" cmpd="sng" algn="ctr">
            <a:noFill/>
            <a:prstDash val="solid"/>
            <a:miter lim="800000"/>
          </a:ln>
          <a:effectLst>
            <a:outerShdw blurRad="88900" dist="63500" dir="5400000" algn="t" rotWithShape="0">
              <a:prstClr val="black">
                <a:alpha val="33000"/>
              </a:prstClr>
            </a:outerShdw>
          </a:effectLst>
        </p:spPr>
        <p:txBody>
          <a:bodyPr rtlCol="0" anchor="ctr"/>
          <a:lstStyle/>
          <a:p>
            <a:pPr algn="ctr">
              <a:defRPr/>
            </a:pPr>
            <a:endParaRPr lang="zh-CN" altLang="en-US" sz="1465" b="1" kern="0" dirty="0">
              <a:solidFill>
                <a:prstClr val="white"/>
              </a:solidFill>
              <a:cs typeface="+mn-ea"/>
              <a:sym typeface="+mn-lt"/>
            </a:endParaRPr>
          </a:p>
        </p:txBody>
      </p:sp>
      <p:sp>
        <p:nvSpPr>
          <p:cNvPr id="1100" name="TextBox 58"/>
          <p:cNvSpPr txBox="1">
            <a:spLocks noChangeArrowheads="1"/>
          </p:cNvSpPr>
          <p:nvPr/>
        </p:nvSpPr>
        <p:spPr bwMode="auto">
          <a:xfrm>
            <a:off x="2453268" y="2808558"/>
            <a:ext cx="1359856" cy="66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865" b="1" dirty="0">
                <a:solidFill>
                  <a:prstClr val="black"/>
                </a:solidFill>
                <a:latin typeface="思源黑体" charset="0"/>
                <a:ea typeface="思源黑体" charset="0"/>
                <a:cs typeface="+mn-ea"/>
                <a:sym typeface="+mn-lt"/>
              </a:rPr>
              <a:t>合作伙伴</a:t>
            </a:r>
            <a:endParaRPr lang="en-US" altLang="zh-CN" sz="1865" b="1" dirty="0">
              <a:solidFill>
                <a:prstClr val="black"/>
              </a:solidFill>
              <a:latin typeface="思源黑体" charset="0"/>
              <a:ea typeface="思源黑体" charset="0"/>
              <a:cs typeface="+mn-ea"/>
              <a:sym typeface="+mn-lt"/>
            </a:endParaRPr>
          </a:p>
          <a:p>
            <a:pPr algn="ctr" eaLnBrk="1" hangingPunct="1">
              <a:defRPr/>
            </a:pPr>
            <a:r>
              <a:rPr lang="en-US" altLang="zh-CN" sz="1865" b="1" dirty="0">
                <a:solidFill>
                  <a:srgbClr val="C00000"/>
                </a:solidFill>
                <a:latin typeface="思源黑体" charset="0"/>
                <a:ea typeface="思源黑体" charset="0"/>
                <a:cs typeface="+mn-ea"/>
                <a:sym typeface="+mn-lt"/>
              </a:rPr>
              <a:t>2000+</a:t>
            </a:r>
            <a:endParaRPr lang="zh-CN" altLang="en-US" sz="1865" b="1" dirty="0">
              <a:solidFill>
                <a:srgbClr val="C00000"/>
              </a:solidFill>
              <a:latin typeface="思源黑体" charset="0"/>
              <a:ea typeface="思源黑体" charset="0"/>
              <a:cs typeface="+mn-ea"/>
              <a:sym typeface="+mn-lt"/>
            </a:endParaRPr>
          </a:p>
        </p:txBody>
      </p:sp>
      <p:sp>
        <p:nvSpPr>
          <p:cNvPr id="1101" name="六边形 1100"/>
          <p:cNvSpPr>
            <a:spLocks noChangeAspect="1"/>
          </p:cNvSpPr>
          <p:nvPr/>
        </p:nvSpPr>
        <p:spPr bwMode="auto">
          <a:xfrm rot="5400000">
            <a:off x="1739996" y="3595291"/>
            <a:ext cx="1435945" cy="1354667"/>
          </a:xfrm>
          <a:prstGeom prst="hexagon">
            <a:avLst/>
          </a:prstGeom>
          <a:gradFill flip="none" rotWithShape="1">
            <a:gsLst>
              <a:gs pos="0">
                <a:srgbClr val="FEFEFE"/>
              </a:gs>
              <a:gs pos="96296">
                <a:sysClr val="window" lastClr="FFFFFF"/>
              </a:gs>
              <a:gs pos="53000">
                <a:srgbClr val="B5B5B5"/>
              </a:gs>
            </a:gsLst>
            <a:lin ang="0" scaled="1"/>
            <a:tileRect/>
          </a:gradFill>
          <a:ln w="28575" cap="flat" cmpd="sng" algn="ctr">
            <a:noFill/>
            <a:prstDash val="solid"/>
            <a:miter lim="800000"/>
          </a:ln>
          <a:effectLst>
            <a:outerShdw blurRad="88900" dist="63500" dir="5400000" algn="t" rotWithShape="0">
              <a:prstClr val="black">
                <a:alpha val="33000"/>
              </a:prstClr>
            </a:outerShdw>
          </a:effectLst>
        </p:spPr>
        <p:txBody>
          <a:bodyPr rtlCol="0" anchor="ctr"/>
          <a:lstStyle/>
          <a:p>
            <a:pPr algn="ctr">
              <a:defRPr/>
            </a:pPr>
            <a:endParaRPr lang="zh-CN" altLang="en-US" sz="1865" b="1" kern="0" dirty="0">
              <a:solidFill>
                <a:prstClr val="white"/>
              </a:solidFill>
              <a:cs typeface="+mn-ea"/>
              <a:sym typeface="+mn-lt"/>
            </a:endParaRPr>
          </a:p>
        </p:txBody>
      </p:sp>
      <p:sp>
        <p:nvSpPr>
          <p:cNvPr id="1102" name="TextBox 60"/>
          <p:cNvSpPr txBox="1">
            <a:spLocks noChangeArrowheads="1"/>
          </p:cNvSpPr>
          <p:nvPr/>
        </p:nvSpPr>
        <p:spPr bwMode="auto">
          <a:xfrm>
            <a:off x="1762162" y="4107798"/>
            <a:ext cx="1365245" cy="37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865" b="1" dirty="0">
                <a:solidFill>
                  <a:prstClr val="black"/>
                </a:solidFill>
                <a:latin typeface="思源黑体" charset="0"/>
                <a:ea typeface="思源黑体" charset="0"/>
                <a:cs typeface="+mn-ea"/>
                <a:sym typeface="+mn-lt"/>
              </a:rPr>
              <a:t>中间件</a:t>
            </a:r>
          </a:p>
        </p:txBody>
      </p:sp>
      <p:sp>
        <p:nvSpPr>
          <p:cNvPr id="1103" name="六边形 1102"/>
          <p:cNvSpPr>
            <a:spLocks noChangeAspect="1"/>
          </p:cNvSpPr>
          <p:nvPr/>
        </p:nvSpPr>
        <p:spPr bwMode="auto">
          <a:xfrm rot="5400000">
            <a:off x="3140076" y="3595145"/>
            <a:ext cx="1437640" cy="1354667"/>
          </a:xfrm>
          <a:prstGeom prst="hexagon">
            <a:avLst/>
          </a:prstGeom>
          <a:gradFill flip="none" rotWithShape="1">
            <a:gsLst>
              <a:gs pos="0">
                <a:srgbClr val="FEFEFE"/>
              </a:gs>
              <a:gs pos="96296">
                <a:sysClr val="window" lastClr="FFFFFF"/>
              </a:gs>
              <a:gs pos="53000">
                <a:srgbClr val="B5B5B5"/>
              </a:gs>
            </a:gsLst>
            <a:lin ang="0" scaled="1"/>
            <a:tileRect/>
          </a:gradFill>
          <a:ln w="28575" cap="flat" cmpd="sng" algn="ctr">
            <a:noFill/>
            <a:prstDash val="solid"/>
            <a:miter lim="800000"/>
          </a:ln>
          <a:effectLst>
            <a:outerShdw blurRad="88900" dist="63500" dir="5400000" algn="t" rotWithShape="0">
              <a:prstClr val="black">
                <a:alpha val="33000"/>
              </a:prstClr>
            </a:outerShdw>
          </a:effectLst>
        </p:spPr>
        <p:txBody>
          <a:bodyPr rtlCol="0" anchor="ctr"/>
          <a:lstStyle/>
          <a:p>
            <a:pPr algn="ctr">
              <a:defRPr/>
            </a:pPr>
            <a:endParaRPr lang="zh-CN" altLang="en-US" sz="1865" b="1" kern="0" dirty="0">
              <a:solidFill>
                <a:prstClr val="white"/>
              </a:solidFill>
              <a:cs typeface="+mn-ea"/>
              <a:sym typeface="+mn-lt"/>
            </a:endParaRPr>
          </a:p>
        </p:txBody>
      </p:sp>
      <p:sp>
        <p:nvSpPr>
          <p:cNvPr id="1104" name="TextBox 64"/>
          <p:cNvSpPr txBox="1">
            <a:spLocks noChangeArrowheads="1"/>
          </p:cNvSpPr>
          <p:nvPr/>
        </p:nvSpPr>
        <p:spPr bwMode="auto">
          <a:xfrm>
            <a:off x="3128858" y="4120499"/>
            <a:ext cx="1423132" cy="37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865" b="1" dirty="0">
                <a:solidFill>
                  <a:prstClr val="black"/>
                </a:solidFill>
                <a:latin typeface="思源黑体" charset="0"/>
                <a:ea typeface="思源黑体" charset="0"/>
                <a:cs typeface="+mn-ea"/>
                <a:sym typeface="+mn-lt"/>
              </a:rPr>
              <a:t>行业安全</a:t>
            </a:r>
          </a:p>
        </p:txBody>
      </p:sp>
      <p:sp>
        <p:nvSpPr>
          <p:cNvPr id="1105" name="六边形 1104"/>
          <p:cNvSpPr>
            <a:spLocks noChangeAspect="1"/>
          </p:cNvSpPr>
          <p:nvPr/>
        </p:nvSpPr>
        <p:spPr bwMode="auto">
          <a:xfrm rot="5400000">
            <a:off x="1064259" y="4744527"/>
            <a:ext cx="1435947" cy="1354665"/>
          </a:xfrm>
          <a:prstGeom prst="hexagon">
            <a:avLst/>
          </a:prstGeom>
          <a:gradFill flip="none" rotWithShape="1">
            <a:gsLst>
              <a:gs pos="0">
                <a:srgbClr val="FEFEFE"/>
              </a:gs>
              <a:gs pos="96296">
                <a:sysClr val="window" lastClr="FFFFFF"/>
              </a:gs>
              <a:gs pos="53000">
                <a:srgbClr val="B5B5B5"/>
              </a:gs>
            </a:gsLst>
            <a:lin ang="0" scaled="1"/>
            <a:tileRect/>
          </a:gradFill>
          <a:ln w="28575" cap="flat" cmpd="sng" algn="ctr">
            <a:noFill/>
            <a:prstDash val="solid"/>
            <a:miter lim="800000"/>
          </a:ln>
          <a:effectLst>
            <a:outerShdw blurRad="88900" dist="63500" dir="5400000" algn="t" rotWithShape="0">
              <a:prstClr val="black">
                <a:alpha val="33000"/>
              </a:prstClr>
            </a:outerShdw>
          </a:effectLst>
        </p:spPr>
        <p:txBody>
          <a:bodyPr rtlCol="0" anchor="ctr"/>
          <a:lstStyle/>
          <a:p>
            <a:pPr algn="ctr">
              <a:defRPr/>
            </a:pPr>
            <a:endParaRPr lang="zh-CN" altLang="en-US" sz="1865" b="1" kern="0" dirty="0">
              <a:solidFill>
                <a:prstClr val="white"/>
              </a:solidFill>
              <a:cs typeface="+mn-ea"/>
              <a:sym typeface="+mn-lt"/>
            </a:endParaRPr>
          </a:p>
        </p:txBody>
      </p:sp>
      <p:sp>
        <p:nvSpPr>
          <p:cNvPr id="1106" name="TextBox 65"/>
          <p:cNvSpPr txBox="1">
            <a:spLocks noChangeArrowheads="1"/>
          </p:cNvSpPr>
          <p:nvPr/>
        </p:nvSpPr>
        <p:spPr bwMode="auto">
          <a:xfrm>
            <a:off x="1084585" y="5180069"/>
            <a:ext cx="1359855" cy="66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865" b="1" dirty="0">
                <a:solidFill>
                  <a:prstClr val="black"/>
                </a:solidFill>
                <a:latin typeface="思源黑体" charset="0"/>
                <a:ea typeface="思源黑体" charset="0"/>
                <a:cs typeface="+mn-ea"/>
                <a:sym typeface="+mn-lt"/>
              </a:rPr>
              <a:t>软件基础设施</a:t>
            </a:r>
          </a:p>
        </p:txBody>
      </p:sp>
      <p:sp>
        <p:nvSpPr>
          <p:cNvPr id="1107" name="六边形 1106"/>
          <p:cNvSpPr>
            <a:spLocks noChangeAspect="1"/>
          </p:cNvSpPr>
          <p:nvPr/>
        </p:nvSpPr>
        <p:spPr bwMode="auto">
          <a:xfrm rot="5400000">
            <a:off x="2459580" y="4732761"/>
            <a:ext cx="1435947" cy="1356599"/>
          </a:xfrm>
          <a:prstGeom prst="hexagon">
            <a:avLst/>
          </a:prstGeom>
          <a:gradFill flip="none" rotWithShape="1">
            <a:gsLst>
              <a:gs pos="0">
                <a:srgbClr val="FEFEFE"/>
              </a:gs>
              <a:gs pos="96296">
                <a:sysClr val="window" lastClr="FFFFFF"/>
              </a:gs>
              <a:gs pos="53000">
                <a:srgbClr val="B5B5B5"/>
              </a:gs>
            </a:gsLst>
            <a:lin ang="0" scaled="1"/>
            <a:tileRect/>
          </a:gradFill>
          <a:ln w="28575" cap="flat" cmpd="sng" algn="ctr">
            <a:noFill/>
            <a:prstDash val="solid"/>
            <a:miter lim="800000"/>
          </a:ln>
          <a:effectLst>
            <a:outerShdw blurRad="88900" dist="63500" dir="5400000" algn="t" rotWithShape="0">
              <a:prstClr val="black">
                <a:alpha val="33000"/>
              </a:prstClr>
            </a:outerShdw>
          </a:effectLst>
        </p:spPr>
        <p:txBody>
          <a:bodyPr rtlCol="0" anchor="ctr"/>
          <a:lstStyle/>
          <a:p>
            <a:pPr algn="ctr">
              <a:defRPr/>
            </a:pPr>
            <a:endParaRPr lang="zh-CN" altLang="en-US" sz="1865" b="1" kern="0" dirty="0">
              <a:solidFill>
                <a:prstClr val="white"/>
              </a:solidFill>
              <a:cs typeface="+mn-ea"/>
              <a:sym typeface="+mn-lt"/>
            </a:endParaRPr>
          </a:p>
        </p:txBody>
      </p:sp>
      <p:sp>
        <p:nvSpPr>
          <p:cNvPr id="1108" name="TextBox 68"/>
          <p:cNvSpPr txBox="1">
            <a:spLocks noChangeArrowheads="1"/>
          </p:cNvSpPr>
          <p:nvPr/>
        </p:nvSpPr>
        <p:spPr bwMode="auto">
          <a:xfrm>
            <a:off x="2465450" y="5217411"/>
            <a:ext cx="1356596" cy="66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865" b="1" dirty="0">
                <a:solidFill>
                  <a:prstClr val="black"/>
                </a:solidFill>
                <a:latin typeface="思源黑体" charset="0"/>
                <a:ea typeface="思源黑体" charset="0"/>
                <a:cs typeface="+mn-ea"/>
                <a:sym typeface="+mn-lt"/>
              </a:rPr>
              <a:t>行业创新应用</a:t>
            </a:r>
          </a:p>
        </p:txBody>
      </p:sp>
      <p:grpSp>
        <p:nvGrpSpPr>
          <p:cNvPr id="1109" name="组合 1108"/>
          <p:cNvGrpSpPr/>
          <p:nvPr/>
        </p:nvGrpSpPr>
        <p:grpSpPr>
          <a:xfrm>
            <a:off x="5844408" y="2127193"/>
            <a:ext cx="4809035" cy="611278"/>
            <a:chOff x="7979870" y="1189648"/>
            <a:chExt cx="3606776" cy="458458"/>
          </a:xfrm>
        </p:grpSpPr>
        <p:sp>
          <p:nvSpPr>
            <p:cNvPr id="1110" name="TextBox 26"/>
            <p:cNvSpPr txBox="1"/>
            <p:nvPr/>
          </p:nvSpPr>
          <p:spPr>
            <a:xfrm>
              <a:off x="9335711" y="1189648"/>
              <a:ext cx="846792" cy="305276"/>
            </a:xfrm>
            <a:prstGeom prst="rect">
              <a:avLst/>
            </a:prstGeom>
            <a:noFill/>
          </p:spPr>
          <p:txBody>
            <a:bodyPr wrap="square" rtlCol="0">
              <a:spAutoFit/>
            </a:bodyPr>
            <a:lstStyle/>
            <a:p>
              <a:pPr algn="r">
                <a:lnSpc>
                  <a:spcPct val="140000"/>
                </a:lnSpc>
                <a:spcAft>
                  <a:spcPts val="265"/>
                </a:spcAft>
                <a:buClr>
                  <a:srgbClr val="808080"/>
                </a:buClr>
                <a:defRPr/>
              </a:pPr>
              <a:r>
                <a:rPr lang="en-US" altLang="zh-CN" sz="1465" b="1" kern="0" dirty="0">
                  <a:solidFill>
                    <a:srgbClr val="C00000"/>
                  </a:solidFill>
                  <a:latin typeface="思源黑体" charset="0"/>
                  <a:ea typeface="思源黑体" charset="0"/>
                  <a:cs typeface="+mn-ea"/>
                  <a:sym typeface="+mn-lt"/>
                </a:rPr>
                <a:t>2016</a:t>
              </a:r>
              <a:r>
                <a:rPr lang="zh-CN" altLang="en-US" sz="1465" b="1" kern="0" dirty="0">
                  <a:solidFill>
                    <a:srgbClr val="C00000"/>
                  </a:solidFill>
                  <a:latin typeface="思源黑体" charset="0"/>
                  <a:ea typeface="思源黑体" charset="0"/>
                  <a:cs typeface="+mn-ea"/>
                  <a:sym typeface="+mn-lt"/>
                </a:rPr>
                <a:t>年</a:t>
              </a:r>
              <a:endParaRPr lang="en-US" altLang="zh-CN" sz="1465" b="1" kern="0" dirty="0">
                <a:solidFill>
                  <a:srgbClr val="C00000"/>
                </a:solidFill>
                <a:latin typeface="思源黑体" charset="0"/>
                <a:ea typeface="思源黑体" charset="0"/>
                <a:cs typeface="+mn-ea"/>
                <a:sym typeface="+mn-lt"/>
              </a:endParaRPr>
            </a:p>
          </p:txBody>
        </p:sp>
        <p:sp>
          <p:nvSpPr>
            <p:cNvPr id="1111" name="TextBox 26"/>
            <p:cNvSpPr txBox="1"/>
            <p:nvPr/>
          </p:nvSpPr>
          <p:spPr>
            <a:xfrm>
              <a:off x="7979870" y="1401504"/>
              <a:ext cx="2235478" cy="209074"/>
            </a:xfrm>
            <a:prstGeom prst="rect">
              <a:avLst/>
            </a:prstGeom>
            <a:noFill/>
          </p:spPr>
          <p:txBody>
            <a:bodyPr wrap="square" rtlCol="0">
              <a:spAutoFit/>
            </a:bodyPr>
            <a:lstStyle/>
            <a:p>
              <a:pPr algn="r">
                <a:lnSpc>
                  <a:spcPts val="1465"/>
                </a:lnSpc>
                <a:spcBef>
                  <a:spcPts val="535"/>
                </a:spcBef>
                <a:buClr>
                  <a:srgbClr val="808080"/>
                </a:buClr>
                <a:defRPr/>
              </a:pPr>
              <a:r>
                <a:rPr lang="zh-CN" altLang="en-US" sz="1335" kern="0" dirty="0">
                  <a:solidFill>
                    <a:prstClr val="black"/>
                  </a:solidFill>
                  <a:latin typeface="思源黑体" charset="0"/>
                  <a:ea typeface="思源黑体" charset="0"/>
                  <a:cs typeface="+mn-ea"/>
                  <a:sym typeface="+mn-lt"/>
                </a:rPr>
                <a:t>中国中间件市场领导者象限</a:t>
              </a:r>
            </a:p>
          </p:txBody>
        </p:sp>
        <p:cxnSp>
          <p:nvCxnSpPr>
            <p:cNvPr id="1112" name="Gerade Verbindung 42"/>
            <p:cNvCxnSpPr>
              <a:cxnSpLocks noChangeShapeType="1"/>
            </p:cNvCxnSpPr>
            <p:nvPr/>
          </p:nvCxnSpPr>
          <p:spPr bwMode="gray">
            <a:xfrm flipH="1" flipV="1">
              <a:off x="10192323" y="1431696"/>
              <a:ext cx="1394323" cy="5644"/>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cxnSp>
          <p:nvCxnSpPr>
            <p:cNvPr id="1113" name="Gerade Verbindung 44"/>
            <p:cNvCxnSpPr>
              <a:cxnSpLocks noChangeShapeType="1"/>
            </p:cNvCxnSpPr>
            <p:nvPr/>
          </p:nvCxnSpPr>
          <p:spPr bwMode="auto">
            <a:xfrm flipH="1">
              <a:off x="10173901" y="1202853"/>
              <a:ext cx="8602" cy="445253"/>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grpSp>
      <p:grpSp>
        <p:nvGrpSpPr>
          <p:cNvPr id="1114" name="组合 1113"/>
          <p:cNvGrpSpPr/>
          <p:nvPr/>
        </p:nvGrpSpPr>
        <p:grpSpPr>
          <a:xfrm>
            <a:off x="6538467" y="1518086"/>
            <a:ext cx="4362628" cy="611277"/>
            <a:chOff x="8193709" y="1189648"/>
            <a:chExt cx="3390810" cy="458458"/>
          </a:xfrm>
        </p:grpSpPr>
        <p:sp>
          <p:nvSpPr>
            <p:cNvPr id="1115" name="TextBox 26"/>
            <p:cNvSpPr txBox="1"/>
            <p:nvPr/>
          </p:nvSpPr>
          <p:spPr>
            <a:xfrm>
              <a:off x="9335711" y="1189648"/>
              <a:ext cx="846792" cy="305276"/>
            </a:xfrm>
            <a:prstGeom prst="rect">
              <a:avLst/>
            </a:prstGeom>
            <a:noFill/>
          </p:spPr>
          <p:txBody>
            <a:bodyPr wrap="square" rtlCol="0">
              <a:spAutoFit/>
            </a:bodyPr>
            <a:lstStyle/>
            <a:p>
              <a:pPr algn="r">
                <a:lnSpc>
                  <a:spcPct val="140000"/>
                </a:lnSpc>
                <a:spcAft>
                  <a:spcPts val="265"/>
                </a:spcAft>
                <a:buClr>
                  <a:srgbClr val="808080"/>
                </a:buClr>
                <a:defRPr/>
              </a:pPr>
              <a:r>
                <a:rPr lang="en-US" altLang="zh-CN" sz="1465" b="1" kern="0" dirty="0">
                  <a:solidFill>
                    <a:srgbClr val="C00000"/>
                  </a:solidFill>
                  <a:latin typeface="思源黑体" charset="0"/>
                  <a:ea typeface="思源黑体" charset="0"/>
                  <a:cs typeface="+mn-ea"/>
                  <a:sym typeface="+mn-lt"/>
                </a:rPr>
                <a:t>2019</a:t>
              </a:r>
              <a:r>
                <a:rPr lang="zh-CN" altLang="en-US" sz="1465" b="1" kern="0" dirty="0">
                  <a:solidFill>
                    <a:srgbClr val="C00000"/>
                  </a:solidFill>
                  <a:latin typeface="思源黑体" charset="0"/>
                  <a:ea typeface="思源黑体" charset="0"/>
                  <a:cs typeface="+mn-ea"/>
                  <a:sym typeface="+mn-lt"/>
                </a:rPr>
                <a:t>年</a:t>
              </a:r>
              <a:endParaRPr lang="en-US" altLang="zh-CN" sz="1465" b="1" kern="0" dirty="0">
                <a:solidFill>
                  <a:srgbClr val="C00000"/>
                </a:solidFill>
                <a:latin typeface="思源黑体" charset="0"/>
                <a:ea typeface="思源黑体" charset="0"/>
                <a:cs typeface="+mn-ea"/>
                <a:sym typeface="+mn-lt"/>
              </a:endParaRPr>
            </a:p>
          </p:txBody>
        </p:sp>
        <p:sp>
          <p:nvSpPr>
            <p:cNvPr id="1116" name="TextBox 26"/>
            <p:cNvSpPr txBox="1"/>
            <p:nvPr/>
          </p:nvSpPr>
          <p:spPr>
            <a:xfrm>
              <a:off x="8193709" y="1401504"/>
              <a:ext cx="2021639" cy="209074"/>
            </a:xfrm>
            <a:prstGeom prst="rect">
              <a:avLst/>
            </a:prstGeom>
            <a:noFill/>
          </p:spPr>
          <p:txBody>
            <a:bodyPr wrap="square" rtlCol="0">
              <a:spAutoFit/>
            </a:bodyPr>
            <a:lstStyle/>
            <a:p>
              <a:pPr algn="r">
                <a:lnSpc>
                  <a:spcPts val="1465"/>
                </a:lnSpc>
                <a:spcBef>
                  <a:spcPts val="535"/>
                </a:spcBef>
                <a:buClr>
                  <a:srgbClr val="808080"/>
                </a:buClr>
                <a:defRPr/>
              </a:pPr>
              <a:r>
                <a:rPr lang="zh-CN" altLang="en-US" sz="1335" kern="0" dirty="0">
                  <a:solidFill>
                    <a:prstClr val="black"/>
                  </a:solidFill>
                  <a:latin typeface="思源黑体" charset="0"/>
                  <a:ea typeface="思源黑体" charset="0"/>
                  <a:cs typeface="+mn-ea"/>
                  <a:sym typeface="+mn-lt"/>
                </a:rPr>
                <a:t>北京软件和信息服务业百强</a:t>
              </a:r>
            </a:p>
          </p:txBody>
        </p:sp>
        <p:cxnSp>
          <p:nvCxnSpPr>
            <p:cNvPr id="1117" name="Gerade Verbindung 42"/>
            <p:cNvCxnSpPr>
              <a:cxnSpLocks noChangeShapeType="1"/>
            </p:cNvCxnSpPr>
            <p:nvPr/>
          </p:nvCxnSpPr>
          <p:spPr bwMode="gray">
            <a:xfrm flipH="1">
              <a:off x="10182120" y="1401504"/>
              <a:ext cx="1402399" cy="0"/>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cxnSp>
          <p:nvCxnSpPr>
            <p:cNvPr id="1118" name="Gerade Verbindung 44"/>
            <p:cNvCxnSpPr>
              <a:cxnSpLocks noChangeShapeType="1"/>
            </p:cNvCxnSpPr>
            <p:nvPr/>
          </p:nvCxnSpPr>
          <p:spPr bwMode="auto">
            <a:xfrm flipH="1">
              <a:off x="10173902" y="1228133"/>
              <a:ext cx="8218" cy="419973"/>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grpSp>
      <p:grpSp>
        <p:nvGrpSpPr>
          <p:cNvPr id="1119" name="组合 1118"/>
          <p:cNvGrpSpPr/>
          <p:nvPr/>
        </p:nvGrpSpPr>
        <p:grpSpPr>
          <a:xfrm>
            <a:off x="7025030" y="874686"/>
            <a:ext cx="4404970" cy="611277"/>
            <a:chOff x="8341139" y="1189648"/>
            <a:chExt cx="3175744" cy="458458"/>
          </a:xfrm>
        </p:grpSpPr>
        <p:sp>
          <p:nvSpPr>
            <p:cNvPr id="1120" name="TextBox 26"/>
            <p:cNvSpPr txBox="1"/>
            <p:nvPr/>
          </p:nvSpPr>
          <p:spPr>
            <a:xfrm>
              <a:off x="9335711" y="1189648"/>
              <a:ext cx="846792" cy="305276"/>
            </a:xfrm>
            <a:prstGeom prst="rect">
              <a:avLst/>
            </a:prstGeom>
            <a:noFill/>
          </p:spPr>
          <p:txBody>
            <a:bodyPr wrap="square" rtlCol="0">
              <a:spAutoFit/>
            </a:bodyPr>
            <a:lstStyle/>
            <a:p>
              <a:pPr algn="r">
                <a:lnSpc>
                  <a:spcPct val="140000"/>
                </a:lnSpc>
                <a:spcAft>
                  <a:spcPts val="265"/>
                </a:spcAft>
                <a:buClr>
                  <a:srgbClr val="808080"/>
                </a:buClr>
                <a:defRPr/>
              </a:pPr>
              <a:r>
                <a:rPr lang="en-US" altLang="zh-CN" sz="1465" b="1" kern="0" dirty="0">
                  <a:solidFill>
                    <a:srgbClr val="C00000"/>
                  </a:solidFill>
                  <a:latin typeface="思源黑体" charset="0"/>
                  <a:ea typeface="思源黑体" charset="0"/>
                  <a:cs typeface="+mn-ea"/>
                  <a:sym typeface="+mn-lt"/>
                </a:rPr>
                <a:t>2021</a:t>
              </a:r>
              <a:r>
                <a:rPr lang="zh-CN" altLang="en-US" sz="1465" b="1" kern="0" dirty="0">
                  <a:solidFill>
                    <a:srgbClr val="C00000"/>
                  </a:solidFill>
                  <a:latin typeface="思源黑体" charset="0"/>
                  <a:ea typeface="思源黑体" charset="0"/>
                  <a:cs typeface="+mn-ea"/>
                  <a:sym typeface="+mn-lt"/>
                </a:rPr>
                <a:t>年</a:t>
              </a:r>
              <a:endParaRPr lang="en-US" altLang="zh-CN" sz="1465" b="1" kern="0" dirty="0">
                <a:solidFill>
                  <a:srgbClr val="C00000"/>
                </a:solidFill>
                <a:latin typeface="思源黑体" charset="0"/>
                <a:ea typeface="思源黑体" charset="0"/>
                <a:cs typeface="+mn-ea"/>
                <a:sym typeface="+mn-lt"/>
              </a:endParaRPr>
            </a:p>
          </p:txBody>
        </p:sp>
        <p:sp>
          <p:nvSpPr>
            <p:cNvPr id="1121" name="TextBox 26"/>
            <p:cNvSpPr txBox="1"/>
            <p:nvPr/>
          </p:nvSpPr>
          <p:spPr>
            <a:xfrm>
              <a:off x="8341139" y="1401504"/>
              <a:ext cx="1874208" cy="209074"/>
            </a:xfrm>
            <a:prstGeom prst="rect">
              <a:avLst/>
            </a:prstGeom>
            <a:noFill/>
          </p:spPr>
          <p:txBody>
            <a:bodyPr wrap="square" rtlCol="0">
              <a:spAutoFit/>
            </a:bodyPr>
            <a:lstStyle/>
            <a:p>
              <a:pPr algn="r">
                <a:lnSpc>
                  <a:spcPts val="1465"/>
                </a:lnSpc>
                <a:spcBef>
                  <a:spcPts val="535"/>
                </a:spcBef>
                <a:buClr>
                  <a:srgbClr val="808080"/>
                </a:buClr>
                <a:defRPr/>
              </a:pPr>
              <a:r>
                <a:rPr lang="zh-CN" altLang="en-US" sz="1335" kern="0" dirty="0">
                  <a:solidFill>
                    <a:prstClr val="black"/>
                  </a:solidFill>
                  <a:latin typeface="思源黑体" charset="0"/>
                  <a:ea typeface="思源黑体" charset="0"/>
                  <a:cs typeface="+mn-ea"/>
                  <a:sym typeface="+mn-lt"/>
                </a:rPr>
                <a:t>信创市场占有率第一</a:t>
              </a:r>
            </a:p>
          </p:txBody>
        </p:sp>
        <p:cxnSp>
          <p:nvCxnSpPr>
            <p:cNvPr id="1122" name="Gerade Verbindung 42"/>
            <p:cNvCxnSpPr>
              <a:cxnSpLocks noChangeShapeType="1"/>
            </p:cNvCxnSpPr>
            <p:nvPr/>
          </p:nvCxnSpPr>
          <p:spPr bwMode="gray">
            <a:xfrm flipH="1">
              <a:off x="10192321" y="1401504"/>
              <a:ext cx="1324562" cy="11141"/>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cxnSp>
          <p:nvCxnSpPr>
            <p:cNvPr id="1123" name="Gerade Verbindung 44"/>
            <p:cNvCxnSpPr>
              <a:cxnSpLocks noChangeShapeType="1"/>
            </p:cNvCxnSpPr>
            <p:nvPr/>
          </p:nvCxnSpPr>
          <p:spPr bwMode="auto">
            <a:xfrm flipH="1">
              <a:off x="10173901" y="1202853"/>
              <a:ext cx="8602" cy="445253"/>
            </a:xfrm>
            <a:prstGeom prst="line">
              <a:avLst/>
            </a:prstGeom>
            <a:noFill/>
            <a:ln w="19050">
              <a:solidFill>
                <a:sysClr val="windowText" lastClr="000000"/>
              </a:solidFill>
              <a:prstDash val="sysDot"/>
              <a:round/>
            </a:ln>
            <a:extLst>
              <a:ext uri="{909E8E84-426E-40DD-AFC4-6F175D3DCCD1}">
                <a14:hiddenFill xmlns:a14="http://schemas.microsoft.com/office/drawing/2010/main">
                  <a:noFill/>
                </a14:hiddenFill>
              </a:ext>
            </a:extLst>
          </p:spPr>
        </p:cxnSp>
      </p:grpSp>
      <p:sp>
        <p:nvSpPr>
          <p:cNvPr id="1124" name="矩形 1123"/>
          <p:cNvSpPr/>
          <p:nvPr/>
        </p:nvSpPr>
        <p:spPr>
          <a:xfrm>
            <a:off x="44041" y="1033011"/>
            <a:ext cx="5592635" cy="1337945"/>
          </a:xfrm>
          <a:prstGeom prst="rect">
            <a:avLst/>
          </a:prstGeom>
        </p:spPr>
        <p:txBody>
          <a:bodyPr wrap="square">
            <a:spAutoFit/>
          </a:bodyPr>
          <a:lstStyle/>
          <a:p>
            <a:pPr algn="ctr">
              <a:lnSpc>
                <a:spcPct val="150000"/>
              </a:lnSpc>
            </a:pPr>
            <a:r>
              <a:rPr lang="zh-CN" altLang="en-US" dirty="0">
                <a:solidFill>
                  <a:prstClr val="black"/>
                </a:solidFill>
                <a:latin typeface="思源黑体" charset="0"/>
                <a:ea typeface="思源黑体" charset="0"/>
                <a:cs typeface="+mn-ea"/>
                <a:sym typeface="+mn-lt"/>
              </a:rPr>
              <a:t>中国中间件领域的</a:t>
            </a:r>
            <a:r>
              <a:rPr lang="zh-CN" altLang="en-US" dirty="0">
                <a:solidFill>
                  <a:srgbClr val="C00000"/>
                </a:solidFill>
                <a:latin typeface="思源黑体" charset="0"/>
                <a:ea typeface="思源黑体" charset="0"/>
                <a:cs typeface="+mn-ea"/>
                <a:sym typeface="+mn-lt"/>
              </a:rPr>
              <a:t>开拓者和领导者</a:t>
            </a:r>
          </a:p>
          <a:p>
            <a:pPr algn="ctr">
              <a:lnSpc>
                <a:spcPct val="150000"/>
              </a:lnSpc>
            </a:pPr>
            <a:r>
              <a:rPr lang="zh-CN" altLang="en-US" dirty="0">
                <a:solidFill>
                  <a:srgbClr val="C00000"/>
                </a:solidFill>
                <a:latin typeface="思源黑体" charset="0"/>
                <a:ea typeface="思源黑体" charset="0"/>
                <a:cs typeface="+mn-ea"/>
                <a:sym typeface="+mn-lt"/>
              </a:rPr>
              <a:t>国内首家</a:t>
            </a:r>
            <a:r>
              <a:rPr lang="zh-CN" altLang="en-US" dirty="0">
                <a:solidFill>
                  <a:prstClr val="black"/>
                </a:solidFill>
                <a:latin typeface="思源黑体" charset="0"/>
                <a:ea typeface="思源黑体" charset="0"/>
                <a:cs typeface="+mn-ea"/>
                <a:sym typeface="+mn-lt"/>
              </a:rPr>
              <a:t>在</a:t>
            </a:r>
            <a:r>
              <a:rPr lang="en-US" altLang="zh-CN" dirty="0">
                <a:solidFill>
                  <a:prstClr val="black"/>
                </a:solidFill>
                <a:latin typeface="思源黑体" charset="0"/>
                <a:ea typeface="思源黑体" charset="0"/>
                <a:cs typeface="+mn-ea"/>
                <a:sym typeface="+mn-lt"/>
              </a:rPr>
              <a:t>A</a:t>
            </a:r>
            <a:r>
              <a:rPr lang="zh-CN" altLang="en-US" dirty="0">
                <a:solidFill>
                  <a:prstClr val="black"/>
                </a:solidFill>
                <a:latin typeface="思源黑体" charset="0"/>
                <a:ea typeface="思源黑体" charset="0"/>
                <a:cs typeface="+mn-ea"/>
                <a:sym typeface="+mn-lt"/>
              </a:rPr>
              <a:t>股上市的基础软件厂商</a:t>
            </a:r>
          </a:p>
          <a:p>
            <a:pPr algn="ctr">
              <a:lnSpc>
                <a:spcPct val="150000"/>
              </a:lnSpc>
            </a:pPr>
            <a:r>
              <a:rPr lang="zh-CN" altLang="en-US" dirty="0">
                <a:solidFill>
                  <a:prstClr val="black"/>
                </a:solidFill>
                <a:latin typeface="思源黑体" charset="0"/>
                <a:ea typeface="思源黑体" charset="0"/>
                <a:cs typeface="+mn-ea"/>
                <a:sym typeface="+mn-lt"/>
              </a:rPr>
              <a:t>产品线</a:t>
            </a:r>
            <a:r>
              <a:rPr lang="zh-CN" altLang="en-US" dirty="0">
                <a:solidFill>
                  <a:srgbClr val="C00000"/>
                </a:solidFill>
                <a:latin typeface="思源黑体" charset="0"/>
                <a:ea typeface="思源黑体" charset="0"/>
                <a:cs typeface="+mn-ea"/>
                <a:sym typeface="+mn-lt"/>
              </a:rPr>
              <a:t>最全</a:t>
            </a:r>
            <a:r>
              <a:rPr lang="zh-CN" altLang="en-US" dirty="0">
                <a:solidFill>
                  <a:prstClr val="black"/>
                </a:solidFill>
                <a:latin typeface="思源黑体" charset="0"/>
                <a:ea typeface="思源黑体" charset="0"/>
                <a:cs typeface="+mn-ea"/>
                <a:sym typeface="+mn-lt"/>
              </a:rPr>
              <a:t>，市场覆盖范围</a:t>
            </a:r>
            <a:r>
              <a:rPr lang="zh-CN" altLang="en-US" dirty="0">
                <a:solidFill>
                  <a:srgbClr val="C00000"/>
                </a:solidFill>
                <a:latin typeface="思源黑体" charset="0"/>
                <a:ea typeface="思源黑体" charset="0"/>
                <a:cs typeface="+mn-ea"/>
                <a:sym typeface="+mn-lt"/>
              </a:rPr>
              <a:t>最广</a:t>
            </a:r>
          </a:p>
        </p:txBody>
      </p:sp>
      <p:sp>
        <p:nvSpPr>
          <p:cNvPr id="1125" name="形状 106"/>
          <p:cNvSpPr/>
          <p:nvPr/>
        </p:nvSpPr>
        <p:spPr>
          <a:xfrm rot="17221312" flipV="1">
            <a:off x="5644337" y="1701260"/>
            <a:ext cx="6713332" cy="3956050"/>
          </a:xfrm>
          <a:custGeom>
            <a:avLst/>
            <a:gdLst>
              <a:gd name="connsiteX0" fmla="*/ 0 w 6197537"/>
              <a:gd name="connsiteY0" fmla="*/ 4231935 h 4231935"/>
              <a:gd name="connsiteX1" fmla="*/ 4869979 w 6197537"/>
              <a:gd name="connsiteY1" fmla="*/ 528992 h 4231935"/>
              <a:gd name="connsiteX2" fmla="*/ 4810376 w 6197537"/>
              <a:gd name="connsiteY2" fmla="*/ 0 h 4231935"/>
              <a:gd name="connsiteX3" fmla="*/ 6197537 w 6197537"/>
              <a:gd name="connsiteY3" fmla="*/ 662509 h 4231935"/>
              <a:gd name="connsiteX4" fmla="*/ 5007352 w 6197537"/>
              <a:gd name="connsiteY4" fmla="*/ 1748212 h 4231935"/>
              <a:gd name="connsiteX5" fmla="*/ 4947749 w 6197537"/>
              <a:gd name="connsiteY5" fmla="*/ 1219220 h 4231935"/>
              <a:gd name="connsiteX6" fmla="*/ 0 w 6197537"/>
              <a:gd name="connsiteY6" fmla="*/ 4231935 h 4231935"/>
              <a:gd name="connsiteX0-1" fmla="*/ 0 w 6197537"/>
              <a:gd name="connsiteY0-2" fmla="*/ 4231935 h 4231935"/>
              <a:gd name="connsiteX1-3" fmla="*/ 4869979 w 6197537"/>
              <a:gd name="connsiteY1-4" fmla="*/ 528992 h 4231935"/>
              <a:gd name="connsiteX2-5" fmla="*/ 4810376 w 6197537"/>
              <a:gd name="connsiteY2-6" fmla="*/ 0 h 4231935"/>
              <a:gd name="connsiteX3-7" fmla="*/ 6197537 w 6197537"/>
              <a:gd name="connsiteY3-8" fmla="*/ 662509 h 4231935"/>
              <a:gd name="connsiteX4-9" fmla="*/ 5007352 w 6197537"/>
              <a:gd name="connsiteY4-10" fmla="*/ 1748212 h 4231935"/>
              <a:gd name="connsiteX5-11" fmla="*/ 4962647 w 6197537"/>
              <a:gd name="connsiteY5-12" fmla="*/ 1054793 h 4231935"/>
              <a:gd name="connsiteX6-13" fmla="*/ 0 w 6197537"/>
              <a:gd name="connsiteY6-14" fmla="*/ 4231935 h 4231935"/>
              <a:gd name="connsiteX0-15" fmla="*/ 0 w 6197537"/>
              <a:gd name="connsiteY0-16" fmla="*/ 4231935 h 4231935"/>
              <a:gd name="connsiteX1-17" fmla="*/ 4871168 w 6197537"/>
              <a:gd name="connsiteY1-18" fmla="*/ 656620 h 4231935"/>
              <a:gd name="connsiteX2-19" fmla="*/ 4810376 w 6197537"/>
              <a:gd name="connsiteY2-20" fmla="*/ 0 h 4231935"/>
              <a:gd name="connsiteX3-21" fmla="*/ 6197537 w 6197537"/>
              <a:gd name="connsiteY3-22" fmla="*/ 662509 h 4231935"/>
              <a:gd name="connsiteX4-23" fmla="*/ 5007352 w 6197537"/>
              <a:gd name="connsiteY4-24" fmla="*/ 1748212 h 4231935"/>
              <a:gd name="connsiteX5-25" fmla="*/ 4962647 w 6197537"/>
              <a:gd name="connsiteY5-26" fmla="*/ 1054793 h 4231935"/>
              <a:gd name="connsiteX6-27" fmla="*/ 0 w 6197537"/>
              <a:gd name="connsiteY6-28" fmla="*/ 4231935 h 4231935"/>
              <a:gd name="connsiteX0-29" fmla="*/ 0 w 6197537"/>
              <a:gd name="connsiteY0-30" fmla="*/ 3987036 h 3987036"/>
              <a:gd name="connsiteX1-31" fmla="*/ 4871168 w 6197537"/>
              <a:gd name="connsiteY1-32" fmla="*/ 411721 h 3987036"/>
              <a:gd name="connsiteX2-33" fmla="*/ 4839195 w 6197537"/>
              <a:gd name="connsiteY2-34" fmla="*/ 0 h 3987036"/>
              <a:gd name="connsiteX3-35" fmla="*/ 6197537 w 6197537"/>
              <a:gd name="connsiteY3-36" fmla="*/ 417610 h 3987036"/>
              <a:gd name="connsiteX4-37" fmla="*/ 5007352 w 6197537"/>
              <a:gd name="connsiteY4-38" fmla="*/ 1503313 h 3987036"/>
              <a:gd name="connsiteX5-39" fmla="*/ 4962647 w 6197537"/>
              <a:gd name="connsiteY5-40" fmla="*/ 809894 h 3987036"/>
              <a:gd name="connsiteX6-41" fmla="*/ 0 w 6197537"/>
              <a:gd name="connsiteY6-42" fmla="*/ 3987036 h 3987036"/>
              <a:gd name="connsiteX0-43" fmla="*/ 0 w 6197537"/>
              <a:gd name="connsiteY0-44" fmla="*/ 3987036 h 3987036"/>
              <a:gd name="connsiteX1-45" fmla="*/ 4871168 w 6197537"/>
              <a:gd name="connsiteY1-46" fmla="*/ 411721 h 3987036"/>
              <a:gd name="connsiteX2-47" fmla="*/ 4839195 w 6197537"/>
              <a:gd name="connsiteY2-48" fmla="*/ 0 h 3987036"/>
              <a:gd name="connsiteX3-49" fmla="*/ 6197537 w 6197537"/>
              <a:gd name="connsiteY3-50" fmla="*/ 417610 h 3987036"/>
              <a:gd name="connsiteX4-51" fmla="*/ 5032563 w 6197537"/>
              <a:gd name="connsiteY4-52" fmla="*/ 1225053 h 3987036"/>
              <a:gd name="connsiteX5-53" fmla="*/ 4962647 w 6197537"/>
              <a:gd name="connsiteY5-54" fmla="*/ 809894 h 3987036"/>
              <a:gd name="connsiteX6-55" fmla="*/ 0 w 6197537"/>
              <a:gd name="connsiteY6-56" fmla="*/ 3987036 h 3987036"/>
              <a:gd name="connsiteX0-57" fmla="*/ 0 w 6197537"/>
              <a:gd name="connsiteY0-58" fmla="*/ 3987036 h 3987036"/>
              <a:gd name="connsiteX1-59" fmla="*/ 4871168 w 6197537"/>
              <a:gd name="connsiteY1-60" fmla="*/ 411721 h 3987036"/>
              <a:gd name="connsiteX2-61" fmla="*/ 4839195 w 6197537"/>
              <a:gd name="connsiteY2-62" fmla="*/ 0 h 3987036"/>
              <a:gd name="connsiteX3-63" fmla="*/ 6197537 w 6197537"/>
              <a:gd name="connsiteY3-64" fmla="*/ 417610 h 3987036"/>
              <a:gd name="connsiteX4-65" fmla="*/ 5002640 w 6197537"/>
              <a:gd name="connsiteY4-66" fmla="*/ 1133078 h 3987036"/>
              <a:gd name="connsiteX5-67" fmla="*/ 4962647 w 6197537"/>
              <a:gd name="connsiteY5-68" fmla="*/ 809894 h 3987036"/>
              <a:gd name="connsiteX6-69" fmla="*/ 0 w 6197537"/>
              <a:gd name="connsiteY6-70" fmla="*/ 3987036 h 3987036"/>
              <a:gd name="connsiteX0-71" fmla="*/ 0 w 6197537"/>
              <a:gd name="connsiteY0-72" fmla="*/ 3884705 h 3884705"/>
              <a:gd name="connsiteX1-73" fmla="*/ 4871168 w 6197537"/>
              <a:gd name="connsiteY1-74" fmla="*/ 309390 h 3884705"/>
              <a:gd name="connsiteX2-75" fmla="*/ 4842675 w 6197537"/>
              <a:gd name="connsiteY2-76" fmla="*/ 0 h 3884705"/>
              <a:gd name="connsiteX3-77" fmla="*/ 6197537 w 6197537"/>
              <a:gd name="connsiteY3-78" fmla="*/ 315279 h 3884705"/>
              <a:gd name="connsiteX4-79" fmla="*/ 5002640 w 6197537"/>
              <a:gd name="connsiteY4-80" fmla="*/ 1030747 h 3884705"/>
              <a:gd name="connsiteX5-81" fmla="*/ 4962647 w 6197537"/>
              <a:gd name="connsiteY5-82" fmla="*/ 707563 h 3884705"/>
              <a:gd name="connsiteX6-83" fmla="*/ 0 w 6197537"/>
              <a:gd name="connsiteY6-84" fmla="*/ 3884705 h 3884705"/>
              <a:gd name="connsiteX0-85" fmla="*/ 0 w 6197537"/>
              <a:gd name="connsiteY0-86" fmla="*/ 3868619 h 3868619"/>
              <a:gd name="connsiteX1-87" fmla="*/ 4871168 w 6197537"/>
              <a:gd name="connsiteY1-88" fmla="*/ 293304 h 3868619"/>
              <a:gd name="connsiteX2-89" fmla="*/ 4879473 w 6197537"/>
              <a:gd name="connsiteY2-90" fmla="*/ 0 h 3868619"/>
              <a:gd name="connsiteX3-91" fmla="*/ 6197537 w 6197537"/>
              <a:gd name="connsiteY3-92" fmla="*/ 299193 h 3868619"/>
              <a:gd name="connsiteX4-93" fmla="*/ 5002640 w 6197537"/>
              <a:gd name="connsiteY4-94" fmla="*/ 1014661 h 3868619"/>
              <a:gd name="connsiteX5-95" fmla="*/ 4962647 w 6197537"/>
              <a:gd name="connsiteY5-96" fmla="*/ 691477 h 3868619"/>
              <a:gd name="connsiteX6-97" fmla="*/ 0 w 6197537"/>
              <a:gd name="connsiteY6-98" fmla="*/ 3868619 h 3868619"/>
              <a:gd name="connsiteX0-99" fmla="*/ 0 w 6197537"/>
              <a:gd name="connsiteY0-100" fmla="*/ 3846760 h 3846760"/>
              <a:gd name="connsiteX1-101" fmla="*/ 4871168 w 6197537"/>
              <a:gd name="connsiteY1-102" fmla="*/ 271445 h 3846760"/>
              <a:gd name="connsiteX2-103" fmla="*/ 4839237 w 6197537"/>
              <a:gd name="connsiteY2-104" fmla="*/ 0 h 3846760"/>
              <a:gd name="connsiteX3-105" fmla="*/ 6197537 w 6197537"/>
              <a:gd name="connsiteY3-106" fmla="*/ 277334 h 3846760"/>
              <a:gd name="connsiteX4-107" fmla="*/ 5002640 w 6197537"/>
              <a:gd name="connsiteY4-108" fmla="*/ 992802 h 3846760"/>
              <a:gd name="connsiteX5-109" fmla="*/ 4962647 w 6197537"/>
              <a:gd name="connsiteY5-110" fmla="*/ 669618 h 3846760"/>
              <a:gd name="connsiteX6-111" fmla="*/ 0 w 6197537"/>
              <a:gd name="connsiteY6-112" fmla="*/ 3846760 h 3846760"/>
              <a:gd name="connsiteX0-113" fmla="*/ 0 w 6197537"/>
              <a:gd name="connsiteY0-114" fmla="*/ 3846760 h 3846760"/>
              <a:gd name="connsiteX1-115" fmla="*/ 4871168 w 6197537"/>
              <a:gd name="connsiteY1-116" fmla="*/ 271445 h 3846760"/>
              <a:gd name="connsiteX2-117" fmla="*/ 4839237 w 6197537"/>
              <a:gd name="connsiteY2-118" fmla="*/ 0 h 3846760"/>
              <a:gd name="connsiteX3-119" fmla="*/ 6197537 w 6197537"/>
              <a:gd name="connsiteY3-120" fmla="*/ 277334 h 3846760"/>
              <a:gd name="connsiteX4-121" fmla="*/ 5009515 w 6197537"/>
              <a:gd name="connsiteY4-122" fmla="*/ 916912 h 3846760"/>
              <a:gd name="connsiteX5-123" fmla="*/ 4962647 w 6197537"/>
              <a:gd name="connsiteY5-124" fmla="*/ 669618 h 3846760"/>
              <a:gd name="connsiteX6-125" fmla="*/ 0 w 6197537"/>
              <a:gd name="connsiteY6-126" fmla="*/ 3846760 h 3846760"/>
              <a:gd name="connsiteX0-127" fmla="*/ 0 w 6197537"/>
              <a:gd name="connsiteY0-128" fmla="*/ 3770871 h 3770871"/>
              <a:gd name="connsiteX1-129" fmla="*/ 4871168 w 6197537"/>
              <a:gd name="connsiteY1-130" fmla="*/ 195556 h 3770871"/>
              <a:gd name="connsiteX2-131" fmla="*/ 4832361 w 6197537"/>
              <a:gd name="connsiteY2-132" fmla="*/ 0 h 3770871"/>
              <a:gd name="connsiteX3-133" fmla="*/ 6197537 w 6197537"/>
              <a:gd name="connsiteY3-134" fmla="*/ 201445 h 3770871"/>
              <a:gd name="connsiteX4-135" fmla="*/ 5009515 w 6197537"/>
              <a:gd name="connsiteY4-136" fmla="*/ 841023 h 3770871"/>
              <a:gd name="connsiteX5-137" fmla="*/ 4962647 w 6197537"/>
              <a:gd name="connsiteY5-138" fmla="*/ 593729 h 3770871"/>
              <a:gd name="connsiteX6-139" fmla="*/ 0 w 6197537"/>
              <a:gd name="connsiteY6-140" fmla="*/ 3770871 h 3770871"/>
              <a:gd name="connsiteX0-141" fmla="*/ 0 w 5988290"/>
              <a:gd name="connsiteY0-142" fmla="*/ 3770871 h 3770871"/>
              <a:gd name="connsiteX1-143" fmla="*/ 4871168 w 5988290"/>
              <a:gd name="connsiteY1-144" fmla="*/ 195556 h 3770871"/>
              <a:gd name="connsiteX2-145" fmla="*/ 4832361 w 5988290"/>
              <a:gd name="connsiteY2-146" fmla="*/ 0 h 3770871"/>
              <a:gd name="connsiteX3-147" fmla="*/ 5988290 w 5988290"/>
              <a:gd name="connsiteY3-148" fmla="*/ 259000 h 3770871"/>
              <a:gd name="connsiteX4-149" fmla="*/ 5009515 w 5988290"/>
              <a:gd name="connsiteY4-150" fmla="*/ 841023 h 3770871"/>
              <a:gd name="connsiteX5-151" fmla="*/ 4962647 w 5988290"/>
              <a:gd name="connsiteY5-152" fmla="*/ 593729 h 3770871"/>
              <a:gd name="connsiteX6-153" fmla="*/ 0 w 5988290"/>
              <a:gd name="connsiteY6-154" fmla="*/ 3770871 h 3770871"/>
              <a:gd name="connsiteX0-155" fmla="*/ 0 w 5825010"/>
              <a:gd name="connsiteY0-156" fmla="*/ 3770871 h 3770871"/>
              <a:gd name="connsiteX1-157" fmla="*/ 4871168 w 5825010"/>
              <a:gd name="connsiteY1-158" fmla="*/ 195556 h 3770871"/>
              <a:gd name="connsiteX2-159" fmla="*/ 4832361 w 5825010"/>
              <a:gd name="connsiteY2-160" fmla="*/ 0 h 3770871"/>
              <a:gd name="connsiteX3-161" fmla="*/ 5825010 w 5825010"/>
              <a:gd name="connsiteY3-162" fmla="*/ 231454 h 3770871"/>
              <a:gd name="connsiteX4-163" fmla="*/ 5009515 w 5825010"/>
              <a:gd name="connsiteY4-164" fmla="*/ 841023 h 3770871"/>
              <a:gd name="connsiteX5-165" fmla="*/ 4962647 w 5825010"/>
              <a:gd name="connsiteY5-166" fmla="*/ 593729 h 3770871"/>
              <a:gd name="connsiteX6-167" fmla="*/ 0 w 5825010"/>
              <a:gd name="connsiteY6-168" fmla="*/ 3770871 h 37708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825010" h="3770871">
                <a:moveTo>
                  <a:pt x="0" y="3770871"/>
                </a:moveTo>
                <a:cubicBezTo>
                  <a:pt x="688615" y="1890011"/>
                  <a:pt x="2313131" y="783325"/>
                  <a:pt x="4871168" y="195556"/>
                </a:cubicBezTo>
                <a:lnTo>
                  <a:pt x="4832361" y="0"/>
                </a:lnTo>
                <a:lnTo>
                  <a:pt x="5825010" y="231454"/>
                </a:lnTo>
                <a:lnTo>
                  <a:pt x="5009515" y="841023"/>
                </a:lnTo>
                <a:cubicBezTo>
                  <a:pt x="4989647" y="664692"/>
                  <a:pt x="4982515" y="770060"/>
                  <a:pt x="4962647" y="593729"/>
                </a:cubicBezTo>
                <a:cubicBezTo>
                  <a:pt x="2697070" y="828837"/>
                  <a:pt x="1032923" y="1997502"/>
                  <a:pt x="0" y="3770871"/>
                </a:cubicBezTo>
                <a:close/>
              </a:path>
            </a:pathLst>
          </a:custGeom>
          <a:solidFill>
            <a:srgbClr val="C00000"/>
          </a:solidFill>
          <a:ln w="6350" cap="flat" cmpd="sng" algn="ctr">
            <a:noFill/>
            <a:prstDash val="solid"/>
            <a:miter lim="800000"/>
          </a:ln>
          <a:effectLst/>
        </p:spPr>
        <p:txBody>
          <a:bodyPr/>
          <a:lstStyle/>
          <a:p>
            <a:endParaRPr lang="zh-CN" altLang="en-US">
              <a:cs typeface="+mn-ea"/>
              <a:sym typeface="+mn-lt"/>
            </a:endParaRPr>
          </a:p>
        </p:txBody>
      </p:sp>
      <p:sp>
        <p:nvSpPr>
          <p:cNvPr id="2" name="标题 1"/>
          <p:cNvSpPr>
            <a:spLocks noGrp="1"/>
          </p:cNvSpPr>
          <p:nvPr>
            <p:ph type="title"/>
          </p:nvPr>
        </p:nvSpPr>
        <p:spPr/>
        <p:txBody>
          <a:bodyPr>
            <a:normAutofit/>
          </a:bodyPr>
          <a:lstStyle/>
          <a:p>
            <a:pPr algn="l">
              <a:buClrTx/>
              <a:buSzTx/>
              <a:buFontTx/>
            </a:pPr>
            <a:r>
              <a:rPr lang="zh-CN" altLang="en-US" sz="2445" dirty="0">
                <a:latin typeface="思源黑体" charset="0"/>
                <a:ea typeface="思源黑体" charset="0"/>
              </a:rPr>
              <a:t>中间件业务发展历程</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25"/>
                                        </p:tgtEl>
                                        <p:attrNameLst>
                                          <p:attrName>style.visibility</p:attrName>
                                        </p:attrNameLst>
                                      </p:cBhvr>
                                      <p:to>
                                        <p:strVal val="visible"/>
                                      </p:to>
                                    </p:set>
                                    <p:animEffect transition="in" filter="wipe(down)">
                                      <p:cBhvr>
                                        <p:cTn id="7" dur="2500"/>
                                        <p:tgtEl>
                                          <p:spTgt spid="1125"/>
                                        </p:tgtEl>
                                      </p:cBhvr>
                                    </p:animEffect>
                                  </p:childTnLst>
                                </p:cTn>
                              </p:par>
                              <p:par>
                                <p:cTn id="8" presetID="22" presetClass="entr" presetSubtype="4" fill="hold" nodeType="withEffect">
                                  <p:stCondLst>
                                    <p:cond delay="0"/>
                                  </p:stCondLst>
                                  <p:childTnLst>
                                    <p:set>
                                      <p:cBhvr>
                                        <p:cTn id="9" dur="1" fill="hold">
                                          <p:stCondLst>
                                            <p:cond delay="0"/>
                                          </p:stCondLst>
                                        </p:cTn>
                                        <p:tgtEl>
                                          <p:spTgt spid="1092"/>
                                        </p:tgtEl>
                                        <p:attrNameLst>
                                          <p:attrName>style.visibility</p:attrName>
                                        </p:attrNameLst>
                                      </p:cBhvr>
                                      <p:to>
                                        <p:strVal val="visible"/>
                                      </p:to>
                                    </p:set>
                                    <p:animEffect transition="in" filter="wipe(down)">
                                      <p:cBhvr>
                                        <p:cTn id="10" dur="250"/>
                                        <p:tgtEl>
                                          <p:spTgt spid="1092"/>
                                        </p:tgtEl>
                                      </p:cBhvr>
                                    </p:animEffect>
                                  </p:childTnLst>
                                </p:cTn>
                              </p:par>
                              <p:par>
                                <p:cTn id="11" presetID="22" presetClass="entr" presetSubtype="4" fill="hold" nodeType="withEffect">
                                  <p:stCondLst>
                                    <p:cond delay="200"/>
                                  </p:stCondLst>
                                  <p:childTnLst>
                                    <p:set>
                                      <p:cBhvr>
                                        <p:cTn id="12" dur="1" fill="hold">
                                          <p:stCondLst>
                                            <p:cond delay="0"/>
                                          </p:stCondLst>
                                        </p:cTn>
                                        <p:tgtEl>
                                          <p:spTgt spid="1078"/>
                                        </p:tgtEl>
                                        <p:attrNameLst>
                                          <p:attrName>style.visibility</p:attrName>
                                        </p:attrNameLst>
                                      </p:cBhvr>
                                      <p:to>
                                        <p:strVal val="visible"/>
                                      </p:to>
                                    </p:set>
                                    <p:animEffect transition="in" filter="wipe(down)">
                                      <p:cBhvr>
                                        <p:cTn id="13" dur="250"/>
                                        <p:tgtEl>
                                          <p:spTgt spid="1078"/>
                                        </p:tgtEl>
                                      </p:cBhvr>
                                    </p:animEffect>
                                  </p:childTnLst>
                                </p:cTn>
                              </p:par>
                              <p:par>
                                <p:cTn id="14" presetID="22" presetClass="entr" presetSubtype="4" fill="hold" nodeType="withEffect">
                                  <p:stCondLst>
                                    <p:cond delay="400"/>
                                  </p:stCondLst>
                                  <p:childTnLst>
                                    <p:set>
                                      <p:cBhvr>
                                        <p:cTn id="15" dur="1" fill="hold">
                                          <p:stCondLst>
                                            <p:cond delay="0"/>
                                          </p:stCondLst>
                                        </p:cTn>
                                        <p:tgtEl>
                                          <p:spTgt spid="1073"/>
                                        </p:tgtEl>
                                        <p:attrNameLst>
                                          <p:attrName>style.visibility</p:attrName>
                                        </p:attrNameLst>
                                      </p:cBhvr>
                                      <p:to>
                                        <p:strVal val="visible"/>
                                      </p:to>
                                    </p:set>
                                    <p:animEffect transition="in" filter="wipe(down)">
                                      <p:cBhvr>
                                        <p:cTn id="16" dur="250"/>
                                        <p:tgtEl>
                                          <p:spTgt spid="1073"/>
                                        </p:tgtEl>
                                      </p:cBhvr>
                                    </p:animEffect>
                                  </p:childTnLst>
                                </p:cTn>
                              </p:par>
                              <p:par>
                                <p:cTn id="17" presetID="22" presetClass="entr" presetSubtype="4" fill="hold" nodeType="withEffect">
                                  <p:stCondLst>
                                    <p:cond delay="800"/>
                                  </p:stCondLst>
                                  <p:childTnLst>
                                    <p:set>
                                      <p:cBhvr>
                                        <p:cTn id="18" dur="1" fill="hold">
                                          <p:stCondLst>
                                            <p:cond delay="0"/>
                                          </p:stCondLst>
                                        </p:cTn>
                                        <p:tgtEl>
                                          <p:spTgt spid="1050"/>
                                        </p:tgtEl>
                                        <p:attrNameLst>
                                          <p:attrName>style.visibility</p:attrName>
                                        </p:attrNameLst>
                                      </p:cBhvr>
                                      <p:to>
                                        <p:strVal val="visible"/>
                                      </p:to>
                                    </p:set>
                                    <p:animEffect transition="in" filter="wipe(down)">
                                      <p:cBhvr>
                                        <p:cTn id="19" dur="250"/>
                                        <p:tgtEl>
                                          <p:spTgt spid="1050"/>
                                        </p:tgtEl>
                                      </p:cBhvr>
                                    </p:animEffect>
                                  </p:childTnLst>
                                </p:cTn>
                              </p:par>
                              <p:par>
                                <p:cTn id="20" presetID="22" presetClass="entr" presetSubtype="4" fill="hold" nodeType="withEffect">
                                  <p:stCondLst>
                                    <p:cond delay="1000"/>
                                  </p:stCondLst>
                                  <p:childTnLst>
                                    <p:set>
                                      <p:cBhvr>
                                        <p:cTn id="21" dur="1" fill="hold">
                                          <p:stCondLst>
                                            <p:cond delay="0"/>
                                          </p:stCondLst>
                                        </p:cTn>
                                        <p:tgtEl>
                                          <p:spTgt spid="1037"/>
                                        </p:tgtEl>
                                        <p:attrNameLst>
                                          <p:attrName>style.visibility</p:attrName>
                                        </p:attrNameLst>
                                      </p:cBhvr>
                                      <p:to>
                                        <p:strVal val="visible"/>
                                      </p:to>
                                    </p:set>
                                    <p:animEffect transition="in" filter="wipe(down)">
                                      <p:cBhvr>
                                        <p:cTn id="22" dur="250"/>
                                        <p:tgtEl>
                                          <p:spTgt spid="1037"/>
                                        </p:tgtEl>
                                      </p:cBhvr>
                                    </p:animEffect>
                                  </p:childTnLst>
                                </p:cTn>
                              </p:par>
                              <p:par>
                                <p:cTn id="23" presetID="22" presetClass="entr" presetSubtype="4" fill="hold" nodeType="withEffect">
                                  <p:stCondLst>
                                    <p:cond delay="1400"/>
                                  </p:stCondLst>
                                  <p:childTnLst>
                                    <p:set>
                                      <p:cBhvr>
                                        <p:cTn id="24" dur="1" fill="hold">
                                          <p:stCondLst>
                                            <p:cond delay="0"/>
                                          </p:stCondLst>
                                        </p:cTn>
                                        <p:tgtEl>
                                          <p:spTgt spid="1042"/>
                                        </p:tgtEl>
                                        <p:attrNameLst>
                                          <p:attrName>style.visibility</p:attrName>
                                        </p:attrNameLst>
                                      </p:cBhvr>
                                      <p:to>
                                        <p:strVal val="visible"/>
                                      </p:to>
                                    </p:set>
                                    <p:animEffect transition="in" filter="wipe(down)">
                                      <p:cBhvr>
                                        <p:cTn id="25" dur="250"/>
                                        <p:tgtEl>
                                          <p:spTgt spid="1042"/>
                                        </p:tgtEl>
                                      </p:cBhvr>
                                    </p:animEffect>
                                  </p:childTnLst>
                                </p:cTn>
                              </p:par>
                              <p:par>
                                <p:cTn id="26" presetID="22" presetClass="entr" presetSubtype="4" fill="hold" nodeType="withEffect">
                                  <p:stCondLst>
                                    <p:cond delay="1600"/>
                                  </p:stCondLst>
                                  <p:childTnLst>
                                    <p:set>
                                      <p:cBhvr>
                                        <p:cTn id="27" dur="1" fill="hold">
                                          <p:stCondLst>
                                            <p:cond delay="0"/>
                                          </p:stCondLst>
                                        </p:cTn>
                                        <p:tgtEl>
                                          <p:spTgt spid="1109"/>
                                        </p:tgtEl>
                                        <p:attrNameLst>
                                          <p:attrName>style.visibility</p:attrName>
                                        </p:attrNameLst>
                                      </p:cBhvr>
                                      <p:to>
                                        <p:strVal val="visible"/>
                                      </p:to>
                                    </p:set>
                                    <p:animEffect transition="in" filter="wipe(down)">
                                      <p:cBhvr>
                                        <p:cTn id="28" dur="250"/>
                                        <p:tgtEl>
                                          <p:spTgt spid="1109"/>
                                        </p:tgtEl>
                                      </p:cBhvr>
                                    </p:animEffect>
                                  </p:childTnLst>
                                </p:cTn>
                              </p:par>
                              <p:par>
                                <p:cTn id="29" presetID="22" presetClass="entr" presetSubtype="4" fill="hold" nodeType="withEffect">
                                  <p:stCondLst>
                                    <p:cond delay="1800"/>
                                  </p:stCondLst>
                                  <p:childTnLst>
                                    <p:set>
                                      <p:cBhvr>
                                        <p:cTn id="30" dur="1" fill="hold">
                                          <p:stCondLst>
                                            <p:cond delay="0"/>
                                          </p:stCondLst>
                                        </p:cTn>
                                        <p:tgtEl>
                                          <p:spTgt spid="1114"/>
                                        </p:tgtEl>
                                        <p:attrNameLst>
                                          <p:attrName>style.visibility</p:attrName>
                                        </p:attrNameLst>
                                      </p:cBhvr>
                                      <p:to>
                                        <p:strVal val="visible"/>
                                      </p:to>
                                    </p:set>
                                    <p:animEffect transition="in" filter="wipe(down)">
                                      <p:cBhvr>
                                        <p:cTn id="31" dur="250"/>
                                        <p:tgtEl>
                                          <p:spTgt spid="1114"/>
                                        </p:tgtEl>
                                      </p:cBhvr>
                                    </p:animEffect>
                                  </p:childTnLst>
                                </p:cTn>
                              </p:par>
                              <p:par>
                                <p:cTn id="32" presetID="22" presetClass="entr" presetSubtype="4" fill="hold" nodeType="withEffect">
                                  <p:stCondLst>
                                    <p:cond delay="2000"/>
                                  </p:stCondLst>
                                  <p:childTnLst>
                                    <p:set>
                                      <p:cBhvr>
                                        <p:cTn id="33" dur="1" fill="hold">
                                          <p:stCondLst>
                                            <p:cond delay="0"/>
                                          </p:stCondLst>
                                        </p:cTn>
                                        <p:tgtEl>
                                          <p:spTgt spid="1119"/>
                                        </p:tgtEl>
                                        <p:attrNameLst>
                                          <p:attrName>style.visibility</p:attrName>
                                        </p:attrNameLst>
                                      </p:cBhvr>
                                      <p:to>
                                        <p:strVal val="visible"/>
                                      </p:to>
                                    </p:set>
                                    <p:animEffect transition="in" filter="wipe(down)">
                                      <p:cBhvr>
                                        <p:cTn id="34" dur="250"/>
                                        <p:tgtEl>
                                          <p:spTgt spid="1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p:nvPr/>
        </p:nvSpPr>
        <p:spPr>
          <a:xfrm>
            <a:off x="728980" y="4338320"/>
            <a:ext cx="5047615" cy="1757680"/>
          </a:xfrm>
          <a:prstGeom prst="rect">
            <a:avLst/>
          </a:prstGeom>
          <a:solidFill>
            <a:schemeClr val="bg1"/>
          </a:solidFill>
          <a:ln>
            <a:noFill/>
          </a:ln>
          <a:effectLst>
            <a:outerShdw blurRad="1270000" dist="482600" dir="5400000" sx="85000" sy="85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7" name="Rectangle 6"/>
          <p:cNvSpPr/>
          <p:nvPr/>
        </p:nvSpPr>
        <p:spPr>
          <a:xfrm>
            <a:off x="729615" y="1275080"/>
            <a:ext cx="5047615" cy="2840990"/>
          </a:xfrm>
          <a:prstGeom prst="rect">
            <a:avLst/>
          </a:prstGeom>
          <a:solidFill>
            <a:schemeClr val="bg1"/>
          </a:solidFill>
          <a:ln>
            <a:noFill/>
          </a:ln>
          <a:effectLst>
            <a:outerShdw blurRad="1270000" dist="482600" dir="5400000" sx="85000" sy="85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1" name="Rectangle 21"/>
          <p:cNvSpPr/>
          <p:nvPr/>
        </p:nvSpPr>
        <p:spPr>
          <a:xfrm>
            <a:off x="926105" y="1480820"/>
            <a:ext cx="3142615" cy="398780"/>
          </a:xfrm>
          <a:prstGeom prst="rect">
            <a:avLst/>
          </a:prstGeom>
        </p:spPr>
        <p:txBody>
          <a:bodyPr wrap="square">
            <a:spAutoFit/>
          </a:bodyPr>
          <a:lstStyle/>
          <a:p>
            <a:pPr indent="0">
              <a:buNone/>
            </a:pPr>
            <a:r>
              <a:rPr lang="zh-CN" altLang="en-US" sz="2000" b="1" dirty="0">
                <a:solidFill>
                  <a:srgbClr val="C00000"/>
                </a:solidFill>
                <a:latin typeface="思源黑体" charset="0"/>
                <a:ea typeface="思源黑体" charset="0"/>
                <a:cs typeface="+mn-ea"/>
                <a:sym typeface="+mn-lt"/>
              </a:rPr>
              <a:t>国家科技进步二等奖</a:t>
            </a:r>
          </a:p>
        </p:txBody>
      </p:sp>
      <p:sp>
        <p:nvSpPr>
          <p:cNvPr id="14" name="Rectangle 40"/>
          <p:cNvSpPr/>
          <p:nvPr/>
        </p:nvSpPr>
        <p:spPr>
          <a:xfrm>
            <a:off x="926105" y="4471426"/>
            <a:ext cx="4858296" cy="398780"/>
          </a:xfrm>
          <a:prstGeom prst="rect">
            <a:avLst/>
          </a:prstGeom>
        </p:spPr>
        <p:txBody>
          <a:bodyPr wrap="square">
            <a:spAutoFit/>
          </a:bodyPr>
          <a:lstStyle/>
          <a:p>
            <a:pPr indent="0">
              <a:buNone/>
            </a:pPr>
            <a:r>
              <a:rPr lang="zh-CN" altLang="en-US" sz="2000" b="1" dirty="0">
                <a:solidFill>
                  <a:srgbClr val="C00000"/>
                </a:solidFill>
                <a:latin typeface="思源黑体" charset="0"/>
                <a:ea typeface="思源黑体" charset="0"/>
                <a:cs typeface="+mn-ea"/>
                <a:sym typeface="+mn-lt"/>
              </a:rPr>
              <a:t>庆祝中华人民共和国成立</a:t>
            </a:r>
            <a:r>
              <a:rPr lang="en-US" altLang="zh-CN" sz="2000" b="1" dirty="0">
                <a:solidFill>
                  <a:srgbClr val="C00000"/>
                </a:solidFill>
                <a:latin typeface="思源黑体" charset="0"/>
                <a:ea typeface="思源黑体" charset="0"/>
                <a:cs typeface="+mn-ea"/>
                <a:sym typeface="+mn-lt"/>
              </a:rPr>
              <a:t>70</a:t>
            </a:r>
            <a:r>
              <a:rPr lang="zh-CN" altLang="en-US" sz="2000" b="1" dirty="0">
                <a:solidFill>
                  <a:srgbClr val="C00000"/>
                </a:solidFill>
                <a:latin typeface="思源黑体" charset="0"/>
                <a:ea typeface="思源黑体" charset="0"/>
                <a:cs typeface="+mn-ea"/>
                <a:sym typeface="+mn-lt"/>
              </a:rPr>
              <a:t>周年纪念章</a:t>
            </a:r>
          </a:p>
        </p:txBody>
      </p:sp>
      <p:sp>
        <p:nvSpPr>
          <p:cNvPr id="18" name="矩形 17"/>
          <p:cNvSpPr/>
          <p:nvPr/>
        </p:nvSpPr>
        <p:spPr>
          <a:xfrm>
            <a:off x="926105" y="4964390"/>
            <a:ext cx="4363139" cy="1060450"/>
          </a:xfrm>
          <a:prstGeom prst="rect">
            <a:avLst/>
          </a:prstGeom>
        </p:spPr>
        <p:txBody>
          <a:bodyPr wrap="square">
            <a:spAutoFit/>
          </a:bodyPr>
          <a:lstStyle/>
          <a:p>
            <a:pPr algn="just">
              <a:lnSpc>
                <a:spcPct val="150000"/>
              </a:lnSpc>
            </a:pPr>
            <a:r>
              <a:rPr lang="en-US" altLang="zh-CN" sz="1400" dirty="0">
                <a:solidFill>
                  <a:srgbClr val="121720"/>
                </a:solidFill>
                <a:latin typeface="思源黑体" charset="0"/>
                <a:ea typeface="思源黑体" charset="0"/>
                <a:cs typeface="+mn-ea"/>
                <a:sym typeface="+mn-lt"/>
              </a:rPr>
              <a:t>2019</a:t>
            </a:r>
            <a:r>
              <a:rPr lang="zh-CN" altLang="en-US" sz="1400" dirty="0">
                <a:solidFill>
                  <a:srgbClr val="121720"/>
                </a:solidFill>
                <a:latin typeface="思源黑体" charset="0"/>
                <a:ea typeface="思源黑体" charset="0"/>
                <a:cs typeface="+mn-ea"/>
                <a:sym typeface="+mn-lt"/>
              </a:rPr>
              <a:t>年，庆祝中华人民共和国成立</a:t>
            </a:r>
            <a:r>
              <a:rPr lang="en-US" altLang="zh-CN" sz="1400" dirty="0">
                <a:solidFill>
                  <a:srgbClr val="121720"/>
                </a:solidFill>
                <a:latin typeface="思源黑体" charset="0"/>
                <a:ea typeface="思源黑体" charset="0"/>
                <a:cs typeface="+mn-ea"/>
                <a:sym typeface="+mn-lt"/>
              </a:rPr>
              <a:t>70</a:t>
            </a:r>
            <a:r>
              <a:rPr lang="zh-CN" altLang="en-US" sz="1400" dirty="0">
                <a:solidFill>
                  <a:srgbClr val="121720"/>
                </a:solidFill>
                <a:latin typeface="思源黑体" charset="0"/>
                <a:ea typeface="思源黑体" charset="0"/>
                <a:cs typeface="+mn-ea"/>
                <a:sym typeface="+mn-lt"/>
              </a:rPr>
              <a:t>周年大庆，两位东方通人分别被授予由中共中央、国务院、中央军委颁发的“庆祝中华人民共和国成立</a:t>
            </a:r>
            <a:r>
              <a:rPr lang="en-US" altLang="zh-CN" sz="1400" dirty="0">
                <a:solidFill>
                  <a:srgbClr val="121720"/>
                </a:solidFill>
                <a:latin typeface="思源黑体" charset="0"/>
                <a:ea typeface="思源黑体" charset="0"/>
                <a:cs typeface="+mn-ea"/>
                <a:sym typeface="+mn-lt"/>
              </a:rPr>
              <a:t>70</a:t>
            </a:r>
            <a:r>
              <a:rPr lang="zh-CN" altLang="en-US" sz="1400" dirty="0">
                <a:solidFill>
                  <a:srgbClr val="121720"/>
                </a:solidFill>
                <a:latin typeface="思源黑体" charset="0"/>
                <a:ea typeface="思源黑体" charset="0"/>
                <a:cs typeface="+mn-ea"/>
                <a:sym typeface="+mn-lt"/>
              </a:rPr>
              <a:t>周年纪念章”。</a:t>
            </a:r>
            <a:endParaRPr lang="en-US" altLang="zh-CN" sz="1400" dirty="0">
              <a:solidFill>
                <a:srgbClr val="121720"/>
              </a:solidFill>
              <a:latin typeface="思源黑体" charset="0"/>
              <a:ea typeface="思源黑体" charset="0"/>
              <a:cs typeface="+mn-ea"/>
              <a:sym typeface="+mn-lt"/>
            </a:endParaRPr>
          </a:p>
        </p:txBody>
      </p:sp>
      <p:grpSp>
        <p:nvGrpSpPr>
          <p:cNvPr id="23" name="组合 22"/>
          <p:cNvGrpSpPr/>
          <p:nvPr/>
        </p:nvGrpSpPr>
        <p:grpSpPr>
          <a:xfrm>
            <a:off x="6272530" y="1167130"/>
            <a:ext cx="5158740" cy="4784725"/>
            <a:chOff x="9878" y="1838"/>
            <a:chExt cx="6749" cy="6259"/>
          </a:xfrm>
        </p:grpSpPr>
        <p:pic>
          <p:nvPicPr>
            <p:cNvPr id="15" name="图片占位符 4"/>
            <p:cNvPicPr>
              <a:picLocks noChangeAspect="1"/>
            </p:cNvPicPr>
            <p:nvPr/>
          </p:nvPicPr>
          <p:blipFill rotWithShape="1">
            <a:blip r:embed="rId3">
              <a:extLst>
                <a:ext uri="{28A0092B-C50C-407E-A947-70E740481C1C}">
                  <a14:useLocalDpi xmlns:a14="http://schemas.microsoft.com/office/drawing/2010/main" val="0"/>
                </a:ext>
              </a:extLst>
            </a:blip>
            <a:srcRect l="815" t="1287" r="141" b="1893"/>
            <a:stretch>
              <a:fillRect/>
            </a:stretch>
          </p:blipFill>
          <p:spPr>
            <a:xfrm>
              <a:off x="9878" y="1839"/>
              <a:ext cx="4320" cy="6258"/>
            </a:xfrm>
            <a:prstGeom prst="rect">
              <a:avLst/>
            </a:prstGeom>
            <a:effectLst>
              <a:outerShdw blurRad="50800" dist="38100" dir="2700000" algn="tl" rotWithShape="0">
                <a:prstClr val="black">
                  <a:alpha val="40000"/>
                </a:prstClr>
              </a:outerShdw>
            </a:effectLst>
          </p:spPr>
        </p:pic>
        <p:pic>
          <p:nvPicPr>
            <p:cNvPr id="16" name="图片 15"/>
            <p:cNvPicPr/>
            <p:nvPr/>
          </p:nvPicPr>
          <p:blipFill>
            <a:blip r:embed="rId4">
              <a:extLst>
                <a:ext uri="{28A0092B-C50C-407E-A947-70E740481C1C}">
                  <a14:useLocalDpi xmlns:a14="http://schemas.microsoft.com/office/drawing/2010/main" val="0"/>
                </a:ext>
              </a:extLst>
            </a:blip>
            <a:srcRect/>
            <a:stretch>
              <a:fillRect/>
            </a:stretch>
          </p:blipFill>
          <p:spPr>
            <a:xfrm>
              <a:off x="14633" y="5153"/>
              <a:ext cx="1994" cy="2918"/>
            </a:xfrm>
            <a:prstGeom prst="rect">
              <a:avLst/>
            </a:prstGeom>
            <a:effectLst>
              <a:outerShdw blurRad="50800" dist="38100" dir="2700000" algn="tl" rotWithShape="0">
                <a:prstClr val="black">
                  <a:alpha val="40000"/>
                </a:prstClr>
              </a:outerShdw>
            </a:effectLst>
          </p:spPr>
        </p:pic>
        <p:pic>
          <p:nvPicPr>
            <p:cNvPr id="20" name="图片 19"/>
            <p:cNvPicPr/>
            <p:nvPr/>
          </p:nvPicPr>
          <p:blipFill>
            <a:blip r:embed="rId5">
              <a:extLst>
                <a:ext uri="{28A0092B-C50C-407E-A947-70E740481C1C}">
                  <a14:useLocalDpi xmlns:a14="http://schemas.microsoft.com/office/drawing/2010/main" val="0"/>
                </a:ext>
              </a:extLst>
            </a:blip>
            <a:srcRect/>
            <a:stretch>
              <a:fillRect/>
            </a:stretch>
          </p:blipFill>
          <p:spPr>
            <a:xfrm>
              <a:off x="14633" y="1838"/>
              <a:ext cx="1994" cy="2918"/>
            </a:xfrm>
            <a:prstGeom prst="rect">
              <a:avLst/>
            </a:prstGeom>
            <a:effectLst>
              <a:outerShdw blurRad="50800" dist="38100" dir="2700000" algn="tl" rotWithShape="0">
                <a:prstClr val="black">
                  <a:alpha val="40000"/>
                </a:prstClr>
              </a:outerShdw>
            </a:effectLst>
          </p:spPr>
        </p:pic>
      </p:grpSp>
      <p:sp>
        <p:nvSpPr>
          <p:cNvPr id="17" name="文本框 16"/>
          <p:cNvSpPr txBox="1"/>
          <p:nvPr/>
        </p:nvSpPr>
        <p:spPr>
          <a:xfrm>
            <a:off x="926105" y="1981459"/>
            <a:ext cx="4362996" cy="2030095"/>
          </a:xfrm>
          <a:prstGeom prst="rect">
            <a:avLst/>
          </a:prstGeom>
          <a:noFill/>
        </p:spPr>
        <p:txBody>
          <a:bodyPr wrap="square">
            <a:spAutoFit/>
          </a:bodyPr>
          <a:lstStyle/>
          <a:p>
            <a:pPr>
              <a:lnSpc>
                <a:spcPct val="150000"/>
              </a:lnSpc>
            </a:pPr>
            <a:r>
              <a:rPr lang="en-US" altLang="zh-CN" sz="1400" dirty="0">
                <a:solidFill>
                  <a:srgbClr val="121720"/>
                </a:solidFill>
                <a:latin typeface="思源黑体" charset="0"/>
                <a:ea typeface="思源黑体" charset="0"/>
                <a:cs typeface="+mn-ea"/>
                <a:sym typeface="+mn-lt"/>
              </a:rPr>
              <a:t>2003</a:t>
            </a:r>
            <a:r>
              <a:rPr lang="zh-CN" altLang="en-US" sz="1400" dirty="0">
                <a:solidFill>
                  <a:srgbClr val="121720"/>
                </a:solidFill>
                <a:latin typeface="思源黑体" charset="0"/>
                <a:ea typeface="思源黑体" charset="0"/>
                <a:cs typeface="+mn-ea"/>
                <a:sym typeface="+mn-lt"/>
              </a:rPr>
              <a:t>年，东方通自主研发的交易中间件</a:t>
            </a:r>
            <a:r>
              <a:rPr lang="en-US" altLang="zh-CN" sz="1400" dirty="0">
                <a:solidFill>
                  <a:srgbClr val="121720"/>
                </a:solidFill>
                <a:latin typeface="思源黑体" charset="0"/>
                <a:ea typeface="思源黑体" charset="0"/>
                <a:cs typeface="+mn-ea"/>
                <a:sym typeface="+mn-lt"/>
              </a:rPr>
              <a:t>TongEASY</a:t>
            </a:r>
            <a:r>
              <a:rPr lang="zh-CN" altLang="en-US" sz="1400" dirty="0">
                <a:solidFill>
                  <a:srgbClr val="121720"/>
                </a:solidFill>
                <a:latin typeface="思源黑体" charset="0"/>
                <a:ea typeface="思源黑体" charset="0"/>
                <a:cs typeface="+mn-ea"/>
                <a:sym typeface="+mn-lt"/>
              </a:rPr>
              <a:t>填补国内技术空白，荣获“国家科技进步二等奖”，由时任国家领导人在人民大会堂颁发给东方通首席科学家。</a:t>
            </a:r>
            <a:r>
              <a:rPr lang="en-US" altLang="zh-CN" sz="1400" dirty="0">
                <a:solidFill>
                  <a:srgbClr val="121720"/>
                </a:solidFill>
                <a:latin typeface="思源黑体" charset="0"/>
                <a:ea typeface="思源黑体" charset="0"/>
                <a:cs typeface="+mn-ea"/>
                <a:sym typeface="+mn-lt"/>
              </a:rPr>
              <a:t>TongEASY</a:t>
            </a:r>
            <a:r>
              <a:rPr lang="zh-CN" altLang="en-US" sz="1400" dirty="0">
                <a:solidFill>
                  <a:srgbClr val="121720"/>
                </a:solidFill>
                <a:latin typeface="思源黑体" charset="0"/>
                <a:ea typeface="思源黑体" charset="0"/>
                <a:cs typeface="+mn-ea"/>
                <a:sym typeface="+mn-lt"/>
              </a:rPr>
              <a:t>在与国外产品竞争中，为金融、电信、社保和证券等关键行业的核心业务提供稳定、可靠支撑，成为自主创新的典范产品。</a:t>
            </a:r>
          </a:p>
        </p:txBody>
      </p:sp>
      <p:sp>
        <p:nvSpPr>
          <p:cNvPr id="3" name="标题 2"/>
          <p:cNvSpPr>
            <a:spLocks noGrp="1"/>
          </p:cNvSpPr>
          <p:nvPr>
            <p:ph type="title"/>
          </p:nvPr>
        </p:nvSpPr>
        <p:spPr/>
        <p:txBody>
          <a:bodyPr>
            <a:normAutofit/>
          </a:bodyPr>
          <a:lstStyle/>
          <a:p>
            <a:r>
              <a:rPr lang="zh-CN" altLang="en-US" sz="2445" dirty="0">
                <a:latin typeface="思源黑体" charset="0"/>
                <a:ea typeface="思源黑体" charset="0"/>
              </a:rPr>
              <a:t>国家级荣誉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3084399" y="731492"/>
            <a:ext cx="3502660" cy="423545"/>
          </a:xfrm>
          <a:prstGeom prst="rect">
            <a:avLst/>
          </a:prstGeom>
        </p:spPr>
        <p:txBody>
          <a:bodyPr wrap="none">
            <a:spAutoFit/>
          </a:bodyPr>
          <a:lstStyle/>
          <a:p>
            <a:pPr lvl="0">
              <a:lnSpc>
                <a:spcPct val="120000"/>
              </a:lnSpc>
              <a:spcBef>
                <a:spcPct val="0"/>
              </a:spcBef>
              <a:spcAft>
                <a:spcPct val="0"/>
              </a:spcAft>
              <a:defRPr/>
            </a:pPr>
            <a:r>
              <a:rPr lang="zh-CN" altLang="en-US" noProof="1">
                <a:solidFill>
                  <a:prstClr val="black"/>
                </a:solidFill>
                <a:latin typeface="思源黑体" charset="0"/>
                <a:ea typeface="思源黑体" charset="0"/>
                <a:cs typeface="+mn-ea"/>
                <a:sym typeface="+mn-lt"/>
              </a:rPr>
              <a:t>国家标准：主导或参与制定</a:t>
            </a:r>
            <a:r>
              <a:rPr lang="en-US" altLang="zh-CN" b="1" noProof="1">
                <a:solidFill>
                  <a:srgbClr val="C00000"/>
                </a:solidFill>
                <a:latin typeface="思源黑体" charset="0"/>
                <a:ea typeface="思源黑体" charset="0"/>
                <a:cs typeface="+mn-ea"/>
                <a:sym typeface="+mn-lt"/>
              </a:rPr>
              <a:t>40+</a:t>
            </a:r>
            <a:r>
              <a:rPr lang="zh-CN" altLang="en-US" b="1" noProof="1">
                <a:solidFill>
                  <a:srgbClr val="C00000"/>
                </a:solidFill>
                <a:latin typeface="思源黑体" charset="0"/>
                <a:ea typeface="思源黑体" charset="0"/>
                <a:cs typeface="+mn-ea"/>
                <a:sym typeface="+mn-lt"/>
              </a:rPr>
              <a:t>项</a:t>
            </a:r>
            <a:endParaRPr kumimoji="0" lang="en-US" altLang="zh-CN" b="0" i="0" u="none" strike="noStrike" kern="1200" cap="none" spc="0" normalizeH="0" baseline="0" noProof="1">
              <a:ln>
                <a:noFill/>
              </a:ln>
              <a:solidFill>
                <a:srgbClr val="C00000"/>
              </a:solidFill>
              <a:effectLst/>
              <a:uLnTx/>
              <a:uFillTx/>
              <a:latin typeface="思源黑体" charset="0"/>
              <a:ea typeface="思源黑体" charset="0"/>
              <a:cs typeface="+mn-ea"/>
              <a:sym typeface="+mn-lt"/>
            </a:endParaRPr>
          </a:p>
        </p:txBody>
      </p:sp>
      <p:sp>
        <p:nvSpPr>
          <p:cNvPr id="10" name="TextBox 4"/>
          <p:cNvSpPr txBox="1"/>
          <p:nvPr/>
        </p:nvSpPr>
        <p:spPr>
          <a:xfrm>
            <a:off x="7292400" y="850760"/>
            <a:ext cx="4073697" cy="397510"/>
          </a:xfrm>
          <a:prstGeom prst="rect">
            <a:avLst/>
          </a:prstGeom>
          <a:noFill/>
        </p:spPr>
        <p:txBody>
          <a:bodyPr wrap="square" lIns="121917" tIns="60958" rIns="121917" bIns="60958" rtlCol="0">
            <a:spAutoFit/>
          </a:bodyPr>
          <a:lstStyle/>
          <a:p>
            <a:r>
              <a:rPr lang="zh-CN" altLang="en-US" dirty="0">
                <a:solidFill>
                  <a:prstClr val="black"/>
                </a:solidFill>
                <a:latin typeface="思源黑体" charset="0"/>
                <a:ea typeface="思源黑体" charset="0"/>
                <a:cs typeface="+mn-ea"/>
                <a:sym typeface="+mn-lt"/>
              </a:rPr>
              <a:t>国际标准：</a:t>
            </a:r>
            <a:r>
              <a:rPr lang="en-US" altLang="zh-CN" dirty="0">
                <a:solidFill>
                  <a:prstClr val="black"/>
                </a:solidFill>
                <a:latin typeface="思源黑体" charset="0"/>
                <a:ea typeface="思源黑体" charset="0"/>
                <a:cs typeface="+mn-ea"/>
                <a:sym typeface="+mn-lt"/>
              </a:rPr>
              <a:t>Java EE</a:t>
            </a:r>
            <a:r>
              <a:rPr lang="zh-CN" altLang="en-US" dirty="0">
                <a:solidFill>
                  <a:prstClr val="black"/>
                </a:solidFill>
                <a:latin typeface="思源黑体" charset="0"/>
                <a:ea typeface="思源黑体" charset="0"/>
                <a:cs typeface="+mn-ea"/>
                <a:sym typeface="+mn-lt"/>
              </a:rPr>
              <a:t>技术标准制定</a:t>
            </a:r>
          </a:p>
        </p:txBody>
      </p:sp>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r="35814"/>
          <a:stretch>
            <a:fillRect/>
          </a:stretch>
        </p:blipFill>
        <p:spPr>
          <a:xfrm>
            <a:off x="7388531" y="1319652"/>
            <a:ext cx="4218076" cy="2504372"/>
          </a:xfrm>
          <a:prstGeom prst="rect">
            <a:avLst/>
          </a:prstGeom>
        </p:spPr>
      </p:pic>
      <p:grpSp>
        <p:nvGrpSpPr>
          <p:cNvPr id="6" name="组合 5"/>
          <p:cNvGrpSpPr/>
          <p:nvPr/>
        </p:nvGrpSpPr>
        <p:grpSpPr>
          <a:xfrm>
            <a:off x="7836207" y="3916938"/>
            <a:ext cx="3872790" cy="2393789"/>
            <a:chOff x="7527131" y="3983198"/>
            <a:chExt cx="3872790" cy="2393789"/>
          </a:xfrm>
        </p:grpSpPr>
        <p:pic>
          <p:nvPicPr>
            <p:cNvPr id="12" name="图片 11"/>
            <p:cNvPicPr/>
            <p:nvPr/>
          </p:nvPicPr>
          <p:blipFill rotWithShape="1">
            <a:blip r:embed="rId6"/>
            <a:srcRect r="46771"/>
            <a:stretch>
              <a:fillRect/>
            </a:stretch>
          </p:blipFill>
          <p:spPr>
            <a:xfrm>
              <a:off x="7527131" y="3983198"/>
              <a:ext cx="3872790" cy="2393789"/>
            </a:xfrm>
            <a:prstGeom prst="rect">
              <a:avLst/>
            </a:prstGeom>
          </p:spPr>
        </p:pic>
        <p:cxnSp>
          <p:nvCxnSpPr>
            <p:cNvPr id="4" name="直接连接符 3"/>
            <p:cNvCxnSpPr/>
            <p:nvPr/>
          </p:nvCxnSpPr>
          <p:spPr>
            <a:xfrm>
              <a:off x="7734300" y="6362700"/>
              <a:ext cx="695325" cy="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graphicFrame>
        <p:nvGraphicFramePr>
          <p:cNvPr id="3" name="表格 2"/>
          <p:cNvGraphicFramePr>
            <a:graphicFrameLocks noGrp="1"/>
          </p:cNvGraphicFramePr>
          <p:nvPr/>
        </p:nvGraphicFramePr>
        <p:xfrm>
          <a:off x="345614" y="5026266"/>
          <a:ext cx="6346736" cy="1766128"/>
        </p:xfrm>
        <a:graphic>
          <a:graphicData uri="http://schemas.openxmlformats.org/drawingml/2006/table">
            <a:tbl>
              <a:tblPr firstRow="1" firstCol="1" bandRow="1">
                <a:tableStyleId>{B301B821-A1FF-4177-AEE7-76D212191A09}</a:tableStyleId>
              </a:tblPr>
              <a:tblGrid>
                <a:gridCol w="432909">
                  <a:extLst>
                    <a:ext uri="{9D8B030D-6E8A-4147-A177-3AD203B41FA5}">
                      <a16:colId xmlns:a16="http://schemas.microsoft.com/office/drawing/2014/main" val="20000"/>
                    </a:ext>
                  </a:extLst>
                </a:gridCol>
                <a:gridCol w="3815987">
                  <a:extLst>
                    <a:ext uri="{9D8B030D-6E8A-4147-A177-3AD203B41FA5}">
                      <a16:colId xmlns:a16="http://schemas.microsoft.com/office/drawing/2014/main" val="20001"/>
                    </a:ext>
                  </a:extLst>
                </a:gridCol>
                <a:gridCol w="2097840">
                  <a:extLst>
                    <a:ext uri="{9D8B030D-6E8A-4147-A177-3AD203B41FA5}">
                      <a16:colId xmlns:a16="http://schemas.microsoft.com/office/drawing/2014/main" val="20002"/>
                    </a:ext>
                  </a:extLst>
                </a:gridCol>
              </a:tblGrid>
              <a:tr h="252304">
                <a:tc>
                  <a:txBody>
                    <a:bodyPr/>
                    <a:lstStyle/>
                    <a:p>
                      <a:pPr indent="0" algn="ctr" fontAlgn="ctr">
                        <a:lnSpc>
                          <a:spcPct val="100000"/>
                        </a:lnSpc>
                        <a:spcAft>
                          <a:spcPts val="0"/>
                        </a:spcAft>
                      </a:pPr>
                      <a:r>
                        <a:rPr lang="zh-CN" altLang="en-US" sz="1100" u="none" strike="noStrike" kern="1200" dirty="0">
                          <a:solidFill>
                            <a:schemeClr val="bg1"/>
                          </a:solidFill>
                          <a:effectLst/>
                          <a:latin typeface="思源黑体" charset="0"/>
                          <a:ea typeface="思源黑体" charset="0"/>
                          <a:cs typeface="+mn-ea"/>
                          <a:sym typeface="+mn-lt"/>
                        </a:rPr>
                        <a:t>序号</a:t>
                      </a:r>
                      <a:endParaRPr lang="zh-CN" altLang="en-US" sz="1100" b="1" u="none" strike="noStrike" kern="1200" dirty="0">
                        <a:solidFill>
                          <a:schemeClr val="bg1"/>
                        </a:solidFill>
                        <a:effectLst/>
                        <a:latin typeface="思源黑体" charset="0"/>
                        <a:ea typeface="思源黑体" charset="0"/>
                        <a:cs typeface="+mn-ea"/>
                        <a:sym typeface="+mn-lt"/>
                      </a:endParaRPr>
                    </a:p>
                  </a:txBody>
                  <a:tcPr marL="6350" marR="6350" marT="6350" marB="0" anchor="ctr"/>
                </a:tc>
                <a:tc>
                  <a:txBody>
                    <a:bodyPr/>
                    <a:lstStyle/>
                    <a:p>
                      <a:pPr indent="0" algn="ctr" fontAlgn="ctr">
                        <a:lnSpc>
                          <a:spcPct val="100000"/>
                        </a:lnSpc>
                        <a:spcAft>
                          <a:spcPts val="0"/>
                        </a:spcAft>
                      </a:pPr>
                      <a:r>
                        <a:rPr lang="zh-CN" altLang="en-US" sz="1100" u="none" strike="noStrike" kern="1200" dirty="0">
                          <a:solidFill>
                            <a:schemeClr val="bg1"/>
                          </a:solidFill>
                          <a:effectLst/>
                          <a:latin typeface="思源黑体" charset="0"/>
                          <a:ea typeface="思源黑体" charset="0"/>
                          <a:cs typeface="+mn-ea"/>
                          <a:sym typeface="+mn-lt"/>
                        </a:rPr>
                        <a:t>标准名称</a:t>
                      </a:r>
                      <a:endParaRPr lang="zh-CN" altLang="en-US" sz="1100" b="1" u="none" strike="noStrike" kern="1200" dirty="0">
                        <a:solidFill>
                          <a:schemeClr val="bg1"/>
                        </a:solidFill>
                        <a:effectLst/>
                        <a:latin typeface="思源黑体" charset="0"/>
                        <a:ea typeface="思源黑体" charset="0"/>
                        <a:cs typeface="+mn-ea"/>
                        <a:sym typeface="+mn-lt"/>
                      </a:endParaRPr>
                    </a:p>
                  </a:txBody>
                  <a:tcPr marL="6350" marR="6350" marT="6350" marB="0" anchor="ctr"/>
                </a:tc>
                <a:tc>
                  <a:txBody>
                    <a:bodyPr/>
                    <a:lstStyle/>
                    <a:p>
                      <a:pPr indent="0" algn="ctr" fontAlgn="ctr">
                        <a:lnSpc>
                          <a:spcPct val="100000"/>
                        </a:lnSpc>
                        <a:spcAft>
                          <a:spcPts val="0"/>
                        </a:spcAft>
                      </a:pPr>
                      <a:r>
                        <a:rPr lang="zh-CN" altLang="en-US" sz="1100" u="none" strike="noStrike" kern="1200" dirty="0">
                          <a:solidFill>
                            <a:schemeClr val="bg1"/>
                          </a:solidFill>
                          <a:effectLst/>
                          <a:latin typeface="思源黑体" charset="0"/>
                          <a:ea typeface="思源黑体" charset="0"/>
                          <a:cs typeface="+mn-ea"/>
                          <a:sym typeface="+mn-lt"/>
                        </a:rPr>
                        <a:t>截止</a:t>
                      </a:r>
                      <a:r>
                        <a:rPr lang="en-US" sz="1100" u="none" strike="noStrike" kern="1200" dirty="0">
                          <a:solidFill>
                            <a:schemeClr val="bg1"/>
                          </a:solidFill>
                          <a:effectLst/>
                          <a:latin typeface="思源黑体" charset="0"/>
                          <a:ea typeface="思源黑体" charset="0"/>
                          <a:cs typeface="+mn-ea"/>
                          <a:sym typeface="+mn-lt"/>
                        </a:rPr>
                        <a:t>2021</a:t>
                      </a:r>
                      <a:r>
                        <a:rPr lang="zh-CN" altLang="en-US" sz="1100" u="none" strike="noStrike" kern="1200" dirty="0">
                          <a:solidFill>
                            <a:schemeClr val="bg1"/>
                          </a:solidFill>
                          <a:effectLst/>
                          <a:latin typeface="思源黑体" charset="0"/>
                          <a:ea typeface="思源黑体" charset="0"/>
                          <a:cs typeface="+mn-ea"/>
                          <a:sym typeface="+mn-lt"/>
                        </a:rPr>
                        <a:t>年底进度</a:t>
                      </a:r>
                      <a:endParaRPr lang="zh-CN" altLang="en-US" sz="1100" b="1" u="none" strike="noStrike" kern="1200" dirty="0">
                        <a:solidFill>
                          <a:schemeClr val="bg1"/>
                        </a:solidFill>
                        <a:effectLst/>
                        <a:latin typeface="思源黑体" charset="0"/>
                        <a:ea typeface="思源黑体" charset="0"/>
                        <a:cs typeface="+mn-ea"/>
                        <a:sym typeface="+mn-lt"/>
                      </a:endParaRPr>
                    </a:p>
                  </a:txBody>
                  <a:tcPr marL="6350" marR="6350" marT="6350" marB="0" anchor="ctr"/>
                </a:tc>
                <a:extLst>
                  <a:ext uri="{0D108BD9-81ED-4DB2-BD59-A6C34878D82A}">
                    <a16:rowId xmlns:a16="http://schemas.microsoft.com/office/drawing/2014/main" val="10000"/>
                  </a:ext>
                </a:extLst>
              </a:tr>
              <a:tr h="252304">
                <a:tc>
                  <a:txBody>
                    <a:bodyPr/>
                    <a:lstStyle/>
                    <a:p>
                      <a:pPr indent="0" algn="ctr" fontAlgn="ctr">
                        <a:lnSpc>
                          <a:spcPct val="100000"/>
                        </a:lnSpc>
                        <a:spcAft>
                          <a:spcPts val="0"/>
                        </a:spcAft>
                      </a:pPr>
                      <a:r>
                        <a:rPr lang="en-US" sz="1100" u="none" strike="noStrike" kern="1200" dirty="0">
                          <a:solidFill>
                            <a:srgbClr val="121720"/>
                          </a:solidFill>
                          <a:effectLst/>
                          <a:latin typeface="思源黑体" charset="0"/>
                          <a:ea typeface="思源黑体" charset="0"/>
                          <a:cs typeface="+mn-ea"/>
                          <a:sym typeface="+mn-lt"/>
                        </a:rPr>
                        <a:t>1</a:t>
                      </a:r>
                      <a:endParaRPr lang="en-US"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tc>
                  <a:txBody>
                    <a:bodyPr/>
                    <a:lstStyle/>
                    <a:p>
                      <a:pPr indent="0" algn="l">
                        <a:lnSpc>
                          <a:spcPct val="100000"/>
                        </a:lnSpc>
                        <a:spcAft>
                          <a:spcPts val="0"/>
                        </a:spcAft>
                      </a:pPr>
                      <a:r>
                        <a:rPr lang="en-US" altLang="zh-CN" sz="1100" u="none" strike="noStrike" kern="1200" dirty="0">
                          <a:solidFill>
                            <a:srgbClr val="121720"/>
                          </a:solidFill>
                          <a:effectLst/>
                          <a:latin typeface="思源黑体" charset="0"/>
                          <a:ea typeface="思源黑体" charset="0"/>
                          <a:cs typeface="+mn-ea"/>
                          <a:sym typeface="+mn-lt"/>
                        </a:rPr>
                        <a:t>《</a:t>
                      </a:r>
                      <a:r>
                        <a:rPr lang="zh-CN" altLang="en-US" sz="1100" u="none" strike="noStrike" kern="1200" dirty="0">
                          <a:solidFill>
                            <a:srgbClr val="121720"/>
                          </a:solidFill>
                          <a:effectLst/>
                          <a:latin typeface="思源黑体" charset="0"/>
                          <a:ea typeface="思源黑体" charset="0"/>
                          <a:cs typeface="+mn-ea"/>
                          <a:sym typeface="+mn-lt"/>
                        </a:rPr>
                        <a:t>信息技术应用创新 消息中间件技术要求</a:t>
                      </a:r>
                      <a:r>
                        <a:rPr lang="en-US" altLang="zh-CN" sz="1100" u="none" strike="noStrike" kern="1200" dirty="0">
                          <a:solidFill>
                            <a:srgbClr val="121720"/>
                          </a:solidFill>
                          <a:effectLst/>
                          <a:latin typeface="思源黑体" charset="0"/>
                          <a:ea typeface="思源黑体" charset="0"/>
                          <a:cs typeface="+mn-ea"/>
                          <a:sym typeface="+mn-lt"/>
                        </a:rPr>
                        <a:t>》</a:t>
                      </a:r>
                      <a:endParaRPr lang="zh-CN"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tc>
                  <a:txBody>
                    <a:bodyPr/>
                    <a:lstStyle/>
                    <a:p>
                      <a:pPr indent="0" algn="l" fontAlgn="ctr">
                        <a:lnSpc>
                          <a:spcPct val="100000"/>
                        </a:lnSpc>
                        <a:spcAft>
                          <a:spcPts val="0"/>
                        </a:spcAft>
                      </a:pPr>
                      <a:r>
                        <a:rPr lang="zh-CN" altLang="en-US" sz="1100" u="none" strike="noStrike" kern="1200" dirty="0">
                          <a:solidFill>
                            <a:srgbClr val="121720"/>
                          </a:solidFill>
                          <a:effectLst/>
                          <a:latin typeface="思源黑体" charset="0"/>
                          <a:ea typeface="思源黑体" charset="0"/>
                          <a:cs typeface="+mn-ea"/>
                          <a:sym typeface="+mn-lt"/>
                        </a:rPr>
                        <a:t>已发布，</a:t>
                      </a:r>
                      <a:r>
                        <a:rPr lang="en-US" sz="1100" u="none" strike="noStrike" kern="1200" dirty="0">
                          <a:solidFill>
                            <a:srgbClr val="121720"/>
                          </a:solidFill>
                          <a:effectLst/>
                          <a:latin typeface="思源黑体" charset="0"/>
                          <a:ea typeface="思源黑体" charset="0"/>
                          <a:cs typeface="+mn-ea"/>
                          <a:sym typeface="+mn-lt"/>
                        </a:rPr>
                        <a:t>T/CESA 9167-2021</a:t>
                      </a:r>
                      <a:endParaRPr lang="zh-CN"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extLst>
                  <a:ext uri="{0D108BD9-81ED-4DB2-BD59-A6C34878D82A}">
                    <a16:rowId xmlns:a16="http://schemas.microsoft.com/office/drawing/2014/main" val="10001"/>
                  </a:ext>
                </a:extLst>
              </a:tr>
              <a:tr h="252304">
                <a:tc>
                  <a:txBody>
                    <a:bodyPr/>
                    <a:lstStyle/>
                    <a:p>
                      <a:pPr indent="0" algn="ctr" fontAlgn="ctr">
                        <a:lnSpc>
                          <a:spcPct val="100000"/>
                        </a:lnSpc>
                        <a:spcAft>
                          <a:spcPts val="0"/>
                        </a:spcAft>
                      </a:pPr>
                      <a:r>
                        <a:rPr lang="en-US" sz="1100" u="none" strike="noStrike" kern="1200" dirty="0">
                          <a:solidFill>
                            <a:srgbClr val="121720"/>
                          </a:solidFill>
                          <a:effectLst/>
                          <a:latin typeface="思源黑体" charset="0"/>
                          <a:ea typeface="思源黑体" charset="0"/>
                          <a:cs typeface="+mn-ea"/>
                          <a:sym typeface="+mn-lt"/>
                        </a:rPr>
                        <a:t>2</a:t>
                      </a:r>
                      <a:endParaRPr lang="en-US"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tc>
                  <a:txBody>
                    <a:bodyPr/>
                    <a:lstStyle/>
                    <a:p>
                      <a:pPr indent="0" algn="l">
                        <a:lnSpc>
                          <a:spcPct val="100000"/>
                        </a:lnSpc>
                        <a:spcAft>
                          <a:spcPts val="0"/>
                        </a:spcAft>
                      </a:pPr>
                      <a:r>
                        <a:rPr lang="en-US" altLang="zh-CN" sz="1100" u="none" strike="noStrike" kern="1200" dirty="0">
                          <a:solidFill>
                            <a:srgbClr val="121720"/>
                          </a:solidFill>
                          <a:effectLst/>
                          <a:latin typeface="思源黑体" charset="0"/>
                          <a:ea typeface="思源黑体" charset="0"/>
                          <a:cs typeface="+mn-ea"/>
                          <a:sym typeface="+mn-lt"/>
                        </a:rPr>
                        <a:t>《</a:t>
                      </a:r>
                      <a:r>
                        <a:rPr lang="zh-CN" altLang="en-US" sz="1100" u="none" strike="noStrike" kern="1200" dirty="0">
                          <a:solidFill>
                            <a:srgbClr val="121720"/>
                          </a:solidFill>
                          <a:effectLst/>
                          <a:latin typeface="思源黑体" charset="0"/>
                          <a:ea typeface="思源黑体" charset="0"/>
                          <a:cs typeface="+mn-ea"/>
                          <a:sym typeface="+mn-lt"/>
                        </a:rPr>
                        <a:t>信息技术应用创新 基于</a:t>
                      </a:r>
                      <a:r>
                        <a:rPr lang="en-US" sz="1100" u="none" strike="noStrike" kern="1200" dirty="0">
                          <a:solidFill>
                            <a:srgbClr val="121720"/>
                          </a:solidFill>
                          <a:effectLst/>
                          <a:latin typeface="思源黑体" charset="0"/>
                          <a:ea typeface="思源黑体" charset="0"/>
                          <a:cs typeface="+mn-ea"/>
                          <a:sym typeface="+mn-lt"/>
                        </a:rPr>
                        <a:t>JEE</a:t>
                      </a:r>
                      <a:r>
                        <a:rPr lang="zh-CN" altLang="en-US" sz="1100" u="none" strike="noStrike" kern="1200" dirty="0">
                          <a:solidFill>
                            <a:srgbClr val="121720"/>
                          </a:solidFill>
                          <a:effectLst/>
                          <a:latin typeface="思源黑体" charset="0"/>
                          <a:ea typeface="思源黑体" charset="0"/>
                          <a:cs typeface="+mn-ea"/>
                          <a:sym typeface="+mn-lt"/>
                        </a:rPr>
                        <a:t>的应用服务器中间件技术要求</a:t>
                      </a:r>
                      <a:r>
                        <a:rPr lang="en-US" altLang="zh-CN" sz="1100" u="none" strike="noStrike" kern="1200" dirty="0">
                          <a:solidFill>
                            <a:srgbClr val="121720"/>
                          </a:solidFill>
                          <a:effectLst/>
                          <a:latin typeface="思源黑体" charset="0"/>
                          <a:ea typeface="思源黑体" charset="0"/>
                          <a:cs typeface="+mn-ea"/>
                          <a:sym typeface="+mn-lt"/>
                        </a:rPr>
                        <a:t>》</a:t>
                      </a:r>
                      <a:endParaRPr lang="zh-CN"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tc>
                  <a:txBody>
                    <a:bodyPr/>
                    <a:lstStyle/>
                    <a:p>
                      <a:pPr indent="0" algn="l" fontAlgn="ctr">
                        <a:lnSpc>
                          <a:spcPct val="100000"/>
                        </a:lnSpc>
                        <a:spcAft>
                          <a:spcPts val="0"/>
                        </a:spcAft>
                      </a:pPr>
                      <a:r>
                        <a:rPr lang="zh-CN" altLang="en-US" sz="1100" u="none" strike="noStrike" kern="1200" dirty="0">
                          <a:solidFill>
                            <a:srgbClr val="121720"/>
                          </a:solidFill>
                          <a:effectLst/>
                          <a:latin typeface="思源黑体" charset="0"/>
                          <a:ea typeface="思源黑体" charset="0"/>
                          <a:cs typeface="+mn-ea"/>
                          <a:sym typeface="+mn-lt"/>
                        </a:rPr>
                        <a:t>已发布，</a:t>
                      </a:r>
                      <a:r>
                        <a:rPr lang="en-US" sz="1100" u="none" strike="noStrike" kern="1200" dirty="0">
                          <a:solidFill>
                            <a:srgbClr val="121720"/>
                          </a:solidFill>
                          <a:effectLst/>
                          <a:latin typeface="思源黑体" charset="0"/>
                          <a:ea typeface="思源黑体" charset="0"/>
                          <a:cs typeface="+mn-ea"/>
                          <a:sym typeface="+mn-lt"/>
                        </a:rPr>
                        <a:t>T/CESA 9168-2021</a:t>
                      </a:r>
                      <a:endParaRPr lang="zh-CN"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extLst>
                  <a:ext uri="{0D108BD9-81ED-4DB2-BD59-A6C34878D82A}">
                    <a16:rowId xmlns:a16="http://schemas.microsoft.com/office/drawing/2014/main" val="10002"/>
                  </a:ext>
                </a:extLst>
              </a:tr>
              <a:tr h="252304">
                <a:tc>
                  <a:txBody>
                    <a:bodyPr/>
                    <a:lstStyle/>
                    <a:p>
                      <a:pPr indent="0" algn="ctr" fontAlgn="ctr">
                        <a:lnSpc>
                          <a:spcPct val="100000"/>
                        </a:lnSpc>
                        <a:spcAft>
                          <a:spcPts val="0"/>
                        </a:spcAft>
                      </a:pPr>
                      <a:r>
                        <a:rPr lang="en-US" sz="1100" u="none" strike="noStrike" kern="1200" dirty="0">
                          <a:solidFill>
                            <a:srgbClr val="121720"/>
                          </a:solidFill>
                          <a:effectLst/>
                          <a:latin typeface="思源黑体" charset="0"/>
                          <a:ea typeface="思源黑体" charset="0"/>
                          <a:cs typeface="+mn-ea"/>
                          <a:sym typeface="+mn-lt"/>
                        </a:rPr>
                        <a:t>3</a:t>
                      </a:r>
                      <a:endParaRPr lang="en-US"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tc>
                  <a:txBody>
                    <a:bodyPr/>
                    <a:lstStyle/>
                    <a:p>
                      <a:pPr indent="0" algn="l">
                        <a:lnSpc>
                          <a:spcPct val="100000"/>
                        </a:lnSpc>
                        <a:spcAft>
                          <a:spcPts val="0"/>
                        </a:spcAft>
                      </a:pPr>
                      <a:r>
                        <a:rPr lang="en-US" altLang="zh-CN" sz="1100" u="none" strike="noStrike" kern="1200" dirty="0">
                          <a:solidFill>
                            <a:srgbClr val="121720"/>
                          </a:solidFill>
                          <a:effectLst/>
                          <a:latin typeface="思源黑体" charset="0"/>
                          <a:ea typeface="思源黑体" charset="0"/>
                          <a:cs typeface="+mn-ea"/>
                          <a:sym typeface="+mn-lt"/>
                        </a:rPr>
                        <a:t>《</a:t>
                      </a:r>
                      <a:r>
                        <a:rPr lang="zh-CN" altLang="en-US" sz="1100" u="none" strike="noStrike" kern="1200" dirty="0">
                          <a:solidFill>
                            <a:srgbClr val="121720"/>
                          </a:solidFill>
                          <a:effectLst/>
                          <a:latin typeface="思源黑体" charset="0"/>
                          <a:ea typeface="思源黑体" charset="0"/>
                          <a:cs typeface="+mn-ea"/>
                          <a:sym typeface="+mn-lt"/>
                        </a:rPr>
                        <a:t>信息技术应用创新 数据交换中间件技术要求</a:t>
                      </a:r>
                      <a:r>
                        <a:rPr lang="en-US" altLang="zh-CN" sz="1100" u="none" strike="noStrike" kern="1200" dirty="0">
                          <a:solidFill>
                            <a:srgbClr val="121720"/>
                          </a:solidFill>
                          <a:effectLst/>
                          <a:latin typeface="思源黑体" charset="0"/>
                          <a:ea typeface="思源黑体" charset="0"/>
                          <a:cs typeface="+mn-ea"/>
                          <a:sym typeface="+mn-lt"/>
                        </a:rPr>
                        <a:t>》</a:t>
                      </a:r>
                      <a:endParaRPr lang="zh-CN"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tc>
                  <a:txBody>
                    <a:bodyPr/>
                    <a:lstStyle/>
                    <a:p>
                      <a:pPr indent="0" algn="l" fontAlgn="ctr">
                        <a:lnSpc>
                          <a:spcPct val="100000"/>
                        </a:lnSpc>
                        <a:spcAft>
                          <a:spcPts val="0"/>
                        </a:spcAft>
                      </a:pPr>
                      <a:r>
                        <a:rPr lang="zh-CN" altLang="en-US" sz="1100" u="none" strike="noStrike" kern="1200" dirty="0">
                          <a:solidFill>
                            <a:srgbClr val="121720"/>
                          </a:solidFill>
                          <a:effectLst/>
                          <a:latin typeface="思源黑体" charset="0"/>
                          <a:ea typeface="思源黑体" charset="0"/>
                          <a:cs typeface="+mn-ea"/>
                          <a:sym typeface="+mn-lt"/>
                        </a:rPr>
                        <a:t>已发布，</a:t>
                      </a:r>
                      <a:r>
                        <a:rPr lang="en-US" sz="1100" u="none" strike="noStrike" kern="1200" dirty="0">
                          <a:solidFill>
                            <a:srgbClr val="121720"/>
                          </a:solidFill>
                          <a:effectLst/>
                          <a:latin typeface="思源黑体" charset="0"/>
                          <a:ea typeface="思源黑体" charset="0"/>
                          <a:cs typeface="+mn-ea"/>
                          <a:sym typeface="+mn-lt"/>
                        </a:rPr>
                        <a:t>T/CESA 9169-2021</a:t>
                      </a:r>
                      <a:endParaRPr lang="zh-CN"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extLst>
                  <a:ext uri="{0D108BD9-81ED-4DB2-BD59-A6C34878D82A}">
                    <a16:rowId xmlns:a16="http://schemas.microsoft.com/office/drawing/2014/main" val="10003"/>
                  </a:ext>
                </a:extLst>
              </a:tr>
              <a:tr h="252304">
                <a:tc>
                  <a:txBody>
                    <a:bodyPr/>
                    <a:lstStyle/>
                    <a:p>
                      <a:pPr indent="0" algn="ctr" fontAlgn="ctr">
                        <a:lnSpc>
                          <a:spcPct val="100000"/>
                        </a:lnSpc>
                        <a:spcAft>
                          <a:spcPts val="0"/>
                        </a:spcAft>
                      </a:pPr>
                      <a:r>
                        <a:rPr lang="en-US" sz="1100" u="none" strike="noStrike" kern="1200" dirty="0">
                          <a:solidFill>
                            <a:srgbClr val="121720"/>
                          </a:solidFill>
                          <a:effectLst/>
                          <a:latin typeface="思源黑体" charset="0"/>
                          <a:ea typeface="思源黑体" charset="0"/>
                          <a:cs typeface="+mn-ea"/>
                          <a:sym typeface="+mn-lt"/>
                        </a:rPr>
                        <a:t>4</a:t>
                      </a:r>
                      <a:endParaRPr lang="en-US"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tc>
                  <a:txBody>
                    <a:bodyPr/>
                    <a:lstStyle/>
                    <a:p>
                      <a:pPr indent="0" algn="l">
                        <a:lnSpc>
                          <a:spcPct val="100000"/>
                        </a:lnSpc>
                        <a:spcAft>
                          <a:spcPts val="0"/>
                        </a:spcAft>
                      </a:pPr>
                      <a:r>
                        <a:rPr lang="en-US" altLang="zh-CN" sz="1100" u="none" strike="noStrike" kern="1200" dirty="0">
                          <a:solidFill>
                            <a:srgbClr val="121720"/>
                          </a:solidFill>
                          <a:effectLst/>
                          <a:latin typeface="思源黑体" charset="0"/>
                          <a:ea typeface="思源黑体" charset="0"/>
                          <a:cs typeface="+mn-ea"/>
                          <a:sym typeface="+mn-lt"/>
                        </a:rPr>
                        <a:t>《NUMA</a:t>
                      </a:r>
                      <a:r>
                        <a:rPr lang="zh-CN" altLang="en-US" sz="1100" u="none" strike="noStrike" kern="1200" dirty="0">
                          <a:solidFill>
                            <a:srgbClr val="121720"/>
                          </a:solidFill>
                          <a:effectLst/>
                          <a:latin typeface="思源黑体" charset="0"/>
                          <a:ea typeface="思源黑体" charset="0"/>
                          <a:cs typeface="+mn-ea"/>
                          <a:sym typeface="+mn-lt"/>
                        </a:rPr>
                        <a:t>架构下</a:t>
                      </a:r>
                      <a:r>
                        <a:rPr lang="en-US" altLang="zh-CN" sz="1100" u="none" strike="noStrike" kern="1200" dirty="0">
                          <a:solidFill>
                            <a:srgbClr val="121720"/>
                          </a:solidFill>
                          <a:effectLst/>
                          <a:latin typeface="思源黑体" charset="0"/>
                          <a:ea typeface="思源黑体" charset="0"/>
                          <a:cs typeface="+mn-ea"/>
                          <a:sym typeface="+mn-lt"/>
                        </a:rPr>
                        <a:t>JVM</a:t>
                      </a:r>
                      <a:r>
                        <a:rPr lang="zh-CN" altLang="en-US" sz="1100" u="none" strike="noStrike" kern="1200" dirty="0">
                          <a:solidFill>
                            <a:srgbClr val="121720"/>
                          </a:solidFill>
                          <a:effectLst/>
                          <a:latin typeface="思源黑体" charset="0"/>
                          <a:ea typeface="思源黑体" charset="0"/>
                          <a:cs typeface="+mn-ea"/>
                          <a:sym typeface="+mn-lt"/>
                        </a:rPr>
                        <a:t>内存分配接口</a:t>
                      </a:r>
                      <a:r>
                        <a:rPr lang="en-US" altLang="zh-CN" sz="1100" u="none" strike="noStrike" kern="1200" dirty="0">
                          <a:solidFill>
                            <a:srgbClr val="121720"/>
                          </a:solidFill>
                          <a:effectLst/>
                          <a:latin typeface="思源黑体" charset="0"/>
                          <a:ea typeface="思源黑体" charset="0"/>
                          <a:cs typeface="+mn-ea"/>
                          <a:sym typeface="+mn-lt"/>
                        </a:rPr>
                        <a:t>》</a:t>
                      </a:r>
                      <a:endParaRPr lang="zh-CN"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tc>
                  <a:txBody>
                    <a:bodyPr/>
                    <a:lstStyle/>
                    <a:p>
                      <a:pPr indent="0" algn="l">
                        <a:lnSpc>
                          <a:spcPct val="100000"/>
                        </a:lnSpc>
                        <a:spcAft>
                          <a:spcPts val="0"/>
                        </a:spcAft>
                      </a:pPr>
                      <a:r>
                        <a:rPr lang="zh-CN" altLang="en-US" sz="1100" u="none" strike="noStrike" kern="1200" dirty="0">
                          <a:solidFill>
                            <a:srgbClr val="121720"/>
                          </a:solidFill>
                          <a:effectLst/>
                          <a:latin typeface="思源黑体" charset="0"/>
                          <a:ea typeface="思源黑体" charset="0"/>
                          <a:cs typeface="+mn-ea"/>
                          <a:sym typeface="+mn-lt"/>
                        </a:rPr>
                        <a:t>已发布，</a:t>
                      </a:r>
                      <a:r>
                        <a:rPr lang="en-US" altLang="zh-CN" sz="1100" u="none" strike="noStrike" kern="1200" dirty="0">
                          <a:solidFill>
                            <a:srgbClr val="121720"/>
                          </a:solidFill>
                          <a:effectLst/>
                          <a:latin typeface="思源黑体" charset="0"/>
                          <a:ea typeface="思源黑体" charset="0"/>
                          <a:cs typeface="+mn-ea"/>
                          <a:sym typeface="+mn-lt"/>
                        </a:rPr>
                        <a:t>T/CESA 9171-2021</a:t>
                      </a:r>
                      <a:endParaRPr lang="zh-CN"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extLst>
                  <a:ext uri="{0D108BD9-81ED-4DB2-BD59-A6C34878D82A}">
                    <a16:rowId xmlns:a16="http://schemas.microsoft.com/office/drawing/2014/main" val="10004"/>
                  </a:ext>
                </a:extLst>
              </a:tr>
              <a:tr h="252304">
                <a:tc>
                  <a:txBody>
                    <a:bodyPr/>
                    <a:lstStyle/>
                    <a:p>
                      <a:pPr indent="0" algn="ctr" fontAlgn="ctr">
                        <a:lnSpc>
                          <a:spcPct val="100000"/>
                        </a:lnSpc>
                        <a:spcAft>
                          <a:spcPts val="0"/>
                        </a:spcAft>
                      </a:pPr>
                      <a:r>
                        <a:rPr lang="en-US" sz="1100" u="none" strike="noStrike" kern="1200" dirty="0">
                          <a:solidFill>
                            <a:srgbClr val="121720"/>
                          </a:solidFill>
                          <a:effectLst/>
                          <a:latin typeface="思源黑体" charset="0"/>
                          <a:ea typeface="思源黑体" charset="0"/>
                          <a:cs typeface="+mn-ea"/>
                          <a:sym typeface="+mn-lt"/>
                        </a:rPr>
                        <a:t>5</a:t>
                      </a:r>
                      <a:endParaRPr lang="en-US"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tc>
                  <a:txBody>
                    <a:bodyPr/>
                    <a:lstStyle/>
                    <a:p>
                      <a:pPr indent="0" algn="l">
                        <a:lnSpc>
                          <a:spcPct val="100000"/>
                        </a:lnSpc>
                        <a:spcAft>
                          <a:spcPts val="0"/>
                        </a:spcAft>
                      </a:pPr>
                      <a:r>
                        <a:rPr lang="en-US" altLang="zh-CN" sz="1100" u="none" strike="noStrike" kern="1200" dirty="0">
                          <a:solidFill>
                            <a:srgbClr val="121720"/>
                          </a:solidFill>
                          <a:effectLst/>
                          <a:latin typeface="思源黑体" charset="0"/>
                          <a:ea typeface="思源黑体" charset="0"/>
                          <a:cs typeface="+mn-ea"/>
                          <a:sym typeface="+mn-lt"/>
                        </a:rPr>
                        <a:t>《Java</a:t>
                      </a:r>
                      <a:r>
                        <a:rPr lang="zh-CN" altLang="en-US" sz="1100" u="none" strike="noStrike" kern="1200" dirty="0">
                          <a:solidFill>
                            <a:srgbClr val="121720"/>
                          </a:solidFill>
                          <a:effectLst/>
                          <a:latin typeface="思源黑体" charset="0"/>
                          <a:ea typeface="思源黑体" charset="0"/>
                          <a:cs typeface="+mn-ea"/>
                          <a:sym typeface="+mn-lt"/>
                        </a:rPr>
                        <a:t>虚拟机堆内存管理的监控与调整接口</a:t>
                      </a:r>
                      <a:r>
                        <a:rPr lang="en-US" altLang="zh-CN" sz="1100" u="none" strike="noStrike" kern="1200" dirty="0">
                          <a:solidFill>
                            <a:srgbClr val="121720"/>
                          </a:solidFill>
                          <a:effectLst/>
                          <a:latin typeface="思源黑体" charset="0"/>
                          <a:ea typeface="思源黑体" charset="0"/>
                          <a:cs typeface="+mn-ea"/>
                          <a:sym typeface="+mn-lt"/>
                        </a:rPr>
                        <a:t>》</a:t>
                      </a:r>
                      <a:endParaRPr lang="zh-CN"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tc>
                  <a:txBody>
                    <a:bodyPr/>
                    <a:lstStyle/>
                    <a:p>
                      <a:pPr indent="0" algn="l" fontAlgn="ctr">
                        <a:lnSpc>
                          <a:spcPct val="100000"/>
                        </a:lnSpc>
                        <a:spcAft>
                          <a:spcPts val="0"/>
                        </a:spcAft>
                      </a:pPr>
                      <a:r>
                        <a:rPr lang="zh-CN" altLang="en-US" sz="1100" u="none" strike="noStrike" kern="1200" dirty="0">
                          <a:solidFill>
                            <a:srgbClr val="121720"/>
                          </a:solidFill>
                          <a:effectLst/>
                          <a:latin typeface="思源黑体" charset="0"/>
                          <a:ea typeface="思源黑体" charset="0"/>
                          <a:cs typeface="+mn-ea"/>
                          <a:sym typeface="+mn-lt"/>
                        </a:rPr>
                        <a:t>已发布，</a:t>
                      </a:r>
                      <a:r>
                        <a:rPr lang="en-US" altLang="zh-CN" sz="1100" u="none" strike="noStrike" kern="1200" dirty="0">
                          <a:solidFill>
                            <a:srgbClr val="121720"/>
                          </a:solidFill>
                          <a:effectLst/>
                          <a:latin typeface="思源黑体" charset="0"/>
                          <a:ea typeface="思源黑体" charset="0"/>
                          <a:cs typeface="+mn-ea"/>
                          <a:sym typeface="+mn-lt"/>
                        </a:rPr>
                        <a:t>T/CESA 9170-2021</a:t>
                      </a:r>
                      <a:endParaRPr lang="zh-CN" altLang="en-US" sz="1100" u="none" strike="noStrike" kern="1200" dirty="0">
                        <a:solidFill>
                          <a:srgbClr val="121720"/>
                        </a:solidFill>
                        <a:effectLst/>
                        <a:latin typeface="思源黑体" charset="0"/>
                        <a:ea typeface="思源黑体" charset="0"/>
                        <a:cs typeface="+mn-ea"/>
                        <a:sym typeface="+mn-lt"/>
                      </a:endParaRPr>
                    </a:p>
                  </a:txBody>
                  <a:tcPr marL="6350" marR="6350" marT="6350" marB="0" anchor="ctr"/>
                </a:tc>
                <a:extLst>
                  <a:ext uri="{0D108BD9-81ED-4DB2-BD59-A6C34878D82A}">
                    <a16:rowId xmlns:a16="http://schemas.microsoft.com/office/drawing/2014/main" val="10005"/>
                  </a:ext>
                </a:extLst>
              </a:tr>
              <a:tr h="252304">
                <a:tc>
                  <a:txBody>
                    <a:bodyPr/>
                    <a:lstStyle/>
                    <a:p>
                      <a:pPr indent="0" algn="ctr" fontAlgn="ctr">
                        <a:lnSpc>
                          <a:spcPct val="100000"/>
                        </a:lnSpc>
                        <a:spcAft>
                          <a:spcPts val="0"/>
                        </a:spcAft>
                      </a:pPr>
                      <a:r>
                        <a:rPr lang="en-US" altLang="zh-CN" sz="1100" u="none" strike="noStrike" kern="1200" dirty="0">
                          <a:solidFill>
                            <a:srgbClr val="121720"/>
                          </a:solidFill>
                          <a:effectLst/>
                          <a:latin typeface="思源黑体" charset="0"/>
                          <a:ea typeface="思源黑体" charset="0"/>
                          <a:cs typeface="+mn-ea"/>
                          <a:sym typeface="+mn-lt"/>
                        </a:rPr>
                        <a:t>…</a:t>
                      </a:r>
                    </a:p>
                  </a:txBody>
                  <a:tcPr marL="6350" marR="6350" marT="6350" marB="0" anchor="ctr"/>
                </a:tc>
                <a:tc>
                  <a:txBody>
                    <a:bodyPr/>
                    <a:lstStyle/>
                    <a:p>
                      <a:pPr indent="0" algn="l">
                        <a:lnSpc>
                          <a:spcPct val="100000"/>
                        </a:lnSpc>
                        <a:spcAft>
                          <a:spcPts val="0"/>
                        </a:spcAft>
                      </a:pPr>
                      <a:r>
                        <a:rPr lang="en-US" altLang="zh-CN" sz="1100" u="none" strike="noStrike" kern="1200" dirty="0">
                          <a:solidFill>
                            <a:srgbClr val="121720"/>
                          </a:solidFill>
                          <a:effectLst/>
                          <a:latin typeface="思源黑体" charset="0"/>
                          <a:ea typeface="思源黑体" charset="0"/>
                          <a:cs typeface="+mn-ea"/>
                          <a:sym typeface="+mn-lt"/>
                        </a:rPr>
                        <a:t>…</a:t>
                      </a:r>
                    </a:p>
                  </a:txBody>
                  <a:tcPr marL="6350" marR="6350" marT="6350" marB="0" anchor="ctr"/>
                </a:tc>
                <a:tc>
                  <a:txBody>
                    <a:bodyPr/>
                    <a:lstStyle/>
                    <a:p>
                      <a:pPr indent="0" algn="l" fontAlgn="ctr">
                        <a:lnSpc>
                          <a:spcPct val="100000"/>
                        </a:lnSpc>
                        <a:spcAft>
                          <a:spcPts val="0"/>
                        </a:spcAft>
                      </a:pPr>
                      <a:r>
                        <a:rPr lang="en-US" altLang="zh-CN" sz="1100" u="none" strike="noStrike" kern="1200" dirty="0">
                          <a:solidFill>
                            <a:srgbClr val="121720"/>
                          </a:solidFill>
                          <a:effectLst/>
                          <a:latin typeface="思源黑体" charset="0"/>
                          <a:ea typeface="思源黑体" charset="0"/>
                          <a:cs typeface="+mn-ea"/>
                          <a:sym typeface="+mn-lt"/>
                        </a:rPr>
                        <a:t>…</a:t>
                      </a:r>
                    </a:p>
                  </a:txBody>
                  <a:tcPr marL="6350" marR="6350" marT="6350" marB="0" anchor="ctr"/>
                </a:tc>
                <a:extLst>
                  <a:ext uri="{0D108BD9-81ED-4DB2-BD59-A6C34878D82A}">
                    <a16:rowId xmlns:a16="http://schemas.microsoft.com/office/drawing/2014/main" val="10006"/>
                  </a:ext>
                </a:extLst>
              </a:tr>
            </a:tbl>
          </a:graphicData>
        </a:graphic>
      </p:graphicFrame>
      <p:sp>
        <p:nvSpPr>
          <p:cNvPr id="11" name="矩形 10"/>
          <p:cNvSpPr/>
          <p:nvPr>
            <p:custDataLst>
              <p:tags r:id="rId2"/>
            </p:custDataLst>
          </p:nvPr>
        </p:nvSpPr>
        <p:spPr>
          <a:xfrm>
            <a:off x="239598" y="4654309"/>
            <a:ext cx="6842760" cy="423545"/>
          </a:xfrm>
          <a:prstGeom prst="rect">
            <a:avLst/>
          </a:prstGeom>
        </p:spPr>
        <p:txBody>
          <a:bodyPr wrap="none">
            <a:spAutoFit/>
          </a:bodyPr>
          <a:lstStyle/>
          <a:p>
            <a:pPr lvl="0">
              <a:lnSpc>
                <a:spcPct val="120000"/>
              </a:lnSpc>
              <a:spcBef>
                <a:spcPct val="0"/>
              </a:spcBef>
              <a:spcAft>
                <a:spcPct val="0"/>
              </a:spcAft>
              <a:defRPr/>
            </a:pPr>
            <a:r>
              <a:rPr lang="zh-CN" altLang="en-US" noProof="1">
                <a:solidFill>
                  <a:prstClr val="black"/>
                </a:solidFill>
                <a:latin typeface="思源黑体" charset="0"/>
                <a:ea typeface="思源黑体" charset="0"/>
                <a:cs typeface="+mn-ea"/>
                <a:sym typeface="+mn-lt"/>
              </a:rPr>
              <a:t>团体标准：</a:t>
            </a:r>
            <a:r>
              <a:rPr lang="zh-CN" altLang="en-US" sz="1600" noProof="1">
                <a:solidFill>
                  <a:prstClr val="black"/>
                </a:solidFill>
                <a:latin typeface="思源黑体" charset="0"/>
                <a:ea typeface="思源黑体" charset="0"/>
                <a:cs typeface="+mn-ea"/>
                <a:sym typeface="+mn-lt"/>
              </a:rPr>
              <a:t>作为信创工委会中间件工作组组长单位</a:t>
            </a:r>
            <a:r>
              <a:rPr lang="zh-CN" altLang="en-US" noProof="1">
                <a:solidFill>
                  <a:prstClr val="black"/>
                </a:solidFill>
                <a:latin typeface="思源黑体" charset="0"/>
                <a:ea typeface="思源黑体" charset="0"/>
                <a:cs typeface="+mn-ea"/>
                <a:sym typeface="+mn-lt"/>
              </a:rPr>
              <a:t>主导</a:t>
            </a:r>
            <a:r>
              <a:rPr lang="en-US" altLang="zh-CN" noProof="1">
                <a:solidFill>
                  <a:prstClr val="black"/>
                </a:solidFill>
                <a:latin typeface="思源黑体" charset="0"/>
                <a:ea typeface="思源黑体" charset="0"/>
                <a:cs typeface="+mn-ea"/>
                <a:sym typeface="+mn-lt"/>
              </a:rPr>
              <a:t>/</a:t>
            </a:r>
            <a:r>
              <a:rPr lang="zh-CN" altLang="en-US" noProof="1">
                <a:solidFill>
                  <a:prstClr val="black"/>
                </a:solidFill>
                <a:latin typeface="思源黑体" charset="0"/>
                <a:ea typeface="思源黑体" charset="0"/>
                <a:cs typeface="+mn-ea"/>
                <a:sym typeface="+mn-lt"/>
              </a:rPr>
              <a:t>参与制定</a:t>
            </a:r>
            <a:r>
              <a:rPr lang="en-US" altLang="zh-CN" b="1" noProof="1">
                <a:solidFill>
                  <a:srgbClr val="C00000"/>
                </a:solidFill>
                <a:latin typeface="思源黑体" charset="0"/>
                <a:ea typeface="思源黑体" charset="0"/>
                <a:cs typeface="+mn-ea"/>
                <a:sym typeface="+mn-lt"/>
              </a:rPr>
              <a:t>10+</a:t>
            </a:r>
            <a:r>
              <a:rPr lang="zh-CN" altLang="en-US" b="1" noProof="1">
                <a:solidFill>
                  <a:srgbClr val="C00000"/>
                </a:solidFill>
                <a:latin typeface="思源黑体" charset="0"/>
                <a:ea typeface="思源黑体" charset="0"/>
                <a:cs typeface="+mn-ea"/>
                <a:sym typeface="+mn-lt"/>
              </a:rPr>
              <a:t>项</a:t>
            </a:r>
            <a:endParaRPr kumimoji="0" lang="en-US" altLang="zh-CN" b="0" i="0" u="none" strike="noStrike" kern="1200" cap="none" spc="0" normalizeH="0" baseline="0" noProof="1">
              <a:ln>
                <a:noFill/>
              </a:ln>
              <a:solidFill>
                <a:srgbClr val="C00000"/>
              </a:solidFill>
              <a:effectLst/>
              <a:uLnTx/>
              <a:uFillTx/>
              <a:latin typeface="思源黑体" charset="0"/>
              <a:ea typeface="思源黑体" charset="0"/>
              <a:cs typeface="+mn-ea"/>
              <a:sym typeface="+mn-lt"/>
            </a:endParaRPr>
          </a:p>
        </p:txBody>
      </p:sp>
      <p:graphicFrame>
        <p:nvGraphicFramePr>
          <p:cNvPr id="5" name="表格 8"/>
          <p:cNvGraphicFramePr>
            <a:graphicFrameLocks noGrp="1"/>
          </p:cNvGraphicFramePr>
          <p:nvPr/>
        </p:nvGraphicFramePr>
        <p:xfrm>
          <a:off x="345614" y="1096442"/>
          <a:ext cx="6346736" cy="3528060"/>
        </p:xfrm>
        <a:graphic>
          <a:graphicData uri="http://schemas.openxmlformats.org/drawingml/2006/table">
            <a:tbl>
              <a:tblPr firstRow="1" bandRow="1">
                <a:tableStyleId>{B301B821-A1FF-4177-AEE7-76D212191A09}</a:tableStyleId>
              </a:tblPr>
              <a:tblGrid>
                <a:gridCol w="476021">
                  <a:extLst>
                    <a:ext uri="{9D8B030D-6E8A-4147-A177-3AD203B41FA5}">
                      <a16:colId xmlns:a16="http://schemas.microsoft.com/office/drawing/2014/main" val="20000"/>
                    </a:ext>
                  </a:extLst>
                </a:gridCol>
                <a:gridCol w="1325217">
                  <a:extLst>
                    <a:ext uri="{9D8B030D-6E8A-4147-A177-3AD203B41FA5}">
                      <a16:colId xmlns:a16="http://schemas.microsoft.com/office/drawing/2014/main" val="20001"/>
                    </a:ext>
                  </a:extLst>
                </a:gridCol>
                <a:gridCol w="4015409">
                  <a:extLst>
                    <a:ext uri="{9D8B030D-6E8A-4147-A177-3AD203B41FA5}">
                      <a16:colId xmlns:a16="http://schemas.microsoft.com/office/drawing/2014/main" val="20002"/>
                    </a:ext>
                  </a:extLst>
                </a:gridCol>
                <a:gridCol w="530089">
                  <a:extLst>
                    <a:ext uri="{9D8B030D-6E8A-4147-A177-3AD203B41FA5}">
                      <a16:colId xmlns:a16="http://schemas.microsoft.com/office/drawing/2014/main" val="20003"/>
                    </a:ext>
                  </a:extLst>
                </a:gridCol>
              </a:tblGrid>
              <a:tr h="233777">
                <a:tc>
                  <a:txBody>
                    <a:bodyPr/>
                    <a:lstStyle/>
                    <a:p>
                      <a:pPr algn="ctr">
                        <a:lnSpc>
                          <a:spcPct val="100000"/>
                        </a:lnSpc>
                      </a:pPr>
                      <a:r>
                        <a:rPr lang="zh-CN" altLang="en-US" sz="1100" u="none" strike="noStrike" kern="1200" dirty="0">
                          <a:solidFill>
                            <a:schemeClr val="bg1"/>
                          </a:solidFill>
                          <a:effectLst/>
                          <a:latin typeface="思源黑体" charset="0"/>
                          <a:ea typeface="思源黑体" charset="0"/>
                          <a:cs typeface="+mn-ea"/>
                          <a:sym typeface="+mn-lt"/>
                        </a:rPr>
                        <a:t>序号</a:t>
                      </a:r>
                      <a:endParaRPr lang="zh-CN" altLang="en-US" sz="1100" b="1" u="none" strike="noStrike" kern="1200" dirty="0">
                        <a:solidFill>
                          <a:schemeClr val="bg1"/>
                        </a:solidFill>
                        <a:effectLst/>
                        <a:latin typeface="思源黑体" charset="0"/>
                        <a:ea typeface="思源黑体" charset="0"/>
                        <a:cs typeface="+mn-ea"/>
                        <a:sym typeface="+mn-lt"/>
                      </a:endParaRPr>
                    </a:p>
                  </a:txBody>
                  <a:tcPr anchor="ctr"/>
                </a:tc>
                <a:tc>
                  <a:txBody>
                    <a:bodyPr/>
                    <a:lstStyle/>
                    <a:p>
                      <a:pPr algn="ctr">
                        <a:lnSpc>
                          <a:spcPct val="100000"/>
                        </a:lnSpc>
                      </a:pPr>
                      <a:r>
                        <a:rPr lang="zh-CN" altLang="en-US" sz="1100" u="none" strike="noStrike" kern="1200" dirty="0">
                          <a:solidFill>
                            <a:schemeClr val="bg1"/>
                          </a:solidFill>
                          <a:effectLst/>
                          <a:latin typeface="思源黑体" charset="0"/>
                          <a:ea typeface="思源黑体" charset="0"/>
                          <a:cs typeface="+mn-ea"/>
                          <a:sym typeface="+mn-lt"/>
                        </a:rPr>
                        <a:t>标准号</a:t>
                      </a:r>
                      <a:endParaRPr lang="zh-CN" altLang="en-US" sz="1100" b="1" u="none" strike="noStrike" kern="1200" dirty="0">
                        <a:solidFill>
                          <a:schemeClr val="bg1"/>
                        </a:solidFill>
                        <a:effectLst/>
                        <a:latin typeface="思源黑体" charset="0"/>
                        <a:ea typeface="思源黑体" charset="0"/>
                        <a:cs typeface="+mn-ea"/>
                        <a:sym typeface="+mn-lt"/>
                      </a:endParaRPr>
                    </a:p>
                  </a:txBody>
                  <a:tcPr anchor="ctr"/>
                </a:tc>
                <a:tc>
                  <a:txBody>
                    <a:bodyPr/>
                    <a:lstStyle/>
                    <a:p>
                      <a:pPr algn="ctr">
                        <a:lnSpc>
                          <a:spcPct val="100000"/>
                        </a:lnSpc>
                      </a:pPr>
                      <a:r>
                        <a:rPr lang="zh-CN" altLang="en-US" sz="1100" u="none" strike="noStrike" kern="1200" dirty="0">
                          <a:solidFill>
                            <a:schemeClr val="bg1"/>
                          </a:solidFill>
                          <a:effectLst/>
                          <a:latin typeface="思源黑体" charset="0"/>
                          <a:ea typeface="思源黑体" charset="0"/>
                          <a:cs typeface="+mn-ea"/>
                          <a:sym typeface="+mn-lt"/>
                        </a:rPr>
                        <a:t>国家标准名称</a:t>
                      </a:r>
                      <a:endParaRPr lang="zh-CN" altLang="en-US" sz="1100" b="1" u="none" strike="noStrike" kern="1200" dirty="0">
                        <a:solidFill>
                          <a:schemeClr val="bg1"/>
                        </a:solidFill>
                        <a:effectLst/>
                        <a:latin typeface="思源黑体" charset="0"/>
                        <a:ea typeface="思源黑体" charset="0"/>
                        <a:cs typeface="+mn-ea"/>
                        <a:sym typeface="+mn-lt"/>
                      </a:endParaRPr>
                    </a:p>
                  </a:txBody>
                  <a:tcPr anchor="ctr"/>
                </a:tc>
                <a:tc>
                  <a:txBody>
                    <a:bodyPr/>
                    <a:lstStyle/>
                    <a:p>
                      <a:pPr algn="ctr">
                        <a:lnSpc>
                          <a:spcPct val="100000"/>
                        </a:lnSpc>
                      </a:pPr>
                      <a:r>
                        <a:rPr lang="zh-CN" altLang="en-US" sz="1100" u="none" strike="noStrike" kern="1200" dirty="0">
                          <a:solidFill>
                            <a:schemeClr val="bg1"/>
                          </a:solidFill>
                          <a:effectLst/>
                          <a:latin typeface="思源黑体" charset="0"/>
                          <a:ea typeface="思源黑体" charset="0"/>
                          <a:cs typeface="+mn-ea"/>
                          <a:sym typeface="+mn-lt"/>
                        </a:rPr>
                        <a:t>状态</a:t>
                      </a:r>
                      <a:endParaRPr lang="zh-CN" altLang="en-US" sz="1100" b="1" u="none" strike="noStrike" kern="1200" dirty="0">
                        <a:solidFill>
                          <a:schemeClr val="bg1"/>
                        </a:solidFill>
                        <a:effectLst/>
                        <a:latin typeface="思源黑体" charset="0"/>
                        <a:ea typeface="思源黑体" charset="0"/>
                        <a:cs typeface="+mn-ea"/>
                        <a:sym typeface="+mn-lt"/>
                      </a:endParaRPr>
                    </a:p>
                  </a:txBody>
                  <a:tcPr anchor="ctr"/>
                </a:tc>
                <a:extLst>
                  <a:ext uri="{0D108BD9-81ED-4DB2-BD59-A6C34878D82A}">
                    <a16:rowId xmlns:a16="http://schemas.microsoft.com/office/drawing/2014/main" val="10000"/>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1</a:t>
                      </a:r>
                    </a:p>
                  </a:txBody>
                  <a:tcPr anchor="ctr"/>
                </a:tc>
                <a:tc>
                  <a:txBody>
                    <a:bodyPr/>
                    <a:lstStyle/>
                    <a:p>
                      <a:pPr algn="l" fontAlgn="b">
                        <a:lnSpc>
                          <a:spcPct val="150000"/>
                        </a:lnSpc>
                      </a:pPr>
                      <a:r>
                        <a:rPr lang="is-IS" sz="1100" u="none" strike="noStrike" dirty="0">
                          <a:solidFill>
                            <a:srgbClr val="121720"/>
                          </a:solidFill>
                          <a:effectLst/>
                          <a:latin typeface="思源黑体" charset="0"/>
                          <a:ea typeface="思源黑体" charset="0"/>
                          <a:cs typeface="+mn-ea"/>
                          <a:sym typeface="+mn-lt"/>
                        </a:rPr>
                        <a:t>GB/</a:t>
                      </a:r>
                      <a:r>
                        <a:rPr lang="is-IS" sz="1100" u="none" strike="noStrike" kern="1200" dirty="0">
                          <a:solidFill>
                            <a:srgbClr val="121720"/>
                          </a:solidFill>
                          <a:effectLst/>
                          <a:latin typeface="思源黑体" charset="0"/>
                          <a:ea typeface="思源黑体" charset="0"/>
                          <a:cs typeface="+mn-ea"/>
                          <a:sym typeface="+mn-lt"/>
                        </a:rPr>
                        <a:t>T28168-2011</a:t>
                      </a:r>
                    </a:p>
                  </a:txBody>
                  <a:tcPr marL="0" marR="0" marT="0" marB="0" anchor="ctr"/>
                </a:tc>
                <a:tc>
                  <a:txBody>
                    <a:bodyPr/>
                    <a:lstStyle/>
                    <a:p>
                      <a:pPr algn="l" fontAlgn="b">
                        <a:lnSpc>
                          <a:spcPct val="150000"/>
                        </a:lnSpc>
                      </a:pPr>
                      <a:r>
                        <a:rPr lang="zh-TW" altLang="en-US" sz="1100" u="none" strike="noStrike" dirty="0">
                          <a:solidFill>
                            <a:srgbClr val="121720"/>
                          </a:solidFill>
                          <a:effectLst/>
                          <a:latin typeface="思源黑体" charset="0"/>
                          <a:ea typeface="思源黑体" charset="0"/>
                          <a:cs typeface="+mn-ea"/>
                          <a:sym typeface="+mn-lt"/>
                        </a:rPr>
                        <a:t>信息技术中间件消息中间件技术规范</a:t>
                      </a:r>
                      <a:endParaRPr lang="zh-TW" altLang="en-US" sz="1100" b="0" i="0" u="none" strike="noStrike"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lang="zh-CN" altLang="en-US" sz="1050" dirty="0">
                          <a:solidFill>
                            <a:srgbClr val="121720"/>
                          </a:solidFill>
                          <a:latin typeface="思源黑体" charset="0"/>
                          <a:ea typeface="思源黑体" charset="0"/>
                          <a:cs typeface="+mn-ea"/>
                          <a:sym typeface="+mn-lt"/>
                        </a:rPr>
                        <a:t>现行</a:t>
                      </a:r>
                    </a:p>
                  </a:txBody>
                  <a:tcPr anchor="ctr"/>
                </a:tc>
                <a:extLst>
                  <a:ext uri="{0D108BD9-81ED-4DB2-BD59-A6C34878D82A}">
                    <a16:rowId xmlns:a16="http://schemas.microsoft.com/office/drawing/2014/main" val="10001"/>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2</a:t>
                      </a:r>
                    </a:p>
                  </a:txBody>
                  <a:tcPr anchor="ctr"/>
                </a:tc>
                <a:tc>
                  <a:txBody>
                    <a:bodyPr/>
                    <a:lstStyle/>
                    <a:p>
                      <a:pPr marL="0" algn="l" defTabSz="725805" rtl="0" eaLnBrk="1" fontAlgn="b" latinLnBrk="0" hangingPunct="1">
                        <a:lnSpc>
                          <a:spcPct val="150000"/>
                        </a:lnSpc>
                      </a:pPr>
                      <a:r>
                        <a:rPr lang="en-US" sz="1100" u="none" strike="noStrike" kern="1200" dirty="0">
                          <a:solidFill>
                            <a:srgbClr val="121720"/>
                          </a:solidFill>
                          <a:effectLst/>
                          <a:latin typeface="思源黑体" charset="0"/>
                          <a:ea typeface="思源黑体" charset="0"/>
                          <a:cs typeface="+mn-ea"/>
                          <a:sym typeface="+mn-lt"/>
                        </a:rPr>
                        <a:t>GB/T33846.1-2017</a:t>
                      </a:r>
                      <a:endParaRPr 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marL="0" algn="l" defTabSz="725805" rtl="0" eaLnBrk="1" fontAlgn="b" latinLnBrk="0" hangingPunct="1">
                        <a:lnSpc>
                          <a:spcPct val="150000"/>
                        </a:lnSpc>
                      </a:pPr>
                      <a:r>
                        <a:rPr lang="zh-TW" altLang="en-US" sz="1100" u="none" strike="noStrike" kern="1200" dirty="0">
                          <a:solidFill>
                            <a:srgbClr val="121720"/>
                          </a:solidFill>
                          <a:effectLst/>
                          <a:latin typeface="思源黑体" charset="0"/>
                          <a:ea typeface="思源黑体" charset="0"/>
                          <a:cs typeface="+mn-ea"/>
                          <a:sym typeface="+mn-lt"/>
                        </a:rPr>
                        <a:t>信息技术</a:t>
                      </a:r>
                      <a:r>
                        <a:rPr lang="en-US" altLang="zh-TW" sz="1100" u="none" strike="noStrike" kern="1200" dirty="0">
                          <a:solidFill>
                            <a:srgbClr val="121720"/>
                          </a:solidFill>
                          <a:effectLst/>
                          <a:latin typeface="思源黑体" charset="0"/>
                          <a:ea typeface="思源黑体" charset="0"/>
                          <a:cs typeface="+mn-ea"/>
                          <a:sym typeface="+mn-lt"/>
                        </a:rPr>
                        <a:t>SOA</a:t>
                      </a:r>
                      <a:r>
                        <a:rPr lang="zh-TW" altLang="en-US" sz="1100" u="none" strike="noStrike" kern="1200" dirty="0">
                          <a:solidFill>
                            <a:srgbClr val="121720"/>
                          </a:solidFill>
                          <a:effectLst/>
                          <a:latin typeface="思源黑体" charset="0"/>
                          <a:ea typeface="思源黑体" charset="0"/>
                          <a:cs typeface="+mn-ea"/>
                          <a:sym typeface="+mn-lt"/>
                        </a:rPr>
                        <a:t>支撑功能单元互操作第</a:t>
                      </a:r>
                      <a:r>
                        <a:rPr lang="en-US" altLang="zh-TW" sz="1100" u="none" strike="noStrike" kern="1200" dirty="0">
                          <a:solidFill>
                            <a:srgbClr val="121720"/>
                          </a:solidFill>
                          <a:effectLst/>
                          <a:latin typeface="思源黑体" charset="0"/>
                          <a:ea typeface="思源黑体" charset="0"/>
                          <a:cs typeface="+mn-ea"/>
                          <a:sym typeface="+mn-lt"/>
                        </a:rPr>
                        <a:t>1</a:t>
                      </a:r>
                      <a:r>
                        <a:rPr lang="zh-TW" altLang="en-US" sz="1100" u="none" strike="noStrike" kern="1200" dirty="0">
                          <a:solidFill>
                            <a:srgbClr val="121720"/>
                          </a:solidFill>
                          <a:effectLst/>
                          <a:latin typeface="思源黑体" charset="0"/>
                          <a:ea typeface="思源黑体" charset="0"/>
                          <a:cs typeface="+mn-ea"/>
                          <a:sym typeface="+mn-lt"/>
                        </a:rPr>
                        <a:t>部分：总体框架</a:t>
                      </a:r>
                      <a:endParaRPr lang="zh-TW" alt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kumimoji="0" lang="zh-CN" altLang="en-US" sz="1050" u="none" strike="noStrike" kern="1200" cap="none" spc="0" normalizeH="0" baseline="0" noProof="0">
                          <a:ln>
                            <a:noFill/>
                          </a:ln>
                          <a:solidFill>
                            <a:srgbClr val="121720"/>
                          </a:solidFill>
                          <a:effectLst/>
                          <a:uLnTx/>
                          <a:uFillTx/>
                          <a:latin typeface="思源黑体" charset="0"/>
                          <a:ea typeface="思源黑体" charset="0"/>
                          <a:cs typeface="+mn-ea"/>
                          <a:sym typeface="+mn-lt"/>
                        </a:rPr>
                        <a:t>现行</a:t>
                      </a:r>
                      <a:endParaRPr kumimoji="0" lang="zh-CN" altLang="en-US" sz="1050" u="none" strike="noStrike" kern="1200" cap="none" spc="0" normalizeH="0" baseline="0" noProof="0" dirty="0">
                        <a:ln>
                          <a:noFill/>
                        </a:ln>
                        <a:solidFill>
                          <a:srgbClr val="121720"/>
                        </a:solidFill>
                        <a:effectLst/>
                        <a:uLnTx/>
                        <a:uFillTx/>
                        <a:latin typeface="思源黑体" charset="0"/>
                        <a:ea typeface="思源黑体" charset="0"/>
                        <a:cs typeface="+mn-ea"/>
                        <a:sym typeface="+mn-lt"/>
                      </a:endParaRPr>
                    </a:p>
                  </a:txBody>
                  <a:tcPr anchor="ctr"/>
                </a:tc>
                <a:extLst>
                  <a:ext uri="{0D108BD9-81ED-4DB2-BD59-A6C34878D82A}">
                    <a16:rowId xmlns:a16="http://schemas.microsoft.com/office/drawing/2014/main" val="10002"/>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3</a:t>
                      </a:r>
                    </a:p>
                  </a:txBody>
                  <a:tcPr anchor="ctr"/>
                </a:tc>
                <a:tc>
                  <a:txBody>
                    <a:bodyPr/>
                    <a:lstStyle/>
                    <a:p>
                      <a:pPr marL="0" algn="l" defTabSz="725805" rtl="0" eaLnBrk="1" fontAlgn="b" latinLnBrk="0" hangingPunct="1">
                        <a:lnSpc>
                          <a:spcPct val="150000"/>
                        </a:lnSpc>
                      </a:pPr>
                      <a:r>
                        <a:rPr lang="en-US" sz="1100" u="none" strike="noStrike" kern="1200" dirty="0">
                          <a:solidFill>
                            <a:srgbClr val="121720"/>
                          </a:solidFill>
                          <a:effectLst/>
                          <a:latin typeface="思源黑体" charset="0"/>
                          <a:ea typeface="思源黑体" charset="0"/>
                          <a:cs typeface="+mn-ea"/>
                          <a:sym typeface="+mn-lt"/>
                        </a:rPr>
                        <a:t>GB/T33846.2-2017</a:t>
                      </a:r>
                      <a:endParaRPr 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marL="0" algn="l" defTabSz="725805" rtl="0" eaLnBrk="1" fontAlgn="b" latinLnBrk="0" hangingPunct="1">
                        <a:lnSpc>
                          <a:spcPct val="150000"/>
                        </a:lnSpc>
                      </a:pPr>
                      <a:r>
                        <a:rPr lang="zh-TW" altLang="en-US" sz="1100" u="none" strike="noStrike" kern="1200" dirty="0">
                          <a:solidFill>
                            <a:srgbClr val="121720"/>
                          </a:solidFill>
                          <a:effectLst/>
                          <a:latin typeface="思源黑体" charset="0"/>
                          <a:ea typeface="思源黑体" charset="0"/>
                          <a:cs typeface="+mn-ea"/>
                          <a:sym typeface="+mn-lt"/>
                        </a:rPr>
                        <a:t>信息技术</a:t>
                      </a:r>
                      <a:r>
                        <a:rPr lang="en-US" altLang="zh-TW" sz="1100" u="none" strike="noStrike" kern="1200" dirty="0">
                          <a:solidFill>
                            <a:srgbClr val="121720"/>
                          </a:solidFill>
                          <a:effectLst/>
                          <a:latin typeface="思源黑体" charset="0"/>
                          <a:ea typeface="思源黑体" charset="0"/>
                          <a:cs typeface="+mn-ea"/>
                          <a:sym typeface="+mn-lt"/>
                        </a:rPr>
                        <a:t>SOA</a:t>
                      </a:r>
                      <a:r>
                        <a:rPr lang="zh-TW" altLang="en-US" sz="1100" u="none" strike="noStrike" kern="1200" dirty="0">
                          <a:solidFill>
                            <a:srgbClr val="121720"/>
                          </a:solidFill>
                          <a:effectLst/>
                          <a:latin typeface="思源黑体" charset="0"/>
                          <a:ea typeface="思源黑体" charset="0"/>
                          <a:cs typeface="+mn-ea"/>
                          <a:sym typeface="+mn-lt"/>
                        </a:rPr>
                        <a:t>支撑功能单元互操作第</a:t>
                      </a:r>
                      <a:r>
                        <a:rPr lang="en-US" altLang="zh-TW" sz="1100" u="none" strike="noStrike" kern="1200" dirty="0">
                          <a:solidFill>
                            <a:srgbClr val="121720"/>
                          </a:solidFill>
                          <a:effectLst/>
                          <a:latin typeface="思源黑体" charset="0"/>
                          <a:ea typeface="思源黑体" charset="0"/>
                          <a:cs typeface="+mn-ea"/>
                          <a:sym typeface="+mn-lt"/>
                        </a:rPr>
                        <a:t>2</a:t>
                      </a:r>
                      <a:r>
                        <a:rPr lang="zh-TW" altLang="en-US" sz="1100" u="none" strike="noStrike" kern="1200" dirty="0">
                          <a:solidFill>
                            <a:srgbClr val="121720"/>
                          </a:solidFill>
                          <a:effectLst/>
                          <a:latin typeface="思源黑体" charset="0"/>
                          <a:ea typeface="思源黑体" charset="0"/>
                          <a:cs typeface="+mn-ea"/>
                          <a:sym typeface="+mn-lt"/>
                        </a:rPr>
                        <a:t>部分：技术要求</a:t>
                      </a:r>
                      <a:endParaRPr lang="zh-TW" alt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kumimoji="0" lang="zh-CN" altLang="en-US" sz="1050" u="none" strike="noStrike" kern="1200" cap="none" spc="0" normalizeH="0" baseline="0" noProof="0">
                          <a:ln>
                            <a:noFill/>
                          </a:ln>
                          <a:solidFill>
                            <a:srgbClr val="121720"/>
                          </a:solidFill>
                          <a:effectLst/>
                          <a:uLnTx/>
                          <a:uFillTx/>
                          <a:latin typeface="思源黑体" charset="0"/>
                          <a:ea typeface="思源黑体" charset="0"/>
                          <a:cs typeface="+mn-ea"/>
                          <a:sym typeface="+mn-lt"/>
                        </a:rPr>
                        <a:t>现行</a:t>
                      </a:r>
                    </a:p>
                  </a:txBody>
                  <a:tcPr anchor="ctr"/>
                </a:tc>
                <a:extLst>
                  <a:ext uri="{0D108BD9-81ED-4DB2-BD59-A6C34878D82A}">
                    <a16:rowId xmlns:a16="http://schemas.microsoft.com/office/drawing/2014/main" val="10003"/>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4</a:t>
                      </a:r>
                    </a:p>
                  </a:txBody>
                  <a:tcPr anchor="ctr"/>
                </a:tc>
                <a:tc>
                  <a:txBody>
                    <a:bodyPr/>
                    <a:lstStyle/>
                    <a:p>
                      <a:pPr marL="0" algn="l" defTabSz="725805" rtl="0" eaLnBrk="1" fontAlgn="b" latinLnBrk="0" hangingPunct="1">
                        <a:lnSpc>
                          <a:spcPct val="150000"/>
                        </a:lnSpc>
                      </a:pPr>
                      <a:r>
                        <a:rPr lang="en-US" sz="1100" u="none" strike="noStrike" kern="1200" dirty="0">
                          <a:solidFill>
                            <a:srgbClr val="121720"/>
                          </a:solidFill>
                          <a:effectLst/>
                          <a:latin typeface="思源黑体" charset="0"/>
                          <a:ea typeface="思源黑体" charset="0"/>
                          <a:cs typeface="+mn-ea"/>
                          <a:sym typeface="+mn-lt"/>
                        </a:rPr>
                        <a:t>GB/T30883-2014</a:t>
                      </a:r>
                      <a:endParaRPr 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marL="0" algn="l" defTabSz="725805" rtl="0" eaLnBrk="1" fontAlgn="b" latinLnBrk="0" hangingPunct="1">
                        <a:lnSpc>
                          <a:spcPct val="150000"/>
                        </a:lnSpc>
                      </a:pPr>
                      <a:r>
                        <a:rPr lang="zh-TW" altLang="en-US" sz="1100" u="none" strike="noStrike" kern="1200" dirty="0">
                          <a:solidFill>
                            <a:srgbClr val="121720"/>
                          </a:solidFill>
                          <a:effectLst/>
                          <a:latin typeface="思源黑体" charset="0"/>
                          <a:ea typeface="思源黑体" charset="0"/>
                          <a:cs typeface="+mn-ea"/>
                          <a:sym typeface="+mn-lt"/>
                        </a:rPr>
                        <a:t>信息技术数据集成中间件</a:t>
                      </a:r>
                      <a:endParaRPr lang="zh-TW" alt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kumimoji="0" lang="zh-CN" altLang="en-US" sz="1050" u="none" strike="noStrike" kern="1200" cap="none" spc="0" normalizeH="0" baseline="0" noProof="0">
                          <a:ln>
                            <a:noFill/>
                          </a:ln>
                          <a:solidFill>
                            <a:srgbClr val="121720"/>
                          </a:solidFill>
                          <a:effectLst/>
                          <a:uLnTx/>
                          <a:uFillTx/>
                          <a:latin typeface="思源黑体" charset="0"/>
                          <a:ea typeface="思源黑体" charset="0"/>
                          <a:cs typeface="+mn-ea"/>
                          <a:sym typeface="+mn-lt"/>
                        </a:rPr>
                        <a:t>现行</a:t>
                      </a:r>
                      <a:endParaRPr kumimoji="0" lang="zh-CN" altLang="en-US" sz="1050" u="none" strike="noStrike" kern="1200" cap="none" spc="0" normalizeH="0" baseline="0" noProof="0" dirty="0">
                        <a:ln>
                          <a:noFill/>
                        </a:ln>
                        <a:solidFill>
                          <a:srgbClr val="121720"/>
                        </a:solidFill>
                        <a:effectLst/>
                        <a:uLnTx/>
                        <a:uFillTx/>
                        <a:latin typeface="思源黑体" charset="0"/>
                        <a:ea typeface="思源黑体" charset="0"/>
                        <a:cs typeface="+mn-ea"/>
                        <a:sym typeface="+mn-lt"/>
                      </a:endParaRPr>
                    </a:p>
                  </a:txBody>
                  <a:tcPr anchor="ctr"/>
                </a:tc>
                <a:extLst>
                  <a:ext uri="{0D108BD9-81ED-4DB2-BD59-A6C34878D82A}">
                    <a16:rowId xmlns:a16="http://schemas.microsoft.com/office/drawing/2014/main" val="10004"/>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5</a:t>
                      </a:r>
                    </a:p>
                  </a:txBody>
                  <a:tcPr anchor="ctr"/>
                </a:tc>
                <a:tc>
                  <a:txBody>
                    <a:bodyPr/>
                    <a:lstStyle/>
                    <a:p>
                      <a:pPr marL="0" algn="l" defTabSz="725805" rtl="0" eaLnBrk="1" fontAlgn="b" latinLnBrk="0" hangingPunct="1">
                        <a:lnSpc>
                          <a:spcPct val="150000"/>
                        </a:lnSpc>
                      </a:pPr>
                      <a:r>
                        <a:rPr lang="en-US" sz="1100" u="none" strike="noStrike" kern="1200" dirty="0">
                          <a:solidFill>
                            <a:srgbClr val="121720"/>
                          </a:solidFill>
                          <a:effectLst/>
                          <a:latin typeface="思源黑体" charset="0"/>
                          <a:ea typeface="思源黑体" charset="0"/>
                          <a:cs typeface="+mn-ea"/>
                          <a:sym typeface="+mn-lt"/>
                        </a:rPr>
                        <a:t>SJ/T11677-2017</a:t>
                      </a:r>
                      <a:endParaRPr 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marL="0" algn="l" defTabSz="725805" rtl="0" eaLnBrk="1" fontAlgn="b" latinLnBrk="0" hangingPunct="1">
                        <a:lnSpc>
                          <a:spcPct val="150000"/>
                        </a:lnSpc>
                      </a:pPr>
                      <a:r>
                        <a:rPr lang="zh-TW" altLang="en-US" sz="1100" u="none" strike="noStrike" kern="1200" dirty="0">
                          <a:solidFill>
                            <a:srgbClr val="121720"/>
                          </a:solidFill>
                          <a:effectLst/>
                          <a:latin typeface="思源黑体" charset="0"/>
                          <a:ea typeface="思源黑体" charset="0"/>
                          <a:cs typeface="+mn-ea"/>
                          <a:sym typeface="+mn-lt"/>
                        </a:rPr>
                        <a:t>信息技术交易中间件性能测试规范</a:t>
                      </a:r>
                      <a:endParaRPr lang="zh-TW" alt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kumimoji="0" lang="zh-CN" altLang="en-US" sz="1050" u="none" strike="noStrike" kern="1200" cap="none" spc="0" normalizeH="0" baseline="0" noProof="0">
                          <a:ln>
                            <a:noFill/>
                          </a:ln>
                          <a:solidFill>
                            <a:srgbClr val="121720"/>
                          </a:solidFill>
                          <a:effectLst/>
                          <a:uLnTx/>
                          <a:uFillTx/>
                          <a:latin typeface="思源黑体" charset="0"/>
                          <a:ea typeface="思源黑体" charset="0"/>
                          <a:cs typeface="+mn-ea"/>
                          <a:sym typeface="+mn-lt"/>
                        </a:rPr>
                        <a:t>现行</a:t>
                      </a:r>
                      <a:endParaRPr kumimoji="0" lang="zh-CN" altLang="en-US" sz="1050" u="none" strike="noStrike" kern="1200" cap="none" spc="0" normalizeH="0" baseline="0" noProof="0" dirty="0">
                        <a:ln>
                          <a:noFill/>
                        </a:ln>
                        <a:solidFill>
                          <a:srgbClr val="121720"/>
                        </a:solidFill>
                        <a:effectLst/>
                        <a:uLnTx/>
                        <a:uFillTx/>
                        <a:latin typeface="思源黑体" charset="0"/>
                        <a:ea typeface="思源黑体" charset="0"/>
                        <a:cs typeface="+mn-ea"/>
                        <a:sym typeface="+mn-lt"/>
                      </a:endParaRPr>
                    </a:p>
                  </a:txBody>
                  <a:tcPr anchor="ctr"/>
                </a:tc>
                <a:extLst>
                  <a:ext uri="{0D108BD9-81ED-4DB2-BD59-A6C34878D82A}">
                    <a16:rowId xmlns:a16="http://schemas.microsoft.com/office/drawing/2014/main" val="10005"/>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6</a:t>
                      </a:r>
                    </a:p>
                  </a:txBody>
                  <a:tcPr anchor="ctr"/>
                </a:tc>
                <a:tc>
                  <a:txBody>
                    <a:bodyPr/>
                    <a:lstStyle/>
                    <a:p>
                      <a:pPr marL="0" algn="l" defTabSz="725805" rtl="0" eaLnBrk="1" fontAlgn="b" latinLnBrk="0" hangingPunct="1">
                        <a:lnSpc>
                          <a:spcPct val="150000"/>
                        </a:lnSpc>
                      </a:pPr>
                      <a:r>
                        <a:rPr lang="is-IS" sz="1100" u="none" strike="noStrike" kern="1200" dirty="0">
                          <a:solidFill>
                            <a:srgbClr val="121720"/>
                          </a:solidFill>
                          <a:effectLst/>
                          <a:latin typeface="思源黑体" charset="0"/>
                          <a:ea typeface="思源黑体" charset="0"/>
                          <a:cs typeface="+mn-ea"/>
                          <a:sym typeface="+mn-lt"/>
                        </a:rPr>
                        <a:t>GB/T26232-2010</a:t>
                      </a:r>
                      <a:endParaRPr lang="is-I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marL="0" algn="l" defTabSz="725805" rtl="0" eaLnBrk="1" fontAlgn="b" latinLnBrk="0" hangingPunct="1">
                        <a:lnSpc>
                          <a:spcPct val="150000"/>
                        </a:lnSpc>
                      </a:pPr>
                      <a:r>
                        <a:rPr lang="zh-TW" altLang="en-US" sz="1100" u="none" strike="noStrike" kern="1200" dirty="0">
                          <a:solidFill>
                            <a:srgbClr val="121720"/>
                          </a:solidFill>
                          <a:effectLst/>
                          <a:latin typeface="思源黑体" charset="0"/>
                          <a:ea typeface="思源黑体" charset="0"/>
                          <a:cs typeface="+mn-ea"/>
                          <a:sym typeface="+mn-lt"/>
                        </a:rPr>
                        <a:t>基于</a:t>
                      </a:r>
                      <a:r>
                        <a:rPr lang="en-US" altLang="zh-TW" sz="1100" u="none" strike="noStrike" kern="1200" dirty="0">
                          <a:solidFill>
                            <a:srgbClr val="121720"/>
                          </a:solidFill>
                          <a:effectLst/>
                          <a:latin typeface="思源黑体" charset="0"/>
                          <a:ea typeface="思源黑体" charset="0"/>
                          <a:cs typeface="+mn-ea"/>
                          <a:sym typeface="+mn-lt"/>
                        </a:rPr>
                        <a:t>J2EE</a:t>
                      </a:r>
                      <a:r>
                        <a:rPr lang="zh-TW" altLang="en-US" sz="1100" u="none" strike="noStrike" kern="1200" dirty="0">
                          <a:solidFill>
                            <a:srgbClr val="121720"/>
                          </a:solidFill>
                          <a:effectLst/>
                          <a:latin typeface="思源黑体" charset="0"/>
                          <a:ea typeface="思源黑体" charset="0"/>
                          <a:cs typeface="+mn-ea"/>
                          <a:sym typeface="+mn-lt"/>
                        </a:rPr>
                        <a:t>的应用服务器技术规范</a:t>
                      </a:r>
                      <a:endParaRPr lang="zh-TW" alt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kumimoji="0" lang="zh-CN" altLang="en-US" sz="1050" u="none" strike="noStrike" kern="1200" cap="none" spc="0" normalizeH="0" baseline="0" noProof="0">
                          <a:ln>
                            <a:noFill/>
                          </a:ln>
                          <a:solidFill>
                            <a:srgbClr val="121720"/>
                          </a:solidFill>
                          <a:effectLst/>
                          <a:uLnTx/>
                          <a:uFillTx/>
                          <a:latin typeface="思源黑体" charset="0"/>
                          <a:ea typeface="思源黑体" charset="0"/>
                          <a:cs typeface="+mn-ea"/>
                          <a:sym typeface="+mn-lt"/>
                        </a:rPr>
                        <a:t>现行</a:t>
                      </a:r>
                      <a:endParaRPr kumimoji="0" lang="zh-CN" altLang="en-US" sz="1050" u="none" strike="noStrike" kern="1200" cap="none" spc="0" normalizeH="0" baseline="0" noProof="0" dirty="0">
                        <a:ln>
                          <a:noFill/>
                        </a:ln>
                        <a:solidFill>
                          <a:srgbClr val="121720"/>
                        </a:solidFill>
                        <a:effectLst/>
                        <a:uLnTx/>
                        <a:uFillTx/>
                        <a:latin typeface="思源黑体" charset="0"/>
                        <a:ea typeface="思源黑体" charset="0"/>
                        <a:cs typeface="+mn-ea"/>
                        <a:sym typeface="+mn-lt"/>
                      </a:endParaRPr>
                    </a:p>
                  </a:txBody>
                  <a:tcPr anchor="ctr"/>
                </a:tc>
                <a:extLst>
                  <a:ext uri="{0D108BD9-81ED-4DB2-BD59-A6C34878D82A}">
                    <a16:rowId xmlns:a16="http://schemas.microsoft.com/office/drawing/2014/main" val="10006"/>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7</a:t>
                      </a:r>
                    </a:p>
                  </a:txBody>
                  <a:tcPr anchor="ctr"/>
                </a:tc>
                <a:tc>
                  <a:txBody>
                    <a:bodyPr/>
                    <a:lstStyle/>
                    <a:p>
                      <a:pPr marL="0" algn="l" defTabSz="725805" rtl="0" eaLnBrk="1" fontAlgn="b" latinLnBrk="0" hangingPunct="1">
                        <a:lnSpc>
                          <a:spcPct val="150000"/>
                        </a:lnSpc>
                      </a:pPr>
                      <a:r>
                        <a:rPr lang="en-US" sz="1100" u="none" strike="noStrike" kern="1200" dirty="0">
                          <a:solidFill>
                            <a:srgbClr val="121720"/>
                          </a:solidFill>
                          <a:effectLst/>
                          <a:latin typeface="思源黑体" charset="0"/>
                          <a:ea typeface="思源黑体" charset="0"/>
                          <a:cs typeface="+mn-ea"/>
                          <a:sym typeface="+mn-lt"/>
                        </a:rPr>
                        <a:t>GB/T33846.3-2017</a:t>
                      </a:r>
                      <a:endParaRPr 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marL="0" algn="l" defTabSz="725805" rtl="0" eaLnBrk="1" fontAlgn="b" latinLnBrk="0" hangingPunct="1">
                        <a:lnSpc>
                          <a:spcPct val="150000"/>
                        </a:lnSpc>
                      </a:pPr>
                      <a:r>
                        <a:rPr lang="zh-TW" altLang="en-US" sz="1100" u="none" strike="noStrike" kern="1200" dirty="0">
                          <a:solidFill>
                            <a:srgbClr val="121720"/>
                          </a:solidFill>
                          <a:effectLst/>
                          <a:latin typeface="思源黑体" charset="0"/>
                          <a:ea typeface="思源黑体" charset="0"/>
                          <a:cs typeface="+mn-ea"/>
                          <a:sym typeface="+mn-lt"/>
                        </a:rPr>
                        <a:t>信息技术</a:t>
                      </a:r>
                      <a:r>
                        <a:rPr lang="en-US" altLang="zh-TW" sz="1100" u="none" strike="noStrike" kern="1200" dirty="0">
                          <a:solidFill>
                            <a:srgbClr val="121720"/>
                          </a:solidFill>
                          <a:effectLst/>
                          <a:latin typeface="思源黑体" charset="0"/>
                          <a:ea typeface="思源黑体" charset="0"/>
                          <a:cs typeface="+mn-ea"/>
                          <a:sym typeface="+mn-lt"/>
                        </a:rPr>
                        <a:t>SOA</a:t>
                      </a:r>
                      <a:r>
                        <a:rPr lang="zh-TW" altLang="en-US" sz="1100" u="none" strike="noStrike" kern="1200" dirty="0">
                          <a:solidFill>
                            <a:srgbClr val="121720"/>
                          </a:solidFill>
                          <a:effectLst/>
                          <a:latin typeface="思源黑体" charset="0"/>
                          <a:ea typeface="思源黑体" charset="0"/>
                          <a:cs typeface="+mn-ea"/>
                          <a:sym typeface="+mn-lt"/>
                        </a:rPr>
                        <a:t>支撑功能单元互操作第</a:t>
                      </a:r>
                      <a:r>
                        <a:rPr lang="en-US" altLang="zh-TW" sz="1100" u="none" strike="noStrike" kern="1200" dirty="0">
                          <a:solidFill>
                            <a:srgbClr val="121720"/>
                          </a:solidFill>
                          <a:effectLst/>
                          <a:latin typeface="思源黑体" charset="0"/>
                          <a:ea typeface="思源黑体" charset="0"/>
                          <a:cs typeface="+mn-ea"/>
                          <a:sym typeface="+mn-lt"/>
                        </a:rPr>
                        <a:t>3</a:t>
                      </a:r>
                      <a:r>
                        <a:rPr lang="zh-TW" altLang="en-US" sz="1100" u="none" strike="noStrike" kern="1200" dirty="0">
                          <a:solidFill>
                            <a:srgbClr val="121720"/>
                          </a:solidFill>
                          <a:effectLst/>
                          <a:latin typeface="思源黑体" charset="0"/>
                          <a:ea typeface="思源黑体" charset="0"/>
                          <a:cs typeface="+mn-ea"/>
                          <a:sym typeface="+mn-lt"/>
                        </a:rPr>
                        <a:t>部分：服务交互通信</a:t>
                      </a:r>
                      <a:endParaRPr lang="zh-TW" alt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kumimoji="0" lang="zh-CN" altLang="en-US" sz="1050" u="none" strike="noStrike" kern="1200" cap="none" spc="0" normalizeH="0" baseline="0" noProof="0">
                          <a:ln>
                            <a:noFill/>
                          </a:ln>
                          <a:solidFill>
                            <a:srgbClr val="121720"/>
                          </a:solidFill>
                          <a:effectLst/>
                          <a:uLnTx/>
                          <a:uFillTx/>
                          <a:latin typeface="思源黑体" charset="0"/>
                          <a:ea typeface="思源黑体" charset="0"/>
                          <a:cs typeface="+mn-ea"/>
                          <a:sym typeface="+mn-lt"/>
                        </a:rPr>
                        <a:t>现行</a:t>
                      </a:r>
                      <a:endParaRPr kumimoji="0" lang="zh-CN" altLang="en-US" sz="1050" u="none" strike="noStrike" kern="1200" cap="none" spc="0" normalizeH="0" baseline="0" noProof="0" dirty="0">
                        <a:ln>
                          <a:noFill/>
                        </a:ln>
                        <a:solidFill>
                          <a:srgbClr val="121720"/>
                        </a:solidFill>
                        <a:effectLst/>
                        <a:uLnTx/>
                        <a:uFillTx/>
                        <a:latin typeface="思源黑体" charset="0"/>
                        <a:ea typeface="思源黑体" charset="0"/>
                        <a:cs typeface="+mn-ea"/>
                        <a:sym typeface="+mn-lt"/>
                      </a:endParaRPr>
                    </a:p>
                  </a:txBody>
                  <a:tcPr anchor="ctr"/>
                </a:tc>
                <a:extLst>
                  <a:ext uri="{0D108BD9-81ED-4DB2-BD59-A6C34878D82A}">
                    <a16:rowId xmlns:a16="http://schemas.microsoft.com/office/drawing/2014/main" val="10007"/>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8</a:t>
                      </a:r>
                    </a:p>
                  </a:txBody>
                  <a:tcPr anchor="ctr"/>
                </a:tc>
                <a:tc>
                  <a:txBody>
                    <a:bodyPr/>
                    <a:lstStyle/>
                    <a:p>
                      <a:pPr marL="0" marR="0" indent="0" algn="l" defTabSz="725805" rtl="0" eaLnBrk="1" fontAlgn="b" latinLnBrk="0" hangingPunct="1">
                        <a:lnSpc>
                          <a:spcPct val="150000"/>
                        </a:lnSpc>
                        <a:spcBef>
                          <a:spcPts val="0"/>
                        </a:spcBef>
                        <a:spcAft>
                          <a:spcPts val="0"/>
                        </a:spcAft>
                        <a:buClrTx/>
                        <a:buSzTx/>
                        <a:buFontTx/>
                        <a:buNone/>
                        <a:defRPr/>
                      </a:pPr>
                      <a:r>
                        <a:rPr lang="en-US" sz="1100" u="none" strike="noStrike" kern="1200" dirty="0">
                          <a:solidFill>
                            <a:srgbClr val="121720"/>
                          </a:solidFill>
                          <a:effectLst/>
                          <a:latin typeface="思源黑体" charset="0"/>
                          <a:ea typeface="思源黑体" charset="0"/>
                          <a:cs typeface="+mn-ea"/>
                          <a:sym typeface="+mn-lt"/>
                        </a:rPr>
                        <a:t>GB/T34079.3-2017</a:t>
                      </a:r>
                      <a:endParaRPr 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marL="0" marR="0" indent="0" algn="l" defTabSz="725805" rtl="0" eaLnBrk="1" fontAlgn="b" latinLnBrk="0" hangingPunct="1">
                        <a:lnSpc>
                          <a:spcPct val="150000"/>
                        </a:lnSpc>
                        <a:spcBef>
                          <a:spcPts val="0"/>
                        </a:spcBef>
                        <a:spcAft>
                          <a:spcPts val="0"/>
                        </a:spcAft>
                        <a:buClrTx/>
                        <a:buSzTx/>
                        <a:buFontTx/>
                        <a:buNone/>
                        <a:defRPr/>
                      </a:pPr>
                      <a:r>
                        <a:rPr lang="zh-TW" altLang="en-US" sz="1100" u="none" strike="noStrike" kern="1200" dirty="0">
                          <a:solidFill>
                            <a:srgbClr val="121720"/>
                          </a:solidFill>
                          <a:effectLst/>
                          <a:latin typeface="思源黑体" charset="0"/>
                          <a:ea typeface="思源黑体" charset="0"/>
                          <a:cs typeface="+mn-ea"/>
                          <a:sym typeface="+mn-lt"/>
                        </a:rPr>
                        <a:t>基于云计算的电子政务公共平台服务规范第</a:t>
                      </a:r>
                      <a:r>
                        <a:rPr lang="en-US" altLang="zh-TW" sz="1100" u="none" strike="noStrike" kern="1200" dirty="0">
                          <a:solidFill>
                            <a:srgbClr val="121720"/>
                          </a:solidFill>
                          <a:effectLst/>
                          <a:latin typeface="思源黑体" charset="0"/>
                          <a:ea typeface="思源黑体" charset="0"/>
                          <a:cs typeface="+mn-ea"/>
                          <a:sym typeface="+mn-lt"/>
                        </a:rPr>
                        <a:t>3</a:t>
                      </a:r>
                      <a:r>
                        <a:rPr lang="zh-TW" altLang="en-US" sz="1100" u="none" strike="noStrike" kern="1200" dirty="0">
                          <a:solidFill>
                            <a:srgbClr val="121720"/>
                          </a:solidFill>
                          <a:effectLst/>
                          <a:latin typeface="思源黑体" charset="0"/>
                          <a:ea typeface="思源黑体" charset="0"/>
                          <a:cs typeface="+mn-ea"/>
                          <a:sym typeface="+mn-lt"/>
                        </a:rPr>
                        <a:t>部分：数据管理</a:t>
                      </a:r>
                      <a:endParaRPr lang="zh-TW" alt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kumimoji="0" lang="zh-CN" altLang="en-US" sz="1050" u="none" strike="noStrike" kern="1200" cap="none" spc="0" normalizeH="0" baseline="0" noProof="0">
                          <a:ln>
                            <a:noFill/>
                          </a:ln>
                          <a:solidFill>
                            <a:srgbClr val="121720"/>
                          </a:solidFill>
                          <a:effectLst/>
                          <a:uLnTx/>
                          <a:uFillTx/>
                          <a:latin typeface="思源黑体" charset="0"/>
                          <a:ea typeface="思源黑体" charset="0"/>
                          <a:cs typeface="+mn-ea"/>
                          <a:sym typeface="+mn-lt"/>
                        </a:rPr>
                        <a:t>现行</a:t>
                      </a:r>
                      <a:endParaRPr kumimoji="0" lang="zh-CN" altLang="en-US" sz="1050" u="none" strike="noStrike" kern="1200" cap="none" spc="0" normalizeH="0" baseline="0" noProof="0" dirty="0">
                        <a:ln>
                          <a:noFill/>
                        </a:ln>
                        <a:solidFill>
                          <a:srgbClr val="121720"/>
                        </a:solidFill>
                        <a:effectLst/>
                        <a:uLnTx/>
                        <a:uFillTx/>
                        <a:latin typeface="思源黑体" charset="0"/>
                        <a:ea typeface="思源黑体" charset="0"/>
                        <a:cs typeface="+mn-ea"/>
                        <a:sym typeface="+mn-lt"/>
                      </a:endParaRPr>
                    </a:p>
                  </a:txBody>
                  <a:tcPr anchor="ctr"/>
                </a:tc>
                <a:extLst>
                  <a:ext uri="{0D108BD9-81ED-4DB2-BD59-A6C34878D82A}">
                    <a16:rowId xmlns:a16="http://schemas.microsoft.com/office/drawing/2014/main" val="10008"/>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9</a:t>
                      </a:r>
                    </a:p>
                  </a:txBody>
                  <a:tcPr anchor="ctr"/>
                </a:tc>
                <a:tc>
                  <a:txBody>
                    <a:bodyPr/>
                    <a:lstStyle/>
                    <a:p>
                      <a:pPr marL="0" marR="0" indent="0" algn="l" defTabSz="725805" rtl="0" eaLnBrk="1" fontAlgn="b" latinLnBrk="0" hangingPunct="1">
                        <a:lnSpc>
                          <a:spcPct val="150000"/>
                        </a:lnSpc>
                        <a:spcBef>
                          <a:spcPts val="0"/>
                        </a:spcBef>
                        <a:spcAft>
                          <a:spcPts val="0"/>
                        </a:spcAft>
                        <a:buClrTx/>
                        <a:buSzTx/>
                        <a:buFontTx/>
                        <a:buNone/>
                        <a:defRPr/>
                      </a:pPr>
                      <a:r>
                        <a:rPr lang="en-US" altLang="en-US" sz="1100" u="none" strike="noStrike" kern="1200" dirty="0">
                          <a:solidFill>
                            <a:srgbClr val="121720"/>
                          </a:solidFill>
                          <a:effectLst/>
                          <a:latin typeface="思源黑体" charset="0"/>
                          <a:ea typeface="思源黑体" charset="0"/>
                          <a:cs typeface="+mn-ea"/>
                          <a:sym typeface="+mn-lt"/>
                        </a:rPr>
                        <a:t>GB/T32419.3-2016</a:t>
                      </a:r>
                      <a:endParaRPr lang="en-US" alt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marL="0" marR="0" indent="0" algn="l" defTabSz="725805" rtl="0" eaLnBrk="1" fontAlgn="b" latinLnBrk="0" hangingPunct="1">
                        <a:lnSpc>
                          <a:spcPct val="150000"/>
                        </a:lnSpc>
                        <a:spcBef>
                          <a:spcPts val="0"/>
                        </a:spcBef>
                        <a:spcAft>
                          <a:spcPts val="0"/>
                        </a:spcAft>
                        <a:buClrTx/>
                        <a:buSzTx/>
                        <a:buFontTx/>
                        <a:buNone/>
                        <a:defRPr/>
                      </a:pPr>
                      <a:r>
                        <a:rPr lang="zh-CN" altLang="en-US" sz="1100" u="none" strike="noStrike" kern="1200" dirty="0">
                          <a:solidFill>
                            <a:srgbClr val="121720"/>
                          </a:solidFill>
                          <a:effectLst/>
                          <a:latin typeface="思源黑体" charset="0"/>
                          <a:ea typeface="思源黑体" charset="0"/>
                          <a:cs typeface="+mn-ea"/>
                          <a:sym typeface="+mn-lt"/>
                        </a:rPr>
                        <a:t>信息技术SOA技术实现规范第3部分：服务管理</a:t>
                      </a:r>
                      <a:endParaRPr lang="zh-CN" alt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kumimoji="0" lang="zh-CN" altLang="en-US" sz="1050" u="none" strike="noStrike" kern="1200" cap="none" spc="0" normalizeH="0" baseline="0" noProof="0">
                          <a:ln>
                            <a:noFill/>
                          </a:ln>
                          <a:solidFill>
                            <a:srgbClr val="121720"/>
                          </a:solidFill>
                          <a:effectLst/>
                          <a:uLnTx/>
                          <a:uFillTx/>
                          <a:latin typeface="思源黑体" charset="0"/>
                          <a:ea typeface="思源黑体" charset="0"/>
                          <a:cs typeface="+mn-ea"/>
                          <a:sym typeface="+mn-lt"/>
                        </a:rPr>
                        <a:t>现行</a:t>
                      </a:r>
                      <a:endParaRPr kumimoji="0" lang="zh-CN" altLang="en-US" sz="1050" u="none" strike="noStrike" kern="1200" cap="none" spc="0" normalizeH="0" baseline="0" noProof="0" dirty="0">
                        <a:ln>
                          <a:noFill/>
                        </a:ln>
                        <a:solidFill>
                          <a:srgbClr val="121720"/>
                        </a:solidFill>
                        <a:effectLst/>
                        <a:uLnTx/>
                        <a:uFillTx/>
                        <a:latin typeface="思源黑体" charset="0"/>
                        <a:ea typeface="思源黑体" charset="0"/>
                        <a:cs typeface="+mn-ea"/>
                        <a:sym typeface="+mn-lt"/>
                      </a:endParaRPr>
                    </a:p>
                  </a:txBody>
                  <a:tcPr anchor="ctr"/>
                </a:tc>
                <a:extLst>
                  <a:ext uri="{0D108BD9-81ED-4DB2-BD59-A6C34878D82A}">
                    <a16:rowId xmlns:a16="http://schemas.microsoft.com/office/drawing/2014/main" val="10009"/>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10</a:t>
                      </a:r>
                    </a:p>
                  </a:txBody>
                  <a:tcPr anchor="ctr"/>
                </a:tc>
                <a:tc>
                  <a:txBody>
                    <a:bodyPr/>
                    <a:lstStyle/>
                    <a:p>
                      <a:pPr marL="0" algn="l" defTabSz="725805" rtl="0" eaLnBrk="1" fontAlgn="b" latinLnBrk="0" hangingPunct="1">
                        <a:lnSpc>
                          <a:spcPct val="150000"/>
                        </a:lnSpc>
                      </a:pPr>
                      <a:r>
                        <a:rPr lang="is-IS" sz="1100" u="none" strike="noStrike" kern="1200" dirty="0">
                          <a:solidFill>
                            <a:srgbClr val="121720"/>
                          </a:solidFill>
                          <a:effectLst/>
                          <a:latin typeface="思源黑体" charset="0"/>
                          <a:ea typeface="思源黑体" charset="0"/>
                          <a:cs typeface="+mn-ea"/>
                          <a:sym typeface="+mn-lt"/>
                        </a:rPr>
                        <a:t>GB/T35301-2017</a:t>
                      </a:r>
                    </a:p>
                  </a:txBody>
                  <a:tcPr marL="0" marR="0" marT="0" marB="0" anchor="ctr"/>
                </a:tc>
                <a:tc>
                  <a:txBody>
                    <a:bodyPr/>
                    <a:lstStyle/>
                    <a:p>
                      <a:pPr marL="0" algn="l" defTabSz="725805" rtl="0" eaLnBrk="1" fontAlgn="b" latinLnBrk="0" hangingPunct="1">
                        <a:lnSpc>
                          <a:spcPct val="150000"/>
                        </a:lnSpc>
                      </a:pPr>
                      <a:r>
                        <a:rPr lang="zh-CN" altLang="en-US" sz="1100" u="none" strike="noStrike" kern="1200" dirty="0">
                          <a:solidFill>
                            <a:srgbClr val="121720"/>
                          </a:solidFill>
                          <a:effectLst/>
                          <a:latin typeface="思源黑体" charset="0"/>
                          <a:ea typeface="思源黑体" charset="0"/>
                          <a:cs typeface="+mn-ea"/>
                          <a:sym typeface="+mn-lt"/>
                        </a:rPr>
                        <a:t>信息技术云计算平台即服务（</a:t>
                      </a:r>
                      <a:r>
                        <a:rPr lang="en-US" altLang="zh-CN" sz="1100" u="none" strike="noStrike" kern="1200" dirty="0">
                          <a:solidFill>
                            <a:srgbClr val="121720"/>
                          </a:solidFill>
                          <a:effectLst/>
                          <a:latin typeface="思源黑体" charset="0"/>
                          <a:ea typeface="思源黑体" charset="0"/>
                          <a:cs typeface="+mn-ea"/>
                          <a:sym typeface="+mn-lt"/>
                        </a:rPr>
                        <a:t>PaaS</a:t>
                      </a:r>
                      <a:r>
                        <a:rPr lang="zh-CN" altLang="en-US" sz="1100" u="none" strike="noStrike" kern="1200" dirty="0">
                          <a:solidFill>
                            <a:srgbClr val="121720"/>
                          </a:solidFill>
                          <a:effectLst/>
                          <a:latin typeface="思源黑体" charset="0"/>
                          <a:ea typeface="思源黑体" charset="0"/>
                          <a:cs typeface="+mn-ea"/>
                          <a:sym typeface="+mn-lt"/>
                        </a:rPr>
                        <a:t>）参考架构</a:t>
                      </a:r>
                      <a:endParaRPr sz="110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kumimoji="0" lang="zh-CN" altLang="en-US" sz="1050" u="none" strike="noStrike" kern="1200" cap="none" spc="0" normalizeH="0" baseline="0" noProof="0">
                          <a:ln>
                            <a:noFill/>
                          </a:ln>
                          <a:solidFill>
                            <a:srgbClr val="121720"/>
                          </a:solidFill>
                          <a:effectLst/>
                          <a:uLnTx/>
                          <a:uFillTx/>
                          <a:latin typeface="思源黑体" charset="0"/>
                          <a:ea typeface="思源黑体" charset="0"/>
                          <a:cs typeface="+mn-ea"/>
                          <a:sym typeface="+mn-lt"/>
                        </a:rPr>
                        <a:t>现行</a:t>
                      </a:r>
                      <a:endParaRPr kumimoji="0" lang="zh-CN" altLang="en-US" sz="1050" u="none" strike="noStrike" kern="1200" cap="none" spc="0" normalizeH="0" baseline="0" noProof="0" dirty="0">
                        <a:ln>
                          <a:noFill/>
                        </a:ln>
                        <a:solidFill>
                          <a:srgbClr val="121720"/>
                        </a:solidFill>
                        <a:effectLst/>
                        <a:uLnTx/>
                        <a:uFillTx/>
                        <a:latin typeface="思源黑体" charset="0"/>
                        <a:ea typeface="思源黑体" charset="0"/>
                        <a:cs typeface="+mn-ea"/>
                        <a:sym typeface="+mn-lt"/>
                      </a:endParaRPr>
                    </a:p>
                  </a:txBody>
                  <a:tcPr anchor="ctr"/>
                </a:tc>
                <a:extLst>
                  <a:ext uri="{0D108BD9-81ED-4DB2-BD59-A6C34878D82A}">
                    <a16:rowId xmlns:a16="http://schemas.microsoft.com/office/drawing/2014/main" val="10010"/>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11</a:t>
                      </a:r>
                    </a:p>
                  </a:txBody>
                  <a:tcPr anchor="ctr"/>
                </a:tc>
                <a:tc>
                  <a:txBody>
                    <a:bodyPr/>
                    <a:lstStyle/>
                    <a:p>
                      <a:pPr marL="0" algn="l" defTabSz="725805" rtl="0" eaLnBrk="1" fontAlgn="b" latinLnBrk="0" hangingPunct="1">
                        <a:lnSpc>
                          <a:spcPct val="150000"/>
                        </a:lnSpc>
                      </a:pPr>
                      <a:r>
                        <a:rPr lang="is-IS" sz="1100" u="none" strike="noStrike" kern="1200" dirty="0">
                          <a:solidFill>
                            <a:srgbClr val="121720"/>
                          </a:solidFill>
                          <a:effectLst/>
                          <a:latin typeface="思源黑体" charset="0"/>
                          <a:ea typeface="思源黑体" charset="0"/>
                          <a:cs typeface="+mn-ea"/>
                          <a:sym typeface="+mn-lt"/>
                        </a:rPr>
                        <a:t>GB/T35103-2017</a:t>
                      </a:r>
                    </a:p>
                  </a:txBody>
                  <a:tcPr marL="0" marR="0" marT="0" marB="0" anchor="ctr"/>
                </a:tc>
                <a:tc>
                  <a:txBody>
                    <a:bodyPr/>
                    <a:lstStyle/>
                    <a:p>
                      <a:pPr marL="0" algn="l" defTabSz="725805" rtl="0" eaLnBrk="1" fontAlgn="b" latinLnBrk="0" hangingPunct="1">
                        <a:lnSpc>
                          <a:spcPct val="150000"/>
                        </a:lnSpc>
                      </a:pPr>
                      <a:r>
                        <a:rPr lang="zh-CN" altLang="en-US" sz="1100" u="none" strike="noStrike" kern="1200" dirty="0">
                          <a:solidFill>
                            <a:srgbClr val="121720"/>
                          </a:solidFill>
                          <a:effectLst/>
                          <a:latin typeface="思源黑体" charset="0"/>
                          <a:ea typeface="思源黑体" charset="0"/>
                          <a:cs typeface="+mn-ea"/>
                          <a:sym typeface="+mn-lt"/>
                        </a:rPr>
                        <a:t>信息技术</a:t>
                      </a:r>
                      <a:r>
                        <a:rPr lang="en-US" altLang="zh-CN" sz="1100" u="none" strike="noStrike" kern="1200" dirty="0">
                          <a:solidFill>
                            <a:srgbClr val="121720"/>
                          </a:solidFill>
                          <a:effectLst/>
                          <a:latin typeface="思源黑体" charset="0"/>
                          <a:ea typeface="思源黑体" charset="0"/>
                          <a:cs typeface="+mn-ea"/>
                          <a:sym typeface="+mn-lt"/>
                        </a:rPr>
                        <a:t>Web</a:t>
                      </a:r>
                      <a:r>
                        <a:rPr lang="zh-CN" altLang="en-US" sz="1100" u="none" strike="noStrike" kern="1200" dirty="0">
                          <a:solidFill>
                            <a:srgbClr val="121720"/>
                          </a:solidFill>
                          <a:effectLst/>
                          <a:latin typeface="思源黑体" charset="0"/>
                          <a:ea typeface="思源黑体" charset="0"/>
                          <a:cs typeface="+mn-ea"/>
                          <a:sym typeface="+mn-lt"/>
                        </a:rPr>
                        <a:t>服务互操作基本轮廓</a:t>
                      </a:r>
                      <a:endParaRPr sz="110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kumimoji="0" lang="zh-CN" altLang="en-US" sz="1050" u="none" strike="noStrike" kern="1200" cap="none" spc="0" normalizeH="0" baseline="0" noProof="0">
                          <a:ln>
                            <a:noFill/>
                          </a:ln>
                          <a:solidFill>
                            <a:srgbClr val="121720"/>
                          </a:solidFill>
                          <a:effectLst/>
                          <a:uLnTx/>
                          <a:uFillTx/>
                          <a:latin typeface="思源黑体" charset="0"/>
                          <a:ea typeface="思源黑体" charset="0"/>
                          <a:cs typeface="+mn-ea"/>
                          <a:sym typeface="+mn-lt"/>
                        </a:rPr>
                        <a:t>现行</a:t>
                      </a:r>
                      <a:endParaRPr kumimoji="0" lang="zh-CN" altLang="en-US" sz="1050" u="none" strike="noStrike" kern="1200" cap="none" spc="0" normalizeH="0" baseline="0" noProof="0" dirty="0">
                        <a:ln>
                          <a:noFill/>
                        </a:ln>
                        <a:solidFill>
                          <a:srgbClr val="121720"/>
                        </a:solidFill>
                        <a:effectLst/>
                        <a:uLnTx/>
                        <a:uFillTx/>
                        <a:latin typeface="思源黑体" charset="0"/>
                        <a:ea typeface="思源黑体" charset="0"/>
                        <a:cs typeface="+mn-ea"/>
                        <a:sym typeface="+mn-lt"/>
                      </a:endParaRPr>
                    </a:p>
                  </a:txBody>
                  <a:tcPr anchor="ctr"/>
                </a:tc>
                <a:extLst>
                  <a:ext uri="{0D108BD9-81ED-4DB2-BD59-A6C34878D82A}">
                    <a16:rowId xmlns:a16="http://schemas.microsoft.com/office/drawing/2014/main" val="10011"/>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12</a:t>
                      </a:r>
                    </a:p>
                  </a:txBody>
                  <a:tcPr anchor="ctr"/>
                </a:tc>
                <a:tc>
                  <a:txBody>
                    <a:bodyPr/>
                    <a:lstStyle/>
                    <a:p>
                      <a:pPr marL="0" algn="l" defTabSz="725805" rtl="0" eaLnBrk="1" fontAlgn="b" latinLnBrk="0" hangingPunct="1">
                        <a:lnSpc>
                          <a:spcPct val="150000"/>
                        </a:lnSpc>
                      </a:pPr>
                      <a:r>
                        <a:rPr lang="en-US" sz="1100" u="none" strike="noStrike" kern="1200" dirty="0">
                          <a:solidFill>
                            <a:srgbClr val="121720"/>
                          </a:solidFill>
                          <a:effectLst/>
                          <a:latin typeface="思源黑体" charset="0"/>
                          <a:ea typeface="思源黑体" charset="0"/>
                          <a:cs typeface="+mn-ea"/>
                          <a:sym typeface="+mn-lt"/>
                        </a:rPr>
                        <a:t>GB/T32419.2-2016</a:t>
                      </a:r>
                      <a:endParaRPr 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marL="0" algn="l" defTabSz="725805" rtl="0" eaLnBrk="1" fontAlgn="b" latinLnBrk="0" hangingPunct="1">
                        <a:lnSpc>
                          <a:spcPct val="150000"/>
                        </a:lnSpc>
                      </a:pPr>
                      <a:r>
                        <a:rPr lang="zh-TW" altLang="en-US" sz="1100" u="none" strike="noStrike" kern="1200" dirty="0">
                          <a:solidFill>
                            <a:srgbClr val="121720"/>
                          </a:solidFill>
                          <a:effectLst/>
                          <a:latin typeface="思源黑体" charset="0"/>
                          <a:ea typeface="思源黑体" charset="0"/>
                          <a:cs typeface="+mn-ea"/>
                          <a:sym typeface="+mn-lt"/>
                        </a:rPr>
                        <a:t>信息技术</a:t>
                      </a:r>
                      <a:r>
                        <a:rPr lang="en-US" altLang="zh-TW" sz="1100" u="none" strike="noStrike" kern="1200" dirty="0">
                          <a:solidFill>
                            <a:srgbClr val="121720"/>
                          </a:solidFill>
                          <a:effectLst/>
                          <a:latin typeface="思源黑体" charset="0"/>
                          <a:ea typeface="思源黑体" charset="0"/>
                          <a:cs typeface="+mn-ea"/>
                          <a:sym typeface="+mn-lt"/>
                        </a:rPr>
                        <a:t>SOA</a:t>
                      </a:r>
                      <a:r>
                        <a:rPr lang="zh-TW" altLang="en-US" sz="1100" u="none" strike="noStrike" kern="1200" dirty="0">
                          <a:solidFill>
                            <a:srgbClr val="121720"/>
                          </a:solidFill>
                          <a:effectLst/>
                          <a:latin typeface="思源黑体" charset="0"/>
                          <a:ea typeface="思源黑体" charset="0"/>
                          <a:cs typeface="+mn-ea"/>
                          <a:sym typeface="+mn-lt"/>
                        </a:rPr>
                        <a:t>技术实现规范第</a:t>
                      </a:r>
                      <a:r>
                        <a:rPr lang="en-US" altLang="zh-TW" sz="1100" u="none" strike="noStrike" kern="1200" dirty="0">
                          <a:solidFill>
                            <a:srgbClr val="121720"/>
                          </a:solidFill>
                          <a:effectLst/>
                          <a:latin typeface="思源黑体" charset="0"/>
                          <a:ea typeface="思源黑体" charset="0"/>
                          <a:cs typeface="+mn-ea"/>
                          <a:sym typeface="+mn-lt"/>
                        </a:rPr>
                        <a:t>2</a:t>
                      </a:r>
                      <a:r>
                        <a:rPr lang="zh-TW" altLang="en-US" sz="1100" u="none" strike="noStrike" kern="1200" dirty="0">
                          <a:solidFill>
                            <a:srgbClr val="121720"/>
                          </a:solidFill>
                          <a:effectLst/>
                          <a:latin typeface="思源黑体" charset="0"/>
                          <a:ea typeface="思源黑体" charset="0"/>
                          <a:cs typeface="+mn-ea"/>
                          <a:sym typeface="+mn-lt"/>
                        </a:rPr>
                        <a:t>部分：服务注册与发现</a:t>
                      </a:r>
                      <a:endParaRPr lang="zh-TW" altLang="en-US"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kumimoji="0" lang="zh-CN" altLang="en-US" sz="1050" u="none" strike="noStrike" kern="1200" cap="none" spc="0" normalizeH="0" baseline="0" noProof="0" dirty="0">
                          <a:ln>
                            <a:noFill/>
                          </a:ln>
                          <a:solidFill>
                            <a:srgbClr val="121720"/>
                          </a:solidFill>
                          <a:effectLst/>
                          <a:uLnTx/>
                          <a:uFillTx/>
                          <a:latin typeface="思源黑体" charset="0"/>
                          <a:ea typeface="思源黑体" charset="0"/>
                          <a:cs typeface="+mn-ea"/>
                          <a:sym typeface="+mn-lt"/>
                        </a:rPr>
                        <a:t>现行</a:t>
                      </a:r>
                    </a:p>
                  </a:txBody>
                  <a:tcPr anchor="ctr"/>
                </a:tc>
                <a:extLst>
                  <a:ext uri="{0D108BD9-81ED-4DB2-BD59-A6C34878D82A}">
                    <a16:rowId xmlns:a16="http://schemas.microsoft.com/office/drawing/2014/main" val="10012"/>
                  </a:ext>
                </a:extLst>
              </a:tr>
              <a:tr h="226901">
                <a:tc>
                  <a:txBody>
                    <a:bodyPr/>
                    <a:lstStyle/>
                    <a:p>
                      <a:pPr algn="ctr">
                        <a:lnSpc>
                          <a:spcPct val="100000"/>
                        </a:lnSpc>
                      </a:pPr>
                      <a:r>
                        <a:rPr lang="en-US" altLang="zh-CN" sz="1050" dirty="0">
                          <a:solidFill>
                            <a:srgbClr val="121720"/>
                          </a:solidFill>
                          <a:latin typeface="思源黑体" charset="0"/>
                          <a:ea typeface="思源黑体" charset="0"/>
                          <a:cs typeface="+mn-ea"/>
                          <a:sym typeface="+mn-lt"/>
                        </a:rPr>
                        <a:t>…</a:t>
                      </a:r>
                    </a:p>
                  </a:txBody>
                  <a:tcPr anchor="ctr"/>
                </a:tc>
                <a:tc>
                  <a:txBody>
                    <a:bodyPr/>
                    <a:lstStyle/>
                    <a:p>
                      <a:pPr marL="0" algn="l" defTabSz="725805" rtl="0" eaLnBrk="1" fontAlgn="b" latinLnBrk="0" hangingPunct="1">
                        <a:lnSpc>
                          <a:spcPct val="150000"/>
                        </a:lnSpc>
                      </a:pPr>
                      <a:r>
                        <a:rPr lang="en-US" altLang="zh-CN" sz="1100" dirty="0">
                          <a:solidFill>
                            <a:srgbClr val="121720"/>
                          </a:solidFill>
                          <a:latin typeface="思源黑体" charset="0"/>
                          <a:ea typeface="思源黑体" charset="0"/>
                          <a:cs typeface="+mn-ea"/>
                          <a:sym typeface="+mn-lt"/>
                        </a:rPr>
                        <a:t>……</a:t>
                      </a:r>
                      <a:endParaRPr lang="en-US" altLang="zh-CN" sz="1100" b="0" i="0" u="none" strike="noStrike" kern="1200" dirty="0">
                        <a:solidFill>
                          <a:srgbClr val="121720"/>
                        </a:solidFill>
                        <a:effectLst/>
                        <a:latin typeface="思源黑体" charset="0"/>
                        <a:ea typeface="思源黑体" charset="0"/>
                        <a:cs typeface="+mn-ea"/>
                        <a:sym typeface="+mn-lt"/>
                      </a:endParaRPr>
                    </a:p>
                  </a:txBody>
                  <a:tcPr marL="0" marR="0" marT="0" marB="0" anchor="ctr"/>
                </a:tc>
                <a:tc>
                  <a:txBody>
                    <a:bodyPr/>
                    <a:lstStyle/>
                    <a:p>
                      <a:pPr>
                        <a:lnSpc>
                          <a:spcPct val="100000"/>
                        </a:lnSpc>
                      </a:pPr>
                      <a:r>
                        <a:rPr lang="en-US" altLang="zh-CN" sz="1050" dirty="0">
                          <a:solidFill>
                            <a:srgbClr val="121720"/>
                          </a:solidFill>
                          <a:latin typeface="思源黑体" charset="0"/>
                          <a:ea typeface="思源黑体" charset="0"/>
                          <a:cs typeface="+mn-ea"/>
                          <a:sym typeface="+mn-lt"/>
                        </a:rPr>
                        <a:t>……</a:t>
                      </a:r>
                    </a:p>
                  </a:txBody>
                  <a:tcPr anchor="ctr"/>
                </a:tc>
                <a:tc>
                  <a:txBody>
                    <a:bodyPr/>
                    <a:lstStyle/>
                    <a:p>
                      <a:pPr>
                        <a:lnSpc>
                          <a:spcPct val="100000"/>
                        </a:lnSpc>
                      </a:pPr>
                      <a:r>
                        <a:rPr kumimoji="0" lang="zh-CN" altLang="en-US" sz="1050" u="none" strike="noStrike" kern="1200" cap="none" spc="0" normalizeH="0" baseline="0" noProof="0" dirty="0">
                          <a:ln>
                            <a:noFill/>
                          </a:ln>
                          <a:solidFill>
                            <a:srgbClr val="121720"/>
                          </a:solidFill>
                          <a:effectLst/>
                          <a:uLnTx/>
                          <a:uFillTx/>
                          <a:latin typeface="思源黑体" charset="0"/>
                          <a:ea typeface="思源黑体" charset="0"/>
                          <a:cs typeface="+mn-ea"/>
                          <a:sym typeface="+mn-lt"/>
                        </a:rPr>
                        <a:t>现行</a:t>
                      </a:r>
                    </a:p>
                  </a:txBody>
                  <a:tcPr anchor="ctr"/>
                </a:tc>
                <a:extLst>
                  <a:ext uri="{0D108BD9-81ED-4DB2-BD59-A6C34878D82A}">
                    <a16:rowId xmlns:a16="http://schemas.microsoft.com/office/drawing/2014/main" val="10013"/>
                  </a:ext>
                </a:extLst>
              </a:tr>
            </a:tbl>
          </a:graphicData>
        </a:graphic>
      </p:graphicFrame>
      <p:sp>
        <p:nvSpPr>
          <p:cNvPr id="8" name="标题 7"/>
          <p:cNvSpPr>
            <a:spLocks noGrp="1"/>
          </p:cNvSpPr>
          <p:nvPr>
            <p:ph type="title"/>
          </p:nvPr>
        </p:nvSpPr>
        <p:spPr/>
        <p:txBody>
          <a:bodyPr>
            <a:normAutofit/>
          </a:bodyPr>
          <a:lstStyle/>
          <a:p>
            <a:r>
              <a:rPr lang="zh-CN" altLang="en-US" sz="2445" dirty="0">
                <a:latin typeface="思源黑体" charset="0"/>
                <a:ea typeface="思源黑体" charset="0"/>
              </a:rPr>
              <a:t>制定与引领标准建设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中间件产品线</a:t>
            </a:r>
          </a:p>
        </p:txBody>
      </p:sp>
      <p:sp>
        <p:nvSpPr>
          <p:cNvPr id="21" name="矩形 20"/>
          <p:cNvSpPr/>
          <p:nvPr/>
        </p:nvSpPr>
        <p:spPr>
          <a:xfrm>
            <a:off x="47652" y="4415649"/>
            <a:ext cx="10179709" cy="1779437"/>
          </a:xfrm>
          <a:prstGeom prst="rect">
            <a:avLst/>
          </a:prstGeom>
          <a:solidFill>
            <a:sysClr val="window" lastClr="FFFFFF"/>
          </a:solidFill>
          <a:ln w="12700" cap="flat" cmpd="sng" algn="ctr">
            <a:solidFill>
              <a:sysClr val="windowText" lastClr="000000"/>
            </a:solidFill>
            <a:prstDash val="lgDash"/>
            <a:miter lim="800000"/>
          </a:ln>
          <a:effectLst/>
        </p:spPr>
        <p:txBody>
          <a:bodyPr rot="0" spcFirstLastPara="0" vertOverflow="overflow" horzOverflow="overflow" vert="horz" wrap="square" lIns="91440" tIns="45720" rIns="91440" bIns="45720" numCol="1" spcCol="0" rtlCol="0" fromWordArt="0" anchor="b" anchorCtr="0" forceAA="0" compatLnSpc="1">
            <a:noAutofit/>
          </a:bodyPr>
          <a:lstStyle/>
          <a:p>
            <a:pPr algn="ctr"/>
            <a:r>
              <a:rPr lang="zh-CN" altLang="en-US" sz="2200" b="1" kern="0" dirty="0">
                <a:solidFill>
                  <a:srgbClr val="000000"/>
                </a:solidFill>
                <a:cs typeface="+mn-ea"/>
                <a:sym typeface="+mn-lt"/>
              </a:rPr>
              <a:t>应用支撑</a:t>
            </a:r>
          </a:p>
        </p:txBody>
      </p:sp>
      <p:sp>
        <p:nvSpPr>
          <p:cNvPr id="22" name="圆角矩形 44"/>
          <p:cNvSpPr/>
          <p:nvPr/>
        </p:nvSpPr>
        <p:spPr bwMode="auto">
          <a:xfrm>
            <a:off x="260285" y="4668793"/>
            <a:ext cx="1502510" cy="900000"/>
          </a:xfrm>
          <a:prstGeom prst="roundRect">
            <a:avLst/>
          </a:prstGeom>
          <a:solidFill>
            <a:srgbClr val="1F497D">
              <a:lumMod val="60000"/>
              <a:lumOff val="40000"/>
            </a:srgbClr>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消息中间件</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TongLINK</a:t>
            </a:r>
            <a:r>
              <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/Q</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23" name="圆角矩形 45"/>
          <p:cNvSpPr/>
          <p:nvPr/>
        </p:nvSpPr>
        <p:spPr bwMode="auto">
          <a:xfrm>
            <a:off x="1856467" y="4668793"/>
            <a:ext cx="1460514" cy="900000"/>
          </a:xfrm>
          <a:prstGeom prst="roundRect">
            <a:avLst/>
          </a:prstGeom>
          <a:solidFill>
            <a:srgbClr val="4785D1"/>
          </a:solidFill>
          <a:ln>
            <a:noFill/>
            <a:headEnd type="none" w="med" len="med"/>
            <a:tailEnd type="none" w="med" len="med"/>
          </a:ln>
          <a:effectLst>
            <a:outerShdw blurRad="57150" dist="19050" dir="5400000" algn="ctr" rotWithShape="0">
              <a:srgbClr val="000000">
                <a:alpha val="63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交易中间件</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TongEASY</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24" name="圆角矩形 46"/>
          <p:cNvSpPr/>
          <p:nvPr/>
        </p:nvSpPr>
        <p:spPr bwMode="auto">
          <a:xfrm>
            <a:off x="3410653" y="4668793"/>
            <a:ext cx="1393355" cy="900000"/>
          </a:xfrm>
          <a:prstGeom prst="roundRect">
            <a:avLst/>
          </a:prstGeom>
          <a:solidFill>
            <a:schemeClr val="accent4"/>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应用服务器</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TongWeb</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25" name="圆角矩形 47"/>
          <p:cNvSpPr/>
          <p:nvPr/>
        </p:nvSpPr>
        <p:spPr bwMode="auto">
          <a:xfrm>
            <a:off x="8171220" y="4668793"/>
            <a:ext cx="1780817" cy="900000"/>
          </a:xfrm>
          <a:prstGeom prst="roundRect">
            <a:avLst/>
          </a:prstGeom>
          <a:solidFill>
            <a:schemeClr val="accent4"/>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负载均衡</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lvl="0" algn="ctr" defTabSz="1219200">
              <a:defRPr/>
            </a:pPr>
            <a:r>
              <a:rPr lang="en-US" altLang="zh-CN" sz="1600" b="1" kern="0" dirty="0" err="1">
                <a:solidFill>
                  <a:prstClr val="white"/>
                </a:solidFill>
                <a:effectLst>
                  <a:outerShdw blurRad="38100" dist="38100" dir="2700000" algn="tl">
                    <a:srgbClr val="000000">
                      <a:alpha val="43137"/>
                    </a:srgbClr>
                  </a:outerShdw>
                </a:effectLst>
                <a:cs typeface="+mn-ea"/>
                <a:sym typeface="+mn-lt"/>
              </a:rPr>
              <a:t>TongHttpServer</a:t>
            </a:r>
            <a:endParaRPr kumimoji="0" 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26" name="圆角矩形 57"/>
          <p:cNvSpPr/>
          <p:nvPr/>
        </p:nvSpPr>
        <p:spPr bwMode="auto">
          <a:xfrm>
            <a:off x="4897680" y="4668793"/>
            <a:ext cx="1633825" cy="900000"/>
          </a:xfrm>
          <a:prstGeom prst="roundRect">
            <a:avLst/>
          </a:prstGeom>
          <a:solidFill>
            <a:schemeClr val="accent4"/>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lang="en-US" altLang="zh-CN" sz="1600" b="1" kern="0" noProof="0" dirty="0">
                <a:solidFill>
                  <a:prstClr val="white"/>
                </a:solidFill>
                <a:effectLst>
                  <a:outerShdw blurRad="38100" dist="38100" dir="2700000" algn="tl">
                    <a:srgbClr val="000000">
                      <a:alpha val="43137"/>
                    </a:srgbClr>
                  </a:outerShdw>
                </a:effectLst>
                <a:cs typeface="+mn-ea"/>
                <a:sym typeface="+mn-lt"/>
              </a:rPr>
              <a:t> </a:t>
            </a:r>
            <a:r>
              <a:rPr lang="zh-CN" altLang="en-US" sz="1600" b="1" kern="0" noProof="0" dirty="0">
                <a:solidFill>
                  <a:prstClr val="white"/>
                </a:solidFill>
                <a:effectLst>
                  <a:outerShdw blurRad="38100" dist="38100" dir="2700000" algn="tl">
                    <a:srgbClr val="000000">
                      <a:alpha val="43137"/>
                    </a:srgbClr>
                  </a:outerShdw>
                </a:effectLst>
                <a:cs typeface="+mn-ea"/>
                <a:sym typeface="+mn-lt"/>
              </a:rPr>
              <a:t>分布式</a:t>
            </a: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数据缓存</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TongRDS</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27" name="TextBox 29"/>
          <p:cNvSpPr txBox="1"/>
          <p:nvPr/>
        </p:nvSpPr>
        <p:spPr>
          <a:xfrm>
            <a:off x="47652" y="1276696"/>
            <a:ext cx="10179709" cy="2977252"/>
          </a:xfrm>
          <a:prstGeom prst="rect">
            <a:avLst/>
          </a:prstGeom>
          <a:solidFill>
            <a:sysClr val="window" lastClr="FFFFFF"/>
          </a:solidFill>
          <a:ln w="12700" cap="flat" cmpd="sng" algn="ctr">
            <a:solidFill>
              <a:sysClr val="windowText" lastClr="000000"/>
            </a:solidFill>
            <a:prstDash val="lgDash"/>
            <a:miter lim="800000"/>
          </a:ln>
          <a:effectLst/>
        </p:spPr>
        <p:txBody>
          <a:bodyPr rot="0" spcFirstLastPara="0" vertOverflow="overflow" horzOverflow="overflow" vert="horz" wrap="square" lIns="91440" tIns="45720" rIns="91440" bIns="45720" numCol="1" spcCol="0" rtlCol="0" fromWordArt="0" anchor="b" anchorCtr="0" forceAA="0" compatLnSpc="1">
            <a:noAutofit/>
          </a:bodyPr>
          <a:lstStyle>
            <a:defPPr>
              <a:defRPr lang="zh-CN"/>
            </a:defPPr>
            <a:lvl1pPr marR="0" lvl="0" indent="0" algn="ctr" fontAlgn="auto">
              <a:lnSpc>
                <a:spcPct val="100000"/>
              </a:lnSpc>
              <a:spcBef>
                <a:spcPts val="0"/>
              </a:spcBef>
              <a:spcAft>
                <a:spcPts val="0"/>
              </a:spcAft>
              <a:buClrTx/>
              <a:buSzTx/>
              <a:buFontTx/>
              <a:buNone/>
              <a:defRPr kumimoji="0" sz="2200" b="1" i="0" u="none" strike="noStrike" kern="0" cap="none" spc="0" normalizeH="0" baseline="0">
                <a:ln>
                  <a:noFill/>
                </a:ln>
                <a:solidFill>
                  <a:srgbClr val="000000"/>
                </a:solidFill>
                <a:effectLst/>
                <a:uLnTx/>
                <a:uFillTx/>
                <a:cs typeface="+mn-ea"/>
              </a:defRPr>
            </a:lvl1pPr>
          </a:lstStyle>
          <a:p>
            <a:r>
              <a:rPr lang="zh-CN" altLang="en-US" dirty="0">
                <a:sym typeface="+mn-lt"/>
              </a:rPr>
              <a:t>整合共享</a:t>
            </a:r>
          </a:p>
        </p:txBody>
      </p:sp>
      <p:sp>
        <p:nvSpPr>
          <p:cNvPr id="28" name="圆角矩形 48"/>
          <p:cNvSpPr/>
          <p:nvPr/>
        </p:nvSpPr>
        <p:spPr bwMode="auto">
          <a:xfrm>
            <a:off x="2575026" y="2782388"/>
            <a:ext cx="2507547" cy="900000"/>
          </a:xfrm>
          <a:prstGeom prst="roundRect">
            <a:avLst/>
          </a:prstGeom>
          <a:solidFill>
            <a:srgbClr val="1F497D">
              <a:lumMod val="60000"/>
              <a:lumOff val="40000"/>
            </a:srgbClr>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企业服务总线</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TongESB</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29" name="圆角矩形 49"/>
          <p:cNvSpPr/>
          <p:nvPr/>
        </p:nvSpPr>
        <p:spPr bwMode="auto">
          <a:xfrm>
            <a:off x="260283" y="2782388"/>
            <a:ext cx="2231669" cy="900000"/>
          </a:xfrm>
          <a:prstGeom prst="roundRect">
            <a:avLst/>
          </a:prstGeom>
          <a:solidFill>
            <a:srgbClr val="1F497D">
              <a:lumMod val="60000"/>
              <a:lumOff val="40000"/>
            </a:srgbClr>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数据处理</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TongETL</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30" name="圆角矩形 50"/>
          <p:cNvSpPr/>
          <p:nvPr/>
        </p:nvSpPr>
        <p:spPr bwMode="auto">
          <a:xfrm>
            <a:off x="3550992" y="1528247"/>
            <a:ext cx="3158044" cy="900000"/>
          </a:xfrm>
          <a:prstGeom prst="roundRect">
            <a:avLst/>
          </a:prstGeom>
          <a:solidFill>
            <a:srgbClr val="1F497D">
              <a:lumMod val="60000"/>
              <a:lumOff val="40000"/>
            </a:srgbClr>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文件传输平台</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TongGTP</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31" name="圆角矩形 51"/>
          <p:cNvSpPr/>
          <p:nvPr/>
        </p:nvSpPr>
        <p:spPr bwMode="auto">
          <a:xfrm>
            <a:off x="6795745" y="1520531"/>
            <a:ext cx="3156292" cy="900000"/>
          </a:xfrm>
          <a:prstGeom prst="roundRect">
            <a:avLst/>
          </a:prstGeom>
          <a:solidFill>
            <a:srgbClr val="1F497D">
              <a:lumMod val="60000"/>
              <a:lumOff val="40000"/>
            </a:srgbClr>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互联网文件交换</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TongWTP</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32" name="圆角矩形 52"/>
          <p:cNvSpPr/>
          <p:nvPr/>
        </p:nvSpPr>
        <p:spPr bwMode="auto">
          <a:xfrm>
            <a:off x="260282" y="1528247"/>
            <a:ext cx="3204000" cy="900000"/>
          </a:xfrm>
          <a:prstGeom prst="roundRect">
            <a:avLst/>
          </a:prstGeom>
          <a:solidFill>
            <a:srgbClr val="1F497D">
              <a:lumMod val="60000"/>
              <a:lumOff val="40000"/>
            </a:srgbClr>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数据交换平台</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TongDXP</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33" name="圆角矩形 55"/>
          <p:cNvSpPr/>
          <p:nvPr/>
        </p:nvSpPr>
        <p:spPr bwMode="auto">
          <a:xfrm>
            <a:off x="7519516" y="2782388"/>
            <a:ext cx="2432521" cy="900000"/>
          </a:xfrm>
          <a:prstGeom prst="roundRect">
            <a:avLst/>
          </a:prstGeom>
          <a:solidFill>
            <a:srgbClr val="1F497D">
              <a:lumMod val="60000"/>
              <a:lumOff val="40000"/>
            </a:srgbClr>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API</a:t>
            </a: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网关</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TongGW</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cxnSp>
        <p:nvCxnSpPr>
          <p:cNvPr id="34" name="直接连接符 33"/>
          <p:cNvCxnSpPr/>
          <p:nvPr/>
        </p:nvCxnSpPr>
        <p:spPr>
          <a:xfrm>
            <a:off x="627456" y="3682388"/>
            <a:ext cx="8885750" cy="0"/>
          </a:xfrm>
          <a:prstGeom prst="line">
            <a:avLst/>
          </a:prstGeom>
          <a:noFill/>
          <a:ln w="12700" cap="flat" cmpd="sng" algn="ctr">
            <a:noFill/>
            <a:prstDash val="dash"/>
            <a:miter lim="800000"/>
          </a:ln>
          <a:effectLst/>
        </p:spPr>
      </p:cxnSp>
      <p:sp>
        <p:nvSpPr>
          <p:cNvPr id="35" name="圆角矩形 38"/>
          <p:cNvSpPr/>
          <p:nvPr/>
        </p:nvSpPr>
        <p:spPr bwMode="auto">
          <a:xfrm>
            <a:off x="6625177" y="4668793"/>
            <a:ext cx="1452369" cy="900000"/>
          </a:xfrm>
          <a:prstGeom prst="roundRect">
            <a:avLst/>
          </a:prstGeom>
          <a:solidFill>
            <a:srgbClr val="4785D1"/>
          </a:solidFill>
          <a:ln>
            <a:noFill/>
            <a:headEnd type="none" w="med" len="med"/>
            <a:tailEnd type="none" w="med" len="med"/>
          </a:ln>
          <a:effectLst>
            <a:outerShdw blurRad="57150" dist="19050" dir="5400000" algn="ctr" rotWithShape="0">
              <a:srgbClr val="000000">
                <a:alpha val="63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高速传输平台</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TongHTP</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36" name="矩形 35"/>
          <p:cNvSpPr/>
          <p:nvPr/>
        </p:nvSpPr>
        <p:spPr>
          <a:xfrm>
            <a:off x="10369185" y="1276696"/>
            <a:ext cx="1775161" cy="4918389"/>
          </a:xfrm>
          <a:prstGeom prst="rect">
            <a:avLst/>
          </a:prstGeom>
          <a:solidFill>
            <a:sysClr val="window" lastClr="FFFFFF"/>
          </a:solidFill>
          <a:ln w="12700" cap="flat" cmpd="sng" algn="ctr">
            <a:solidFill>
              <a:sysClr val="windowText" lastClr="000000"/>
            </a:solidFill>
            <a:prstDash val="lgDash"/>
            <a:miter lim="800000"/>
          </a:ln>
          <a:effectLst/>
        </p:spPr>
        <p:txBody>
          <a:bodyPr rot="0" spcFirstLastPara="0" vertOverflow="overflow" horzOverflow="overflow" vert="horz" wrap="square" lIns="91440" tIns="45720" rIns="91440" bIns="45720" numCol="1" spcCol="0" rtlCol="0" fromWordArt="0" anchor="b"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200" b="1" kern="0" dirty="0">
                <a:solidFill>
                  <a:srgbClr val="000000"/>
                </a:solidFill>
                <a:cs typeface="+mn-ea"/>
                <a:sym typeface="+mn-lt"/>
              </a:rPr>
              <a:t>安全及运维</a:t>
            </a:r>
            <a:endParaRPr kumimoji="0" lang="zh-CN" alt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37" name="圆角矩形 47"/>
          <p:cNvSpPr/>
          <p:nvPr/>
        </p:nvSpPr>
        <p:spPr bwMode="auto">
          <a:xfrm>
            <a:off x="10576560" y="1528246"/>
            <a:ext cx="1425963" cy="4040547"/>
          </a:xfrm>
          <a:prstGeom prst="roundRect">
            <a:avLst/>
          </a:prstGeom>
          <a:solidFill>
            <a:srgbClr val="1F497D">
              <a:lumMod val="60000"/>
              <a:lumOff val="40000"/>
            </a:srgbClr>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lang="zh-CN" altLang="en-US" sz="1600" b="1" kern="0" dirty="0">
                <a:solidFill>
                  <a:prstClr val="white"/>
                </a:solidFill>
                <a:effectLst>
                  <a:outerShdw blurRad="38100" dist="38100" dir="2700000" algn="tl">
                    <a:srgbClr val="000000">
                      <a:alpha val="43137"/>
                    </a:srgbClr>
                  </a:outerShdw>
                </a:effectLst>
                <a:cs typeface="+mn-ea"/>
                <a:sym typeface="+mn-lt"/>
              </a:rPr>
              <a:t>应用安全防御</a:t>
            </a:r>
            <a:endParaRPr kumimoji="0"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TongASDP</a:t>
            </a:r>
            <a:endParaRPr kumimoji="0" 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
        <p:nvSpPr>
          <p:cNvPr id="39" name="圆角矩形 48"/>
          <p:cNvSpPr/>
          <p:nvPr/>
        </p:nvSpPr>
        <p:spPr bwMode="auto">
          <a:xfrm>
            <a:off x="5165647" y="2782388"/>
            <a:ext cx="2270796" cy="900000"/>
          </a:xfrm>
          <a:prstGeom prst="roundRect">
            <a:avLst/>
          </a:prstGeom>
          <a:solidFill>
            <a:srgbClr val="1F497D">
              <a:lumMod val="60000"/>
              <a:lumOff val="40000"/>
            </a:srgbClr>
          </a:solidFill>
          <a:ln w="6350" cap="flat" cmpd="sng" algn="ctr">
            <a:noFill/>
            <a:prstDash val="solid"/>
            <a:miter lim="800000"/>
          </a:ln>
          <a:effectLst/>
        </p:spPr>
        <p:txBody>
          <a:bodyPr wrap="none" lIns="121917" tIns="60958" rIns="121917" bIns="60958"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云集成服务软件</a:t>
            </a:r>
            <a:endParaRPr lang="en-US" altLang="zh-CN" sz="1600" b="1" kern="0" dirty="0">
              <a:solidFill>
                <a:prstClr val="white"/>
              </a:solidFill>
              <a:effectLst>
                <a:outerShdw blurRad="38100" dist="38100" dir="2700000" algn="tl">
                  <a:srgbClr val="000000">
                    <a:alpha val="43137"/>
                  </a:srgbClr>
                </a:outerShdw>
              </a:effectLst>
              <a:cs typeface="+mn-ea"/>
              <a:sym typeface="+mn-lt"/>
            </a:endParaRPr>
          </a:p>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cs typeface="+mn-ea"/>
                <a:sym typeface="+mn-lt"/>
              </a:rPr>
              <a:t>TongIS</a:t>
            </a:r>
            <a:endParaRPr kumimoji="0" lang="zh-CN" alt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VALUE" val="971*3384"/>
  <p:tag name="KSO_WM_UNIT_HIGHLIGHT" val="0"/>
  <p:tag name="KSO_WM_UNIT_COMPATIBLE" val="0"/>
  <p:tag name="KSO_WM_UNIT_DIAGRAM_ISNUMVISUAL" val="0"/>
  <p:tag name="KSO_WM_UNIT_DIAGRAM_ISREFERUNIT" val="0"/>
  <p:tag name="KSO_WM_UNIT_TYPE" val="d"/>
  <p:tag name="KSO_WM_UNIT_INDEX" val="1"/>
  <p:tag name="KSO_WM_UNIT_ID" val="diagram20200749_1*d*1"/>
  <p:tag name="KSO_WM_TEMPLATE_CATEGORY" val="diagram"/>
  <p:tag name="KSO_WM_TEMPLATE_INDEX" val="20200749"/>
  <p:tag name="KSO_WM_UNIT_SUPPORT_UNIT_TYPE" val="[&quot;all&quot;]"/>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62,&quot;width&quot;:1872}"/>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303,&quot;width&quot;:9272}"/>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73,&quot;width&quot;:1870}"/>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63,&quot;width&quot;:1828}"/>
</p:tagLst>
</file>

<file path=ppt/tags/tag13.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diagram20201069_1*h_f*1_1"/>
  <p:tag name="KSO_WM_TEMPLATE_CATEGORY" val="diagram"/>
  <p:tag name="KSO_WM_TEMPLATE_INDEX" val="20201069"/>
  <p:tag name="KSO_WM_UNIT_LAYERLEVEL" val="1_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输入小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1_1"/>
  <p:tag name="KSO_WM_UNIT_ID" val="diagram20201069_1*h_a*1_1"/>
  <p:tag name="KSO_WM_TEMPLATE_CATEGORY" val="diagram"/>
  <p:tag name="KSO_WM_TEMPLATE_INDEX" val="20201069"/>
  <p:tag name="KSO_WM_UNIT_LAYERLEVEL" val="1_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diagram20201069_1*h_f*1_1"/>
  <p:tag name="KSO_WM_TEMPLATE_CATEGORY" val="diagram"/>
  <p:tag name="KSO_WM_TEMPLATE_INDEX" val="20201069"/>
  <p:tag name="KSO_WM_UNIT_LAYERLEVEL" val="1_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输入小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1_1"/>
  <p:tag name="KSO_WM_UNIT_ID" val="diagram20201069_1*h_a*1_1"/>
  <p:tag name="KSO_WM_TEMPLATE_CATEGORY" val="diagram"/>
  <p:tag name="KSO_WM_TEMPLATE_INDEX" val="20201069"/>
  <p:tag name="KSO_WM_UNIT_LAYERLEVEL" val="1_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59,&quot;width&quot;:1827}"/>
</p:tagLst>
</file>

<file path=ppt/tags/tag18.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diagram20201069_1*h_f*1_1"/>
  <p:tag name="KSO_WM_TEMPLATE_CATEGORY" val="diagram"/>
  <p:tag name="KSO_WM_TEMPLATE_INDEX" val="20201069"/>
  <p:tag name="KSO_WM_UNIT_LAYERLEVEL" val="1_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输入小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1_1"/>
  <p:tag name="KSO_WM_UNIT_ID" val="diagram20201069_1*h_a*1_1"/>
  <p:tag name="KSO_WM_TEMPLATE_CATEGORY" val="diagram"/>
  <p:tag name="KSO_WM_TEMPLATE_INDEX" val="20201069"/>
  <p:tag name="KSO_WM_UNIT_LAYERLEVEL" val="1_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01385_1*i*1"/>
  <p:tag name="KSO_WM_TEMPLATE_CATEGORY" val="diagram"/>
  <p:tag name="KSO_WM_TEMPLATE_INDEX" val="20201385"/>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95,&quot;width&quot;:1795}"/>
</p:tagLst>
</file>

<file path=ppt/tags/tag21.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diagram20201069_1*h_f*1_1"/>
  <p:tag name="KSO_WM_TEMPLATE_CATEGORY" val="diagram"/>
  <p:tag name="KSO_WM_TEMPLATE_INDEX" val="20201069"/>
  <p:tag name="KSO_WM_UNIT_LAYERLEVEL" val="1_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输入小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1_1"/>
  <p:tag name="KSO_WM_UNIT_ID" val="diagram20201069_1*h_a*1_1"/>
  <p:tag name="KSO_WM_TEMPLATE_CATEGORY" val="diagram"/>
  <p:tag name="KSO_WM_TEMPLATE_INDEX" val="20201069"/>
  <p:tag name="KSO_WM_UNIT_LAYERLEVEL" val="1_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50,&quot;width&quot;:1828}"/>
</p:tagLst>
</file>

<file path=ppt/tags/tag24.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diagram20201069_1*h_f*1_1"/>
  <p:tag name="KSO_WM_TEMPLATE_CATEGORY" val="diagram"/>
  <p:tag name="KSO_WM_TEMPLATE_INDEX" val="20201069"/>
  <p:tag name="KSO_WM_UNIT_LAYERLEVEL" val="1_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输入小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1_1"/>
  <p:tag name="KSO_WM_UNIT_ID" val="diagram20201069_1*h_a*1_1"/>
  <p:tag name="KSO_WM_TEMPLATE_CATEGORY" val="diagram"/>
  <p:tag name="KSO_WM_TEMPLATE_INDEX" val="20201069"/>
  <p:tag name="KSO_WM_UNIT_LAYERLEVEL" val="1_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62,&quot;width&quot;:1770}"/>
</p:tagLst>
</file>

<file path=ppt/tags/tag27.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diagram20201069_1*h_f*1_1"/>
  <p:tag name="KSO_WM_TEMPLATE_CATEGORY" val="diagram"/>
  <p:tag name="KSO_WM_TEMPLATE_INDEX" val="20201069"/>
  <p:tag name="KSO_WM_UNIT_LAYERLEVEL" val="1_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输入小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1_1"/>
  <p:tag name="KSO_WM_UNIT_ID" val="diagram20201069_1*h_a*1_1"/>
  <p:tag name="KSO_WM_TEMPLATE_CATEGORY" val="diagram"/>
  <p:tag name="KSO_WM_TEMPLATE_INDEX" val="20201069"/>
  <p:tag name="KSO_WM_UNIT_LAYERLEVEL" val="1_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81,&quot;width&quot;:1828}"/>
</p:tagLst>
</file>

<file path=ppt/tags/tag3.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diagram20201069_1*h_f*1_1"/>
  <p:tag name="KSO_WM_TEMPLATE_CATEGORY" val="diagram"/>
  <p:tag name="KSO_WM_TEMPLATE_INDEX" val="20201069"/>
  <p:tag name="KSO_WM_UNIT_LAYERLEVEL" val="1_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ISLIDE.ICON" val="#54482;#172553;#107496;#53986;#401141;#407482;#407442;#407456;#91909;#374103;#392000;#108662;#399586;#375532;#399586;#37267;"/>
</p:tagLst>
</file>

<file path=ppt/tags/tag31.xml><?xml version="1.0" encoding="utf-8"?>
<p:tagLst xmlns:a="http://schemas.openxmlformats.org/drawingml/2006/main" xmlns:r="http://schemas.openxmlformats.org/officeDocument/2006/relationships" xmlns:p="http://schemas.openxmlformats.org/presentationml/2006/main">
  <p:tag name="ISLIDE.ICON" val="#54482;#172553;#107496;#53986;#401141;#407482;#407442;#407456;#91909;#374103;#392000;#108662;#399586;#375532;#399586;#37267;"/>
</p:tagLst>
</file>

<file path=ppt/tags/tag32.xml><?xml version="1.0" encoding="utf-8"?>
<p:tagLst xmlns:a="http://schemas.openxmlformats.org/drawingml/2006/main" xmlns:r="http://schemas.openxmlformats.org/officeDocument/2006/relationships" xmlns:p="http://schemas.openxmlformats.org/presentationml/2006/main">
  <p:tag name="REFSHAPE" val="683414644"/>
</p:tagLst>
</file>

<file path=ppt/tags/tag33.xml><?xml version="1.0" encoding="utf-8"?>
<p:tagLst xmlns:a="http://schemas.openxmlformats.org/drawingml/2006/main" xmlns:r="http://schemas.openxmlformats.org/officeDocument/2006/relationships" xmlns:p="http://schemas.openxmlformats.org/presentationml/2006/main">
  <p:tag name="REFSHAPE" val="683414644"/>
</p:tagLst>
</file>

<file path=ppt/tags/tag34.xml><?xml version="1.0" encoding="utf-8"?>
<p:tagLst xmlns:a="http://schemas.openxmlformats.org/drawingml/2006/main" xmlns:r="http://schemas.openxmlformats.org/officeDocument/2006/relationships" xmlns:p="http://schemas.openxmlformats.org/presentationml/2006/main">
  <p:tag name="KSO_WM_UNIT_TABLE_BEAUTIFY" val="smartTable{0860d653-1ec3-4730-ac38-304a5f84d578}"/>
</p:tagLst>
</file>

<file path=ppt/tags/tag3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940,&quot;width&quot;:8821}"/>
</p:tagLst>
</file>

<file path=ppt/tags/tag36.xml><?xml version="1.0" encoding="utf-8"?>
<p:tagLst xmlns:a="http://schemas.openxmlformats.org/drawingml/2006/main" xmlns:r="http://schemas.openxmlformats.org/officeDocument/2006/relationships" xmlns:p="http://schemas.openxmlformats.org/presentationml/2006/main">
  <p:tag name="KSO_WM_UNIT_PRESET_TEXT" val="中国最具成长性信托公司"/>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1337_1*l_h_f*1_3_1"/>
  <p:tag name="KSO_WM_TEMPLATE_CATEGORY" val="diagram"/>
  <p:tag name="KSO_WM_TEMPLATE_INDEX" val="20201337"/>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PRESET_TEXT" val="中国最具成长性信托公司"/>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1337_1*l_h_f*1_3_1"/>
  <p:tag name="KSO_WM_TEMPLATE_CATEGORY" val="diagram"/>
  <p:tag name="KSO_WM_TEMPLATE_INDEX" val="20201337"/>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5,&quot;width&quot;:1317}"/>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输入小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1_1"/>
  <p:tag name="KSO_WM_UNIT_ID" val="diagram20201069_1*h_a*1_1"/>
  <p:tag name="KSO_WM_TEMPLATE_CATEGORY" val="diagram"/>
  <p:tag name="KSO_WM_TEMPLATE_INDEX" val="20201069"/>
  <p:tag name="KSO_WM_UNIT_LAYERLEVEL" val="1_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01,&quot;width&quot;:2814}"/>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48,&quot;width&quot;:187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UNIT_TABLE_BEAUTIFY" val="smartTable{e6e6041f-116a-49bd-b622-36a48b5a914e}"/>
</p:tagLst>
</file>

<file path=ppt/tags/tag54.xml><?xml version="1.0" encoding="utf-8"?>
<p:tagLst xmlns:a="http://schemas.openxmlformats.org/drawingml/2006/main" xmlns:r="http://schemas.openxmlformats.org/officeDocument/2006/relationships" xmlns:p="http://schemas.openxmlformats.org/presentationml/2006/main">
  <p:tag name="KSO_WM_UNIT_TABLE_BEAUTIFY" val="smartTable{668a5e5e-998b-4bd2-8def-d6c0676aafa2}"/>
</p:tagLst>
</file>

<file path=ppt/tags/tag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06,&quot;width&quot;:10548}"/>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diagram20201069_1*h_f*1_1"/>
  <p:tag name="KSO_WM_TEMPLATE_CATEGORY" val="diagram"/>
  <p:tag name="KSO_WM_TEMPLATE_INDEX" val="20201069"/>
  <p:tag name="KSO_WM_UNIT_LAYERLEVEL" val="1_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输入小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1_1"/>
  <p:tag name="KSO_WM_UNIT_ID" val="diagram20201069_1*h_a*1_1"/>
  <p:tag name="KSO_WM_TEMPLATE_CATEGORY" val="diagram"/>
  <p:tag name="KSO_WM_TEMPLATE_INDEX" val="20201069"/>
  <p:tag name="KSO_WM_UNIT_LAYERLEVEL" val="1_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diagram20201069_1*h_f*1_1"/>
  <p:tag name="KSO_WM_TEMPLATE_CATEGORY" val="diagram"/>
  <p:tag name="KSO_WM_TEMPLATE_INDEX" val="20201069"/>
  <p:tag name="KSO_WM_UNIT_LAYERLEVEL" val="1_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TEM_CNT" val="7"/>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输入小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1_1"/>
  <p:tag name="KSO_WM_UNIT_ID" val="diagram20201069_1*h_a*1_1"/>
  <p:tag name="KSO_WM_TEMPLATE_CATEGORY" val="diagram"/>
  <p:tag name="KSO_WM_TEMPLATE_INDEX" val="20201069"/>
  <p:tag name="KSO_WM_UNIT_LAYERLEVEL" val="1_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60.141732283464,&quot;width&quot;:9660.96062992126}"/>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5092</Words>
  <Application>Microsoft Office PowerPoint</Application>
  <PresentationFormat>宽屏</PresentationFormat>
  <Paragraphs>751</Paragraphs>
  <Slides>27</Slides>
  <Notes>25</Notes>
  <HiddenSlides>1</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42" baseType="lpstr">
      <vt:lpstr>HarmonyOS Sans SC</vt:lpstr>
      <vt:lpstr>等线</vt:lpstr>
      <vt:lpstr>等线 Light</vt:lpstr>
      <vt:lpstr>方正黑体简体</vt:lpstr>
      <vt:lpstr>黑体</vt:lpstr>
      <vt:lpstr>思源黑体</vt:lpstr>
      <vt:lpstr>思源黑体 CN Medium</vt:lpstr>
      <vt:lpstr>思源黑体 CN Normal</vt:lpstr>
      <vt:lpstr>宋体</vt:lpstr>
      <vt:lpstr>微软雅黑</vt:lpstr>
      <vt:lpstr>Arial</vt:lpstr>
      <vt:lpstr>Calibri</vt:lpstr>
      <vt:lpstr>Wingdings</vt:lpstr>
      <vt:lpstr>Office 主题​​</vt:lpstr>
      <vt:lpstr>Visio.Drawing.15</vt:lpstr>
      <vt:lpstr>PowerPoint 演示文稿</vt:lpstr>
      <vt:lpstr>PowerPoint 演示文稿</vt:lpstr>
      <vt:lpstr>PowerPoint 演示文稿</vt:lpstr>
      <vt:lpstr>覆盖全国的技术和服务体系</vt:lpstr>
      <vt:lpstr>中间件市场占有率</vt:lpstr>
      <vt:lpstr>中间件业务发展历程</vt:lpstr>
      <vt:lpstr>国家级荣誉</vt:lpstr>
      <vt:lpstr>制定与引领标准建设</vt:lpstr>
      <vt:lpstr>中间件产品线</vt:lpstr>
      <vt:lpstr>产品典型应用场景示意</vt:lpstr>
      <vt:lpstr>中间件全替代能力</vt:lpstr>
      <vt:lpstr>产业生态建设—完整的适配认证体系</vt:lpstr>
      <vt:lpstr>产业生态构造-兼容互认证</vt:lpstr>
      <vt:lpstr>主要客户及合作伙伴</vt:lpstr>
      <vt:lpstr>金融行业应用创新-部分典型用户</vt:lpstr>
      <vt:lpstr>GX证券：办公系统升级项目</vt:lpstr>
      <vt:lpstr>GX证券：办公系统升级项目</vt:lpstr>
      <vt:lpstr>CC证券：办公系统信息技术应用创新适配项目</vt:lpstr>
      <vt:lpstr>YH证券国产化系统升级项目</vt:lpstr>
      <vt:lpstr>PowerPoint 演示文稿</vt:lpstr>
      <vt:lpstr>DW证券办公信息化平台升级项目</vt:lpstr>
      <vt:lpstr>GTJA证券：OA系统改造项目</vt:lpstr>
      <vt:lpstr>SZZQ交易所</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主要客户及合作伙伴</dc:title>
  <dc:creator>希 罗</dc:creator>
  <cp:lastModifiedBy>希 罗</cp:lastModifiedBy>
  <cp:revision>3</cp:revision>
  <dcterms:created xsi:type="dcterms:W3CDTF">2024-01-22T01:29:36Z</dcterms:created>
  <dcterms:modified xsi:type="dcterms:W3CDTF">2024-01-22T02:53:07Z</dcterms:modified>
</cp:coreProperties>
</file>